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8" r:id="rId1"/>
  </p:sldMasterIdLst>
  <p:notesMasterIdLst>
    <p:notesMasterId r:id="rId11"/>
  </p:notesMasterIdLst>
  <p:sldIdLst>
    <p:sldId id="256" r:id="rId2"/>
    <p:sldId id="257" r:id="rId3"/>
    <p:sldId id="258" r:id="rId4"/>
    <p:sldId id="260" r:id="rId5"/>
    <p:sldId id="261" r:id="rId6"/>
    <p:sldId id="262" r:id="rId7"/>
    <p:sldId id="264"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5" autoAdjust="0"/>
    <p:restoredTop sz="55718" autoAdjust="0"/>
  </p:normalViewPr>
  <p:slideViewPr>
    <p:cSldViewPr snapToGrid="0">
      <p:cViewPr varScale="1">
        <p:scale>
          <a:sx n="37" d="100"/>
          <a:sy n="37" d="100"/>
        </p:scale>
        <p:origin x="17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D4B44F-24A5-43E6-AA37-FAD36B01C5DF}" type="datetimeFigureOut">
              <a:rPr lang="en-IE" smtClean="0"/>
              <a:t>25/10/2019</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0A6BFD-C8EC-4CA2-890A-3EE636ECA288}" type="slidenum">
              <a:rPr lang="en-IE" smtClean="0"/>
              <a:t>‹#›</a:t>
            </a:fld>
            <a:endParaRPr lang="en-IE"/>
          </a:p>
        </p:txBody>
      </p:sp>
    </p:spTree>
    <p:extLst>
      <p:ext uri="{BB962C8B-B14F-4D97-AF65-F5344CB8AC3E}">
        <p14:creationId xmlns:p14="http://schemas.microsoft.com/office/powerpoint/2010/main" val="4048297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D20A6BFD-C8EC-4CA2-890A-3EE636ECA288}" type="slidenum">
              <a:rPr lang="en-IE" smtClean="0"/>
              <a:t>1</a:t>
            </a:fld>
            <a:endParaRPr lang="en-IE"/>
          </a:p>
        </p:txBody>
      </p:sp>
    </p:spTree>
    <p:extLst>
      <p:ext uri="{BB962C8B-B14F-4D97-AF65-F5344CB8AC3E}">
        <p14:creationId xmlns:p14="http://schemas.microsoft.com/office/powerpoint/2010/main" val="47806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a:solidFill>
                  <a:schemeClr val="tx1"/>
                </a:solidFill>
                <a:effectLst/>
                <a:latin typeface="+mn-lt"/>
                <a:ea typeface="+mn-ea"/>
                <a:cs typeface="+mn-cs"/>
              </a:rPr>
              <a:t>The project</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Is targeting resettled refugees primarily, however the resources created on this website are broadly useful to asylum seekers and migrant </a:t>
            </a:r>
            <a:r>
              <a:rPr lang="en-IE" sz="1200" kern="1200" dirty="0" err="1">
                <a:solidFill>
                  <a:schemeClr val="tx1"/>
                </a:solidFill>
                <a:effectLst/>
                <a:latin typeface="+mn-lt"/>
                <a:ea typeface="+mn-ea"/>
                <a:cs typeface="+mn-cs"/>
              </a:rPr>
              <a:t>coomunities</a:t>
            </a:r>
            <a:r>
              <a:rPr lang="en-IE" sz="1200" kern="1200" dirty="0">
                <a:solidFill>
                  <a:schemeClr val="tx1"/>
                </a:solidFill>
                <a:effectLst/>
                <a:latin typeface="+mn-lt"/>
                <a:ea typeface="+mn-ea"/>
                <a:cs typeface="+mn-cs"/>
              </a:rPr>
              <a:t> in general. </a:t>
            </a:r>
            <a:endParaRPr lang="en-GB" dirty="0"/>
          </a:p>
          <a:p>
            <a:r>
              <a:rPr lang="en-GB" dirty="0"/>
              <a:t>N</a:t>
            </a:r>
            <a:r>
              <a:rPr lang="en-IE" dirty="0"/>
              <a:t>o need to give massive background, lads will have just done that.</a:t>
            </a:r>
          </a:p>
        </p:txBody>
      </p:sp>
      <p:sp>
        <p:nvSpPr>
          <p:cNvPr id="4" name="Slide Number Placeholder 3"/>
          <p:cNvSpPr>
            <a:spLocks noGrp="1"/>
          </p:cNvSpPr>
          <p:nvPr>
            <p:ph type="sldNum" sz="quarter" idx="5"/>
          </p:nvPr>
        </p:nvSpPr>
        <p:spPr/>
        <p:txBody>
          <a:bodyPr/>
          <a:lstStyle/>
          <a:p>
            <a:fld id="{D20A6BFD-C8EC-4CA2-890A-3EE636ECA288}" type="slidenum">
              <a:rPr lang="en-IE" smtClean="0"/>
              <a:t>2</a:t>
            </a:fld>
            <a:endParaRPr lang="en-IE"/>
          </a:p>
        </p:txBody>
      </p:sp>
    </p:spTree>
    <p:extLst>
      <p:ext uri="{BB962C8B-B14F-4D97-AF65-F5344CB8AC3E}">
        <p14:creationId xmlns:p14="http://schemas.microsoft.com/office/powerpoint/2010/main" val="157729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a:solidFill>
                  <a:schemeClr val="tx1"/>
                </a:solidFill>
                <a:effectLst/>
                <a:latin typeface="+mn-lt"/>
                <a:ea typeface="+mn-ea"/>
                <a:cs typeface="+mn-cs"/>
              </a:rPr>
              <a:t>Navigating health services and community supports can be a difficult and confusing experience for many, particularly those who face linguistic and cultural barriers when accessing services. </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Many marginalised communities, when faced with barriers such as these, are unable to engage with, or disengage from health and community services, which can result in health inequities and social isolation among these populations.</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The Cork Kerry Refugee Resettlement Initiative has created a suite of online resources designed to ensure that newly resettled refugees can access information and services easily. The resources are intended to help people navigate the community supports and health services available to them both nationally and locally. These resources include a website, multi-lingual videos and interactive maps.</a:t>
            </a:r>
          </a:p>
          <a:p>
            <a:endParaRPr lang="en-I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Picture – two people doctor and patient , doctor saying do you understand, yeah? and a person saying yeah and thinking (I am never coming back here)</a:t>
            </a:r>
          </a:p>
          <a:p>
            <a:endParaRPr lang="en-IE" sz="1200" kern="120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5"/>
          </p:nvPr>
        </p:nvSpPr>
        <p:spPr/>
        <p:txBody>
          <a:bodyPr/>
          <a:lstStyle/>
          <a:p>
            <a:fld id="{D20A6BFD-C8EC-4CA2-890A-3EE636ECA288}" type="slidenum">
              <a:rPr lang="en-IE" smtClean="0"/>
              <a:t>3</a:t>
            </a:fld>
            <a:endParaRPr lang="en-IE"/>
          </a:p>
        </p:txBody>
      </p:sp>
    </p:spTree>
    <p:extLst>
      <p:ext uri="{BB962C8B-B14F-4D97-AF65-F5344CB8AC3E}">
        <p14:creationId xmlns:p14="http://schemas.microsoft.com/office/powerpoint/2010/main" val="188579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1" kern="1200" dirty="0">
                <a:solidFill>
                  <a:schemeClr val="tx1"/>
                </a:solidFill>
                <a:effectLst/>
                <a:latin typeface="+mn-lt"/>
                <a:ea typeface="+mn-ea"/>
                <a:cs typeface="+mn-cs"/>
              </a:rPr>
              <a:t>Ideal world scenario</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People are encouraged to engage with services because the experience is positive and simple</a:t>
            </a:r>
          </a:p>
          <a:p>
            <a:r>
              <a:rPr lang="en-IE" sz="1200" kern="1200" dirty="0">
                <a:solidFill>
                  <a:schemeClr val="tx1"/>
                </a:solidFill>
                <a:effectLst/>
                <a:latin typeface="+mn-lt"/>
                <a:ea typeface="+mn-ea"/>
                <a:cs typeface="+mn-cs"/>
              </a:rPr>
              <a:t>Rather than confusion people experience understanding</a:t>
            </a:r>
          </a:p>
          <a:p>
            <a:r>
              <a:rPr lang="en-IE" sz="1200" kern="1200" dirty="0">
                <a:solidFill>
                  <a:schemeClr val="tx1"/>
                </a:solidFill>
                <a:effectLst/>
                <a:latin typeface="+mn-lt"/>
                <a:ea typeface="+mn-ea"/>
                <a:cs typeface="+mn-cs"/>
              </a:rPr>
              <a:t>There is room for people to act autonomously by giving them so much information </a:t>
            </a:r>
          </a:p>
          <a:p>
            <a:r>
              <a:rPr lang="en-IE" sz="1200" kern="1200" dirty="0">
                <a:solidFill>
                  <a:schemeClr val="tx1"/>
                </a:solidFill>
                <a:effectLst/>
                <a:latin typeface="+mn-lt"/>
                <a:ea typeface="+mn-ea"/>
                <a:cs typeface="+mn-cs"/>
              </a:rPr>
              <a:t>Information is easily accessible at all times, allowing people time and space to process information </a:t>
            </a:r>
          </a:p>
          <a:p>
            <a:r>
              <a:rPr lang="en-IE" sz="1200" kern="1200" dirty="0">
                <a:solidFill>
                  <a:schemeClr val="tx1"/>
                </a:solidFill>
                <a:effectLst/>
                <a:latin typeface="+mn-lt"/>
                <a:ea typeface="+mn-ea"/>
                <a:cs typeface="+mn-cs"/>
              </a:rPr>
              <a:t>Information is up to date and you cant lose it</a:t>
            </a:r>
          </a:p>
          <a:p>
            <a:r>
              <a:rPr lang="en-IE" sz="1200" kern="1200" dirty="0">
                <a:solidFill>
                  <a:schemeClr val="tx1"/>
                </a:solidFill>
                <a:effectLst/>
                <a:latin typeface="+mn-lt"/>
                <a:ea typeface="+mn-ea"/>
                <a:cs typeface="+mn-cs"/>
              </a:rPr>
              <a:t>Information can be shared between people so if there are migrant populations who are not engaging with a support worker they can still access and benefit from the info</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So there is a central hub where people can go to learn about the community they are living in, find appropriate services and learn about the healthcare system.</a:t>
            </a:r>
          </a:p>
          <a:p>
            <a:r>
              <a:rPr lang="en-IE" sz="1200" kern="1200" dirty="0">
                <a:solidFill>
                  <a:schemeClr val="tx1"/>
                </a:solidFill>
                <a:effectLst/>
                <a:latin typeface="+mn-lt"/>
                <a:ea typeface="+mn-ea"/>
                <a:cs typeface="+mn-cs"/>
              </a:rPr>
              <a:t> </a:t>
            </a:r>
          </a:p>
          <a:p>
            <a:r>
              <a:rPr lang="en-IE" sz="1200" b="1" kern="1200" dirty="0">
                <a:solidFill>
                  <a:schemeClr val="tx1"/>
                </a:solidFill>
                <a:effectLst/>
                <a:latin typeface="+mn-lt"/>
                <a:ea typeface="+mn-ea"/>
                <a:cs typeface="+mn-cs"/>
              </a:rPr>
              <a:t/>
            </a:r>
            <a:br>
              <a:rPr lang="en-IE" sz="1200" b="1" kern="1200" dirty="0">
                <a:solidFill>
                  <a:schemeClr val="tx1"/>
                </a:solidFill>
                <a:effectLst/>
                <a:latin typeface="+mn-lt"/>
                <a:ea typeface="+mn-ea"/>
                <a:cs typeface="+mn-cs"/>
              </a:rPr>
            </a:br>
            <a:endParaRPr lang="en-IE" dirty="0"/>
          </a:p>
        </p:txBody>
      </p:sp>
      <p:sp>
        <p:nvSpPr>
          <p:cNvPr id="4" name="Slide Number Placeholder 3"/>
          <p:cNvSpPr>
            <a:spLocks noGrp="1"/>
          </p:cNvSpPr>
          <p:nvPr>
            <p:ph type="sldNum" sz="quarter" idx="5"/>
          </p:nvPr>
        </p:nvSpPr>
        <p:spPr/>
        <p:txBody>
          <a:bodyPr/>
          <a:lstStyle/>
          <a:p>
            <a:fld id="{D20A6BFD-C8EC-4CA2-890A-3EE636ECA288}" type="slidenum">
              <a:rPr lang="en-IE" smtClean="0"/>
              <a:t>4</a:t>
            </a:fld>
            <a:endParaRPr lang="en-IE"/>
          </a:p>
        </p:txBody>
      </p:sp>
    </p:spTree>
    <p:extLst>
      <p:ext uri="{BB962C8B-B14F-4D97-AF65-F5344CB8AC3E}">
        <p14:creationId xmlns:p14="http://schemas.microsoft.com/office/powerpoint/2010/main" val="152717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a:solidFill>
                  <a:schemeClr val="tx1"/>
                </a:solidFill>
                <a:effectLst/>
                <a:latin typeface="+mn-lt"/>
                <a:ea typeface="+mn-ea"/>
                <a:cs typeface="+mn-cs"/>
              </a:rPr>
              <a:t>Website</a:t>
            </a:r>
          </a:p>
          <a:p>
            <a:r>
              <a:rPr lang="en-IE" sz="1200" kern="1200" dirty="0">
                <a:solidFill>
                  <a:schemeClr val="tx1"/>
                </a:solidFill>
                <a:effectLst/>
                <a:latin typeface="+mn-lt"/>
                <a:ea typeface="+mn-ea"/>
                <a:cs typeface="+mn-cs"/>
              </a:rPr>
              <a:t>People in migrant comm almost universally have access to smart phones and internet. </a:t>
            </a:r>
          </a:p>
          <a:p>
            <a:r>
              <a:rPr lang="en-IE" sz="1200" kern="1200" dirty="0">
                <a:solidFill>
                  <a:schemeClr val="tx1"/>
                </a:solidFill>
                <a:effectLst/>
                <a:latin typeface="+mn-lt"/>
                <a:ea typeface="+mn-ea"/>
                <a:cs typeface="+mn-cs"/>
              </a:rPr>
              <a:t>most of the information on the website, resettlement refugee will receive in a hard copy format. However if they lose these documents they might not easily get another copy. </a:t>
            </a:r>
          </a:p>
          <a:p>
            <a:r>
              <a:rPr lang="en-IE" sz="1200" kern="1200" dirty="0">
                <a:solidFill>
                  <a:schemeClr val="tx1"/>
                </a:solidFill>
                <a:effectLst/>
                <a:latin typeface="+mn-lt"/>
                <a:ea typeface="+mn-ea"/>
                <a:cs typeface="+mn-cs"/>
              </a:rPr>
              <a:t>The website means that people can access the information at any time, and is inclusive of a wider community of migrants as opposed to just settlement refugees.</a:t>
            </a:r>
          </a:p>
          <a:p>
            <a:r>
              <a:rPr lang="en-IE" sz="1200" kern="1200" dirty="0">
                <a:solidFill>
                  <a:schemeClr val="tx1"/>
                </a:solidFill>
                <a:effectLst/>
                <a:latin typeface="+mn-lt"/>
                <a:ea typeface="+mn-ea"/>
                <a:cs typeface="+mn-cs"/>
              </a:rPr>
              <a:t>Because its an online rather than hardcopy resource it can easily be updated. The website is compatible on desktop, phone, and tablet</a:t>
            </a:r>
          </a:p>
          <a:p>
            <a:r>
              <a:rPr lang="en-IE" sz="1200" kern="1200" dirty="0">
                <a:solidFill>
                  <a:schemeClr val="tx1"/>
                </a:solidFill>
                <a:effectLst/>
                <a:latin typeface="+mn-lt"/>
                <a:ea typeface="+mn-ea"/>
                <a:cs typeface="+mn-cs"/>
              </a:rPr>
              <a:t>Out of date</a:t>
            </a:r>
          </a:p>
          <a:p>
            <a:r>
              <a:rPr lang="en-IE" sz="1200" kern="1200" dirty="0">
                <a:solidFill>
                  <a:schemeClr val="tx1"/>
                </a:solidFill>
                <a:effectLst/>
                <a:latin typeface="+mn-lt"/>
                <a:ea typeface="+mn-ea"/>
                <a:cs typeface="+mn-cs"/>
              </a:rPr>
              <a:t>Lose hardcopies</a:t>
            </a:r>
          </a:p>
          <a:p>
            <a:r>
              <a:rPr lang="en-IE" sz="1200" kern="1200" dirty="0">
                <a:solidFill>
                  <a:schemeClr val="tx1"/>
                </a:solidFill>
                <a:effectLst/>
                <a:latin typeface="+mn-lt"/>
                <a:ea typeface="+mn-ea"/>
                <a:cs typeface="+mn-cs"/>
              </a:rPr>
              <a:t>Limited audience</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Updatable easily – don’t need to send everyone new copies</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Cant lose it</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Cant be accessed by numerous groups</a:t>
            </a:r>
          </a:p>
          <a:p>
            <a:r>
              <a:rPr lang="en-IE" sz="1200" kern="1200" dirty="0">
                <a:solidFill>
                  <a:schemeClr val="tx1"/>
                </a:solidFill>
                <a:effectLst/>
                <a:latin typeface="+mn-lt"/>
                <a:ea typeface="+mn-ea"/>
                <a:cs typeface="+mn-cs"/>
              </a:rPr>
              <a:t> </a:t>
            </a:r>
          </a:p>
          <a:p>
            <a:endParaRPr lang="en-IE" dirty="0"/>
          </a:p>
        </p:txBody>
      </p:sp>
      <p:sp>
        <p:nvSpPr>
          <p:cNvPr id="4" name="Slide Number Placeholder 3"/>
          <p:cNvSpPr>
            <a:spLocks noGrp="1"/>
          </p:cNvSpPr>
          <p:nvPr>
            <p:ph type="sldNum" sz="quarter" idx="5"/>
          </p:nvPr>
        </p:nvSpPr>
        <p:spPr/>
        <p:txBody>
          <a:bodyPr/>
          <a:lstStyle/>
          <a:p>
            <a:fld id="{D20A6BFD-C8EC-4CA2-890A-3EE636ECA288}" type="slidenum">
              <a:rPr lang="en-IE" smtClean="0"/>
              <a:t>6</a:t>
            </a:fld>
            <a:endParaRPr lang="en-IE"/>
          </a:p>
        </p:txBody>
      </p:sp>
    </p:spTree>
    <p:extLst>
      <p:ext uri="{BB962C8B-B14F-4D97-AF65-F5344CB8AC3E}">
        <p14:creationId xmlns:p14="http://schemas.microsoft.com/office/powerpoint/2010/main" val="170253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a:solidFill>
                  <a:schemeClr val="tx1"/>
                </a:solidFill>
                <a:effectLst/>
                <a:latin typeface="+mn-lt"/>
                <a:ea typeface="+mn-ea"/>
                <a:cs typeface="+mn-cs"/>
              </a:rPr>
              <a:t>Maps</a:t>
            </a:r>
          </a:p>
          <a:p>
            <a:r>
              <a:rPr lang="en-IE" sz="1200" kern="1200" dirty="0">
                <a:solidFill>
                  <a:schemeClr val="tx1"/>
                </a:solidFill>
                <a:effectLst/>
                <a:latin typeface="+mn-lt"/>
                <a:ea typeface="+mn-ea"/>
                <a:cs typeface="+mn-cs"/>
              </a:rPr>
              <a:t>The maps outline where health, community and general services are in the community and people can click on the map to find more information about specific services.</a:t>
            </a:r>
          </a:p>
          <a:p>
            <a:r>
              <a:rPr lang="en-IE" sz="1200" kern="1200" dirty="0">
                <a:solidFill>
                  <a:schemeClr val="tx1"/>
                </a:solidFill>
                <a:effectLst/>
                <a:latin typeface="+mn-lt"/>
                <a:ea typeface="+mn-ea"/>
                <a:cs typeface="+mn-cs"/>
              </a:rPr>
              <a:t>The map is simple to use, and we provide a short video showing people how to use it. This video has no words, just visual so language barriers are reduced.</a:t>
            </a:r>
          </a:p>
          <a:p>
            <a:r>
              <a:rPr lang="en-IE" sz="1200" kern="1200" dirty="0">
                <a:solidFill>
                  <a:schemeClr val="tx1"/>
                </a:solidFill>
                <a:effectLst/>
                <a:latin typeface="+mn-lt"/>
                <a:ea typeface="+mn-ea"/>
                <a:cs typeface="+mn-cs"/>
              </a:rPr>
              <a:t>The maps use a key as well, so community services are represented with different symbols, imagery and symbols are used often to increase recognition and reduce language barriers (Show how maps work, maybe use video)</a:t>
            </a:r>
          </a:p>
          <a:p>
            <a:r>
              <a:rPr lang="en-IE" sz="1200" kern="1200" dirty="0">
                <a:solidFill>
                  <a:schemeClr val="tx1"/>
                </a:solidFill>
                <a:effectLst/>
                <a:latin typeface="+mn-lt"/>
                <a:ea typeface="+mn-ea"/>
                <a:cs typeface="+mn-cs"/>
              </a:rPr>
              <a:t>Out of date</a:t>
            </a:r>
          </a:p>
          <a:p>
            <a:r>
              <a:rPr lang="en-IE" sz="1200" kern="1200" dirty="0">
                <a:solidFill>
                  <a:schemeClr val="tx1"/>
                </a:solidFill>
                <a:effectLst/>
                <a:latin typeface="+mn-lt"/>
                <a:ea typeface="+mn-ea"/>
                <a:cs typeface="+mn-cs"/>
              </a:rPr>
              <a:t>Complicated info</a:t>
            </a:r>
          </a:p>
          <a:p>
            <a:r>
              <a:rPr lang="en-IE" sz="1200" kern="1200" dirty="0">
                <a:solidFill>
                  <a:schemeClr val="tx1"/>
                </a:solidFill>
                <a:effectLst/>
                <a:latin typeface="+mn-lt"/>
                <a:ea typeface="+mn-ea"/>
                <a:cs typeface="+mn-cs"/>
              </a:rPr>
              <a:t>literacy</a:t>
            </a:r>
          </a:p>
          <a:p>
            <a:r>
              <a:rPr lang="en-IE" sz="1200" kern="1200" dirty="0">
                <a:solidFill>
                  <a:schemeClr val="tx1"/>
                </a:solidFill>
                <a:effectLst/>
                <a:latin typeface="+mn-lt"/>
                <a:ea typeface="+mn-ea"/>
                <a:cs typeface="+mn-cs"/>
              </a:rPr>
              <a:t>Easily but not automatically update</a:t>
            </a:r>
          </a:p>
          <a:p>
            <a:r>
              <a:rPr lang="en-IE" sz="1200" kern="1200" dirty="0">
                <a:solidFill>
                  <a:schemeClr val="tx1"/>
                </a:solidFill>
                <a:effectLst/>
                <a:latin typeface="+mn-lt"/>
                <a:ea typeface="+mn-ea"/>
                <a:cs typeface="+mn-cs"/>
              </a:rPr>
              <a:t>Complicated info like where educational, health, community services are, bus routes etc all available on one map than you can </a:t>
            </a:r>
            <a:r>
              <a:rPr lang="en-IE" sz="1200" kern="1200" dirty="0" smtClean="0">
                <a:solidFill>
                  <a:schemeClr val="tx1"/>
                </a:solidFill>
                <a:effectLst/>
                <a:latin typeface="+mn-lt"/>
                <a:ea typeface="+mn-ea"/>
                <a:cs typeface="+mn-cs"/>
              </a:rPr>
              <a:t>interact </a:t>
            </a:r>
            <a:r>
              <a:rPr lang="en-IE" sz="1200" kern="1200" dirty="0">
                <a:solidFill>
                  <a:schemeClr val="tx1"/>
                </a:solidFill>
                <a:effectLst/>
                <a:latin typeface="+mn-lt"/>
                <a:ea typeface="+mn-ea"/>
                <a:cs typeface="+mn-cs"/>
              </a:rPr>
              <a:t>with.</a:t>
            </a:r>
          </a:p>
          <a:p>
            <a:r>
              <a:rPr lang="en-IE" sz="1200" kern="1200" dirty="0" smtClean="0">
                <a:solidFill>
                  <a:schemeClr val="tx1"/>
                </a:solidFill>
                <a:effectLst/>
                <a:latin typeface="+mn-lt"/>
                <a:ea typeface="+mn-ea"/>
                <a:cs typeface="+mn-cs"/>
              </a:rPr>
              <a:t>Literacy, </a:t>
            </a:r>
            <a:r>
              <a:rPr lang="en-IE" sz="1200" kern="1200" dirty="0">
                <a:solidFill>
                  <a:schemeClr val="tx1"/>
                </a:solidFill>
                <a:effectLst/>
                <a:latin typeface="+mn-lt"/>
                <a:ea typeface="+mn-ea"/>
                <a:cs typeface="+mn-cs"/>
              </a:rPr>
              <a:t>the maps use symbols and colours to be more easily accessed by people with literacy barriers.</a:t>
            </a:r>
          </a:p>
          <a:p>
            <a:endParaRPr lang="en-IE" dirty="0"/>
          </a:p>
        </p:txBody>
      </p:sp>
      <p:sp>
        <p:nvSpPr>
          <p:cNvPr id="4" name="Slide Number Placeholder 3"/>
          <p:cNvSpPr>
            <a:spLocks noGrp="1"/>
          </p:cNvSpPr>
          <p:nvPr>
            <p:ph type="sldNum" sz="quarter" idx="5"/>
          </p:nvPr>
        </p:nvSpPr>
        <p:spPr/>
        <p:txBody>
          <a:bodyPr/>
          <a:lstStyle/>
          <a:p>
            <a:fld id="{D20A6BFD-C8EC-4CA2-890A-3EE636ECA288}" type="slidenum">
              <a:rPr lang="en-IE" smtClean="0"/>
              <a:t>7</a:t>
            </a:fld>
            <a:endParaRPr lang="en-IE"/>
          </a:p>
        </p:txBody>
      </p:sp>
    </p:spTree>
    <p:extLst>
      <p:ext uri="{BB962C8B-B14F-4D97-AF65-F5344CB8AC3E}">
        <p14:creationId xmlns:p14="http://schemas.microsoft.com/office/powerpoint/2010/main" val="2344617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a:solidFill>
                  <a:schemeClr val="tx1"/>
                </a:solidFill>
                <a:effectLst/>
                <a:latin typeface="+mn-lt"/>
                <a:ea typeface="+mn-ea"/>
                <a:cs typeface="+mn-cs"/>
              </a:rPr>
              <a:t>Videos</a:t>
            </a:r>
          </a:p>
          <a:p>
            <a:r>
              <a:rPr lang="en-IE" sz="1200" kern="1200" dirty="0">
                <a:solidFill>
                  <a:schemeClr val="tx1"/>
                </a:solidFill>
                <a:effectLst/>
                <a:latin typeface="+mn-lt"/>
                <a:ea typeface="+mn-ea"/>
                <a:cs typeface="+mn-cs"/>
              </a:rPr>
              <a:t>The videos aim to present very complicated information in a way that is easy to understand regardless of language barriers</a:t>
            </a:r>
          </a:p>
          <a:p>
            <a:r>
              <a:rPr lang="en-IE" sz="1200" kern="1200" dirty="0">
                <a:solidFill>
                  <a:schemeClr val="tx1"/>
                </a:solidFill>
                <a:effectLst/>
                <a:latin typeface="+mn-lt"/>
                <a:ea typeface="+mn-ea"/>
                <a:cs typeface="+mn-cs"/>
              </a:rPr>
              <a:t>The videos use bright clear images to clearly outline the information which is being explained. The videos are also available in both English and Arabic audio. So people who may not read Arabic can still benefit from the videos because they do not require someone to be able to read English or Arabic.</a:t>
            </a:r>
          </a:p>
          <a:p>
            <a:r>
              <a:rPr lang="en-IE" sz="1200" kern="1200" dirty="0">
                <a:solidFill>
                  <a:schemeClr val="tx1"/>
                </a:solidFill>
                <a:effectLst/>
                <a:latin typeface="+mn-lt"/>
                <a:ea typeface="+mn-ea"/>
                <a:cs typeface="+mn-cs"/>
              </a:rPr>
              <a:t>Complicated info</a:t>
            </a:r>
          </a:p>
          <a:p>
            <a:r>
              <a:rPr lang="en-IE" sz="1200" kern="1200" dirty="0" smtClean="0">
                <a:solidFill>
                  <a:schemeClr val="tx1"/>
                </a:solidFill>
                <a:effectLst/>
                <a:latin typeface="+mn-lt"/>
                <a:ea typeface="+mn-ea"/>
                <a:cs typeface="+mn-cs"/>
              </a:rPr>
              <a:t>literacy</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Visual presentation </a:t>
            </a:r>
          </a:p>
          <a:p>
            <a:r>
              <a:rPr lang="en-IE" sz="1200" kern="1200" dirty="0">
                <a:solidFill>
                  <a:schemeClr val="tx1"/>
                </a:solidFill>
                <a:effectLst/>
                <a:latin typeface="+mn-lt"/>
                <a:ea typeface="+mn-ea"/>
                <a:cs typeface="+mn-cs"/>
              </a:rPr>
              <a:t>Audio presentation</a:t>
            </a:r>
          </a:p>
          <a:p>
            <a:r>
              <a:rPr lang="en-IE" sz="1200" kern="1200" dirty="0">
                <a:solidFill>
                  <a:schemeClr val="tx1"/>
                </a:solidFill>
                <a:effectLst/>
                <a:latin typeface="+mn-lt"/>
                <a:ea typeface="+mn-ea"/>
                <a:cs typeface="+mn-cs"/>
              </a:rPr>
              <a:t>Making complicated info easy to understand and the videos also include timestamps so in a 10 minute video if someone is just interested in information on public transport they can click t that exact point on the video.</a:t>
            </a:r>
          </a:p>
          <a:p>
            <a:endParaRPr lang="en-IE" dirty="0"/>
          </a:p>
        </p:txBody>
      </p:sp>
      <p:sp>
        <p:nvSpPr>
          <p:cNvPr id="4" name="Slide Number Placeholder 3"/>
          <p:cNvSpPr>
            <a:spLocks noGrp="1"/>
          </p:cNvSpPr>
          <p:nvPr>
            <p:ph type="sldNum" sz="quarter" idx="5"/>
          </p:nvPr>
        </p:nvSpPr>
        <p:spPr/>
        <p:txBody>
          <a:bodyPr/>
          <a:lstStyle/>
          <a:p>
            <a:fld id="{D20A6BFD-C8EC-4CA2-890A-3EE636ECA288}" type="slidenum">
              <a:rPr lang="en-IE" smtClean="0"/>
              <a:t>8</a:t>
            </a:fld>
            <a:endParaRPr lang="en-IE"/>
          </a:p>
        </p:txBody>
      </p:sp>
    </p:spTree>
    <p:extLst>
      <p:ext uri="{BB962C8B-B14F-4D97-AF65-F5344CB8AC3E}">
        <p14:creationId xmlns:p14="http://schemas.microsoft.com/office/powerpoint/2010/main" val="2678513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0258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940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147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603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2896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1196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7398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1720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2671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1381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10/25/2019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029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smtClean="0"/>
              <a:pPr/>
              <a:t>10/25/2019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5771747"/>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PshcbZTN6KM?start=27"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WxUq99bS8n0?start=15" TargetMode="External"/><Relationship Id="rId1" Type="http://schemas.openxmlformats.org/officeDocument/2006/relationships/video" Target="https://www.youtube.com/embed/U-wVm6wICyI?start=16" TargetMode="External"/><Relationship Id="rId5" Type="http://schemas.openxmlformats.org/officeDocument/2006/relationships/image" Target="../media/image4.png"/><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2" Type="http://schemas.openxmlformats.org/officeDocument/2006/relationships/hyperlink" Target="http://www.corkkerryresettlemen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4E63E-3E81-4640-8116-90501A965134}"/>
              </a:ext>
            </a:extLst>
          </p:cNvPr>
          <p:cNvSpPr>
            <a:spLocks noGrp="1"/>
          </p:cNvSpPr>
          <p:nvPr>
            <p:ph type="ctrTitle"/>
          </p:nvPr>
        </p:nvSpPr>
        <p:spPr/>
        <p:txBody>
          <a:bodyPr/>
          <a:lstStyle/>
          <a:p>
            <a:r>
              <a:rPr lang="en-IE" dirty="0"/>
              <a:t>Using technology to reduce access barriers</a:t>
            </a:r>
          </a:p>
        </p:txBody>
      </p:sp>
      <p:sp>
        <p:nvSpPr>
          <p:cNvPr id="3" name="Subtitle 2">
            <a:extLst>
              <a:ext uri="{FF2B5EF4-FFF2-40B4-BE49-F238E27FC236}">
                <a16:creationId xmlns:a16="http://schemas.microsoft.com/office/drawing/2014/main" id="{75C1AFA8-2E5B-44D6-B073-3EAD94067E78}"/>
              </a:ext>
            </a:extLst>
          </p:cNvPr>
          <p:cNvSpPr>
            <a:spLocks noGrp="1"/>
          </p:cNvSpPr>
          <p:nvPr>
            <p:ph type="subTitle" idx="1"/>
          </p:nvPr>
        </p:nvSpPr>
        <p:spPr/>
        <p:txBody>
          <a:bodyPr/>
          <a:lstStyle/>
          <a:p>
            <a:r>
              <a:rPr lang="en-IE" dirty="0"/>
              <a:t>Cork Kerry Refugee Resettlement Initiative </a:t>
            </a:r>
          </a:p>
          <a:p>
            <a:r>
              <a:rPr lang="en-GB" dirty="0"/>
              <a:t>M</a:t>
            </a:r>
            <a:r>
              <a:rPr lang="en-IE" dirty="0" err="1"/>
              <a:t>ary</a:t>
            </a:r>
            <a:r>
              <a:rPr lang="en-IE" dirty="0"/>
              <a:t> Cleary, Community Worker, HSE</a:t>
            </a:r>
          </a:p>
        </p:txBody>
      </p:sp>
    </p:spTree>
    <p:extLst>
      <p:ext uri="{BB962C8B-B14F-4D97-AF65-F5344CB8AC3E}">
        <p14:creationId xmlns:p14="http://schemas.microsoft.com/office/powerpoint/2010/main" val="238345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241DE-E877-49C4-BE59-C45B4B2B89D9}"/>
              </a:ext>
            </a:extLst>
          </p:cNvPr>
          <p:cNvSpPr>
            <a:spLocks noGrp="1"/>
          </p:cNvSpPr>
          <p:nvPr>
            <p:ph type="title"/>
          </p:nvPr>
        </p:nvSpPr>
        <p:spPr/>
        <p:txBody>
          <a:bodyPr/>
          <a:lstStyle/>
          <a:p>
            <a:r>
              <a:rPr lang="en-IE" dirty="0"/>
              <a:t>Background</a:t>
            </a:r>
          </a:p>
        </p:txBody>
      </p:sp>
      <p:sp>
        <p:nvSpPr>
          <p:cNvPr id="3" name="Content Placeholder 2">
            <a:extLst>
              <a:ext uri="{FF2B5EF4-FFF2-40B4-BE49-F238E27FC236}">
                <a16:creationId xmlns:a16="http://schemas.microsoft.com/office/drawing/2014/main" id="{950192A5-1D3C-4AB2-92E0-9CDF3F4622CC}"/>
              </a:ext>
            </a:extLst>
          </p:cNvPr>
          <p:cNvSpPr>
            <a:spLocks noGrp="1"/>
          </p:cNvSpPr>
          <p:nvPr>
            <p:ph idx="1"/>
          </p:nvPr>
        </p:nvSpPr>
        <p:spPr/>
        <p:txBody>
          <a:bodyPr>
            <a:normAutofit/>
          </a:bodyPr>
          <a:lstStyle/>
          <a:p>
            <a:r>
              <a:rPr lang="en-IE" sz="2800" dirty="0"/>
              <a:t>The resources we created may be useful to your own work </a:t>
            </a:r>
          </a:p>
          <a:p>
            <a:r>
              <a:rPr lang="en-IE" sz="2800" dirty="0"/>
              <a:t>The type of resources we created and how we created them may be useful for your own resource creation</a:t>
            </a:r>
          </a:p>
          <a:p>
            <a:r>
              <a:rPr lang="en-IE" sz="2800" dirty="0"/>
              <a:t>We used simple, existing technology and  utilised them for our own aims</a:t>
            </a:r>
          </a:p>
          <a:p>
            <a:r>
              <a:rPr lang="en-IE" sz="2800" dirty="0"/>
              <a:t>You don’t need to be an expert</a:t>
            </a:r>
          </a:p>
        </p:txBody>
      </p:sp>
    </p:spTree>
    <p:extLst>
      <p:ext uri="{BB962C8B-B14F-4D97-AF65-F5344CB8AC3E}">
        <p14:creationId xmlns:p14="http://schemas.microsoft.com/office/powerpoint/2010/main" val="259634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8A73-118D-4597-8095-CFF9466AEDA9}"/>
              </a:ext>
            </a:extLst>
          </p:cNvPr>
          <p:cNvSpPr>
            <a:spLocks noGrp="1"/>
          </p:cNvSpPr>
          <p:nvPr>
            <p:ph type="title"/>
          </p:nvPr>
        </p:nvSpPr>
        <p:spPr/>
        <p:txBody>
          <a:bodyPr/>
          <a:lstStyle/>
          <a:p>
            <a:r>
              <a:rPr lang="en-IE" dirty="0"/>
              <a:t>Barriers</a:t>
            </a:r>
          </a:p>
        </p:txBody>
      </p:sp>
      <p:pic>
        <p:nvPicPr>
          <p:cNvPr id="5" name="Content Placeholder 4">
            <a:extLst>
              <a:ext uri="{FF2B5EF4-FFF2-40B4-BE49-F238E27FC236}">
                <a16:creationId xmlns:a16="http://schemas.microsoft.com/office/drawing/2014/main" id="{3FFA1340-E6A6-4485-AC7D-E42087DFBFFB}"/>
              </a:ext>
            </a:extLst>
          </p:cNvPr>
          <p:cNvPicPr>
            <a:picLocks noGrp="1" noChangeAspect="1"/>
          </p:cNvPicPr>
          <p:nvPr>
            <p:ph idx="1"/>
          </p:nvPr>
        </p:nvPicPr>
        <p:blipFill>
          <a:blip r:embed="rId3"/>
          <a:stretch>
            <a:fillRect/>
          </a:stretch>
        </p:blipFill>
        <p:spPr>
          <a:xfrm>
            <a:off x="4226943" y="2089721"/>
            <a:ext cx="5779699" cy="4151292"/>
          </a:xfrm>
        </p:spPr>
      </p:pic>
      <p:sp>
        <p:nvSpPr>
          <p:cNvPr id="6" name="Speech Bubble: Oval 5">
            <a:extLst>
              <a:ext uri="{FF2B5EF4-FFF2-40B4-BE49-F238E27FC236}">
                <a16:creationId xmlns:a16="http://schemas.microsoft.com/office/drawing/2014/main" id="{0EE9E1D2-6FD4-496B-BD76-26053BAFF5E1}"/>
              </a:ext>
            </a:extLst>
          </p:cNvPr>
          <p:cNvSpPr/>
          <p:nvPr/>
        </p:nvSpPr>
        <p:spPr>
          <a:xfrm rot="317918" flipH="1">
            <a:off x="3517670" y="1289066"/>
            <a:ext cx="2256929" cy="1069676"/>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E" sz="3200" dirty="0"/>
              <a:t>Is that ok?</a:t>
            </a:r>
          </a:p>
        </p:txBody>
      </p:sp>
      <p:sp>
        <p:nvSpPr>
          <p:cNvPr id="7" name="Speech Bubble: Oval 6">
            <a:extLst>
              <a:ext uri="{FF2B5EF4-FFF2-40B4-BE49-F238E27FC236}">
                <a16:creationId xmlns:a16="http://schemas.microsoft.com/office/drawing/2014/main" id="{D9F0116B-E546-41BD-96AC-EE852AC348C7}"/>
              </a:ext>
            </a:extLst>
          </p:cNvPr>
          <p:cNvSpPr/>
          <p:nvPr/>
        </p:nvSpPr>
        <p:spPr>
          <a:xfrm rot="317918" flipH="1">
            <a:off x="6875430" y="1566203"/>
            <a:ext cx="1878477" cy="1047036"/>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E" sz="3600" dirty="0"/>
              <a:t>Sure is </a:t>
            </a:r>
          </a:p>
        </p:txBody>
      </p:sp>
      <p:sp>
        <p:nvSpPr>
          <p:cNvPr id="8" name="Thought Bubble: Cloud 7">
            <a:extLst>
              <a:ext uri="{FF2B5EF4-FFF2-40B4-BE49-F238E27FC236}">
                <a16:creationId xmlns:a16="http://schemas.microsoft.com/office/drawing/2014/main" id="{78BE5EF9-3F4B-4C3E-BF15-833C55240351}"/>
              </a:ext>
            </a:extLst>
          </p:cNvPr>
          <p:cNvSpPr/>
          <p:nvPr/>
        </p:nvSpPr>
        <p:spPr>
          <a:xfrm rot="677546">
            <a:off x="9122414" y="140424"/>
            <a:ext cx="3174396" cy="2226653"/>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E" sz="2800" dirty="0"/>
              <a:t>I didn’t understand any of that </a:t>
            </a:r>
          </a:p>
        </p:txBody>
      </p:sp>
    </p:spTree>
    <p:extLst>
      <p:ext uri="{BB962C8B-B14F-4D97-AF65-F5344CB8AC3E}">
        <p14:creationId xmlns:p14="http://schemas.microsoft.com/office/powerpoint/2010/main" val="245268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5948A-876D-45FC-BDBC-A70B3455B170}"/>
              </a:ext>
            </a:extLst>
          </p:cNvPr>
          <p:cNvSpPr>
            <a:spLocks noGrp="1"/>
          </p:cNvSpPr>
          <p:nvPr>
            <p:ph type="title"/>
          </p:nvPr>
        </p:nvSpPr>
        <p:spPr/>
        <p:txBody>
          <a:bodyPr/>
          <a:lstStyle/>
          <a:p>
            <a:r>
              <a:rPr lang="en-IE" dirty="0"/>
              <a:t>Ideal world scenario</a:t>
            </a:r>
          </a:p>
        </p:txBody>
      </p:sp>
      <p:sp>
        <p:nvSpPr>
          <p:cNvPr id="3" name="Content Placeholder 2">
            <a:extLst>
              <a:ext uri="{FF2B5EF4-FFF2-40B4-BE49-F238E27FC236}">
                <a16:creationId xmlns:a16="http://schemas.microsoft.com/office/drawing/2014/main" id="{24E36DFB-C138-4656-BDAA-CF5D0A27264E}"/>
              </a:ext>
            </a:extLst>
          </p:cNvPr>
          <p:cNvSpPr>
            <a:spLocks noGrp="1"/>
          </p:cNvSpPr>
          <p:nvPr>
            <p:ph idx="1"/>
          </p:nvPr>
        </p:nvSpPr>
        <p:spPr>
          <a:xfrm>
            <a:off x="3968151" y="1259456"/>
            <a:ext cx="7268076" cy="5794967"/>
          </a:xfrm>
        </p:spPr>
        <p:txBody>
          <a:bodyPr>
            <a:normAutofit/>
          </a:bodyPr>
          <a:lstStyle/>
          <a:p>
            <a:r>
              <a:rPr lang="en-IE" sz="3200" dirty="0">
                <a:solidFill>
                  <a:schemeClr val="tx1"/>
                </a:solidFill>
              </a:rPr>
              <a:t>People are encouraged to engage with services because the experience is positive and simple</a:t>
            </a:r>
          </a:p>
          <a:p>
            <a:r>
              <a:rPr lang="en-IE" sz="3200" dirty="0">
                <a:solidFill>
                  <a:schemeClr val="tx1"/>
                </a:solidFill>
              </a:rPr>
              <a:t>Rather than confusion people experience understanding</a:t>
            </a:r>
          </a:p>
          <a:p>
            <a:r>
              <a:rPr lang="en-IE" sz="3200" dirty="0">
                <a:solidFill>
                  <a:schemeClr val="tx1"/>
                </a:solidFill>
              </a:rPr>
              <a:t>Information is easily accessible at all times, allowing people time and space to process information </a:t>
            </a:r>
          </a:p>
          <a:p>
            <a:r>
              <a:rPr lang="en-IE" sz="3200" dirty="0">
                <a:solidFill>
                  <a:schemeClr val="tx1"/>
                </a:solidFill>
              </a:rPr>
              <a:t>Information can be shared widely </a:t>
            </a:r>
          </a:p>
          <a:p>
            <a:endParaRPr lang="en-IE" dirty="0">
              <a:solidFill>
                <a:schemeClr val="tx1"/>
              </a:solidFill>
            </a:endParaRPr>
          </a:p>
          <a:p>
            <a:endParaRPr lang="en-IE" dirty="0">
              <a:solidFill>
                <a:schemeClr val="tx1"/>
              </a:solidFill>
            </a:endParaRPr>
          </a:p>
          <a:p>
            <a:endParaRPr lang="en-IE" dirty="0"/>
          </a:p>
        </p:txBody>
      </p:sp>
    </p:spTree>
    <p:extLst>
      <p:ext uri="{BB962C8B-B14F-4D97-AF65-F5344CB8AC3E}">
        <p14:creationId xmlns:p14="http://schemas.microsoft.com/office/powerpoint/2010/main" val="4257046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31DBE-E041-4A2B-8180-83C4735BAE68}"/>
              </a:ext>
            </a:extLst>
          </p:cNvPr>
          <p:cNvSpPr>
            <a:spLocks noGrp="1"/>
          </p:cNvSpPr>
          <p:nvPr>
            <p:ph type="title"/>
          </p:nvPr>
        </p:nvSpPr>
        <p:spPr/>
        <p:txBody>
          <a:bodyPr/>
          <a:lstStyle/>
          <a:p>
            <a:r>
              <a:rPr lang="en-IE" dirty="0"/>
              <a:t>Resources</a:t>
            </a:r>
          </a:p>
        </p:txBody>
      </p:sp>
      <p:sp>
        <p:nvSpPr>
          <p:cNvPr id="3" name="Content Placeholder 2">
            <a:extLst>
              <a:ext uri="{FF2B5EF4-FFF2-40B4-BE49-F238E27FC236}">
                <a16:creationId xmlns:a16="http://schemas.microsoft.com/office/drawing/2014/main" id="{A5DBAE19-9934-4FF2-8724-BEFB7F30C29B}"/>
              </a:ext>
            </a:extLst>
          </p:cNvPr>
          <p:cNvSpPr>
            <a:spLocks noGrp="1"/>
          </p:cNvSpPr>
          <p:nvPr>
            <p:ph idx="1"/>
          </p:nvPr>
        </p:nvSpPr>
        <p:spPr/>
        <p:txBody>
          <a:bodyPr>
            <a:normAutofit/>
          </a:bodyPr>
          <a:lstStyle/>
          <a:p>
            <a:r>
              <a:rPr lang="en-IE" sz="3600" dirty="0"/>
              <a:t>Website – </a:t>
            </a:r>
            <a:r>
              <a:rPr lang="en-IE" sz="3600" dirty="0" err="1"/>
              <a:t>Wordpress</a:t>
            </a:r>
            <a:endParaRPr lang="en-IE" sz="3600" dirty="0"/>
          </a:p>
          <a:p>
            <a:r>
              <a:rPr lang="en-IE" sz="3600" dirty="0"/>
              <a:t>Translated documents and information</a:t>
            </a:r>
          </a:p>
          <a:p>
            <a:r>
              <a:rPr lang="en-IE" sz="3600" dirty="0"/>
              <a:t>Maps – Google My Maps</a:t>
            </a:r>
          </a:p>
          <a:p>
            <a:r>
              <a:rPr lang="en-IE" sz="3600" dirty="0"/>
              <a:t>Videos – </a:t>
            </a:r>
            <a:r>
              <a:rPr lang="en-IE" sz="3600" dirty="0" err="1"/>
              <a:t>Vyond</a:t>
            </a:r>
            <a:r>
              <a:rPr lang="en-IE" sz="3600" dirty="0"/>
              <a:t> animation software</a:t>
            </a:r>
          </a:p>
          <a:p>
            <a:r>
              <a:rPr lang="en-IE" sz="3600" dirty="0"/>
              <a:t>Practitioner information</a:t>
            </a:r>
          </a:p>
        </p:txBody>
      </p:sp>
    </p:spTree>
    <p:extLst>
      <p:ext uri="{BB962C8B-B14F-4D97-AF65-F5344CB8AC3E}">
        <p14:creationId xmlns:p14="http://schemas.microsoft.com/office/powerpoint/2010/main" val="365757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2C03-6AE2-48D3-BB86-97B59F6CA161}"/>
              </a:ext>
            </a:extLst>
          </p:cNvPr>
          <p:cNvSpPr>
            <a:spLocks noGrp="1"/>
          </p:cNvSpPr>
          <p:nvPr>
            <p:ph type="title"/>
          </p:nvPr>
        </p:nvSpPr>
        <p:spPr>
          <a:xfrm>
            <a:off x="252919" y="1123837"/>
            <a:ext cx="2336187" cy="4601183"/>
          </a:xfrm>
        </p:spPr>
        <p:txBody>
          <a:bodyPr/>
          <a:lstStyle/>
          <a:p>
            <a:r>
              <a:rPr lang="en-IE" dirty="0"/>
              <a:t>Website</a:t>
            </a:r>
          </a:p>
        </p:txBody>
      </p:sp>
      <p:sp>
        <p:nvSpPr>
          <p:cNvPr id="3" name="Content Placeholder 2">
            <a:extLst>
              <a:ext uri="{FF2B5EF4-FFF2-40B4-BE49-F238E27FC236}">
                <a16:creationId xmlns:a16="http://schemas.microsoft.com/office/drawing/2014/main" id="{D4B88AA3-AD47-4EA2-B990-14E4388855C3}"/>
              </a:ext>
            </a:extLst>
          </p:cNvPr>
          <p:cNvSpPr>
            <a:spLocks noGrp="1"/>
          </p:cNvSpPr>
          <p:nvPr>
            <p:ph idx="1"/>
          </p:nvPr>
        </p:nvSpPr>
        <p:spPr>
          <a:xfrm>
            <a:off x="3852015" y="3746844"/>
            <a:ext cx="4739894" cy="2798880"/>
          </a:xfrm>
        </p:spPr>
        <p:txBody>
          <a:bodyPr>
            <a:normAutofit/>
          </a:bodyPr>
          <a:lstStyle/>
          <a:p>
            <a:r>
              <a:rPr lang="en-IE" sz="2400" dirty="0">
                <a:solidFill>
                  <a:schemeClr val="tx1"/>
                </a:solidFill>
              </a:rPr>
              <a:t>Universal access </a:t>
            </a:r>
          </a:p>
          <a:p>
            <a:r>
              <a:rPr lang="en-IE" sz="2400" dirty="0"/>
              <a:t>Online copy is more convenient than a hardcopy because it is easily updated and you can’t lose it.</a:t>
            </a:r>
          </a:p>
          <a:p>
            <a:r>
              <a:rPr lang="en-IE" sz="2400" dirty="0"/>
              <a:t>Wider audience reach</a:t>
            </a:r>
          </a:p>
        </p:txBody>
      </p:sp>
      <p:pic>
        <p:nvPicPr>
          <p:cNvPr id="9" name="Picture 8">
            <a:extLst>
              <a:ext uri="{FF2B5EF4-FFF2-40B4-BE49-F238E27FC236}">
                <a16:creationId xmlns:a16="http://schemas.microsoft.com/office/drawing/2014/main" id="{47D98591-8417-488A-A0F4-FF074BC3ACED}"/>
              </a:ext>
            </a:extLst>
          </p:cNvPr>
          <p:cNvPicPr>
            <a:picLocks noChangeAspect="1"/>
          </p:cNvPicPr>
          <p:nvPr/>
        </p:nvPicPr>
        <p:blipFill>
          <a:blip r:embed="rId3"/>
          <a:stretch>
            <a:fillRect/>
          </a:stretch>
        </p:blipFill>
        <p:spPr>
          <a:xfrm>
            <a:off x="3852015" y="312276"/>
            <a:ext cx="6052291" cy="3434568"/>
          </a:xfrm>
          <a:prstGeom prst="rect">
            <a:avLst/>
          </a:prstGeom>
        </p:spPr>
      </p:pic>
      <p:pic>
        <p:nvPicPr>
          <p:cNvPr id="11" name="Picture 10">
            <a:extLst>
              <a:ext uri="{FF2B5EF4-FFF2-40B4-BE49-F238E27FC236}">
                <a16:creationId xmlns:a16="http://schemas.microsoft.com/office/drawing/2014/main" id="{DCFE920F-FD48-4933-8840-EA5D38FE6CB1}"/>
              </a:ext>
            </a:extLst>
          </p:cNvPr>
          <p:cNvPicPr>
            <a:picLocks noChangeAspect="1"/>
          </p:cNvPicPr>
          <p:nvPr/>
        </p:nvPicPr>
        <p:blipFill>
          <a:blip r:embed="rId4"/>
          <a:stretch>
            <a:fillRect/>
          </a:stretch>
        </p:blipFill>
        <p:spPr>
          <a:xfrm>
            <a:off x="8740843" y="3934901"/>
            <a:ext cx="3451157" cy="2562045"/>
          </a:xfrm>
          <a:prstGeom prst="rect">
            <a:avLst/>
          </a:prstGeom>
        </p:spPr>
      </p:pic>
    </p:spTree>
    <p:extLst>
      <p:ext uri="{BB962C8B-B14F-4D97-AF65-F5344CB8AC3E}">
        <p14:creationId xmlns:p14="http://schemas.microsoft.com/office/powerpoint/2010/main" val="1877909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DA39C-5BC4-429D-9E7E-87181A1B33FB}"/>
              </a:ext>
            </a:extLst>
          </p:cNvPr>
          <p:cNvSpPr>
            <a:spLocks noGrp="1"/>
          </p:cNvSpPr>
          <p:nvPr>
            <p:ph type="title"/>
          </p:nvPr>
        </p:nvSpPr>
        <p:spPr/>
        <p:txBody>
          <a:bodyPr/>
          <a:lstStyle/>
          <a:p>
            <a:r>
              <a:rPr lang="en-IE" dirty="0"/>
              <a:t>Maps</a:t>
            </a:r>
          </a:p>
        </p:txBody>
      </p:sp>
      <p:pic>
        <p:nvPicPr>
          <p:cNvPr id="4" name="Online Media 3">
            <a:hlinkClick r:id="" action="ppaction://media"/>
            <a:extLst>
              <a:ext uri="{FF2B5EF4-FFF2-40B4-BE49-F238E27FC236}">
                <a16:creationId xmlns:a16="http://schemas.microsoft.com/office/drawing/2014/main" id="{7BC5024A-F94F-4B7F-99E0-CB97EC72593A}"/>
              </a:ext>
            </a:extLst>
          </p:cNvPr>
          <p:cNvPicPr>
            <a:picLocks noGrp="1" noRot="1" noChangeAspect="1"/>
          </p:cNvPicPr>
          <p:nvPr>
            <p:ph idx="1"/>
            <a:videoFile r:link="rId1"/>
          </p:nvPr>
        </p:nvPicPr>
        <p:blipFill>
          <a:blip r:embed="rId4"/>
          <a:stretch>
            <a:fillRect/>
          </a:stretch>
        </p:blipFill>
        <p:spPr>
          <a:xfrm>
            <a:off x="3756215" y="1259457"/>
            <a:ext cx="7938779" cy="4465563"/>
          </a:xfrm>
          <a:prstGeom prst="rect">
            <a:avLst/>
          </a:prstGeom>
        </p:spPr>
      </p:pic>
    </p:spTree>
    <p:extLst>
      <p:ext uri="{BB962C8B-B14F-4D97-AF65-F5344CB8AC3E}">
        <p14:creationId xmlns:p14="http://schemas.microsoft.com/office/powerpoint/2010/main" val="190915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E9C7-1517-4767-8F6E-B6618E37A29A}"/>
              </a:ext>
            </a:extLst>
          </p:cNvPr>
          <p:cNvSpPr>
            <a:spLocks noGrp="1"/>
          </p:cNvSpPr>
          <p:nvPr>
            <p:ph type="title"/>
          </p:nvPr>
        </p:nvSpPr>
        <p:spPr/>
        <p:txBody>
          <a:bodyPr/>
          <a:lstStyle/>
          <a:p>
            <a:r>
              <a:rPr lang="en-IE" dirty="0"/>
              <a:t>Videos</a:t>
            </a:r>
          </a:p>
        </p:txBody>
      </p:sp>
      <p:pic>
        <p:nvPicPr>
          <p:cNvPr id="5" name="Online Media 4">
            <a:hlinkClick r:id="" action="ppaction://media"/>
            <a:extLst>
              <a:ext uri="{FF2B5EF4-FFF2-40B4-BE49-F238E27FC236}">
                <a16:creationId xmlns:a16="http://schemas.microsoft.com/office/drawing/2014/main" id="{A677F937-1EA8-4827-B022-2370DD0607E4}"/>
              </a:ext>
            </a:extLst>
          </p:cNvPr>
          <p:cNvPicPr>
            <a:picLocks noGrp="1" noRot="1" noChangeAspect="1"/>
          </p:cNvPicPr>
          <p:nvPr>
            <p:ph idx="1"/>
            <a:videoFile r:link="rId1"/>
          </p:nvPr>
        </p:nvPicPr>
        <p:blipFill>
          <a:blip r:embed="rId5"/>
          <a:stretch>
            <a:fillRect/>
          </a:stretch>
        </p:blipFill>
        <p:spPr>
          <a:xfrm>
            <a:off x="2383876" y="444261"/>
            <a:ext cx="5306203" cy="2984739"/>
          </a:xfrm>
          <a:prstGeom prst="rect">
            <a:avLst/>
          </a:prstGeom>
        </p:spPr>
      </p:pic>
      <p:pic>
        <p:nvPicPr>
          <p:cNvPr id="6" name="Online Media 5">
            <a:hlinkClick r:id="" action="ppaction://media"/>
            <a:extLst>
              <a:ext uri="{FF2B5EF4-FFF2-40B4-BE49-F238E27FC236}">
                <a16:creationId xmlns:a16="http://schemas.microsoft.com/office/drawing/2014/main" id="{D336A5F7-1DA2-4285-BF97-B8A003EFE456}"/>
              </a:ext>
            </a:extLst>
          </p:cNvPr>
          <p:cNvPicPr>
            <a:picLocks noRot="1" noChangeAspect="1"/>
          </p:cNvPicPr>
          <p:nvPr>
            <a:videoFile r:link="rId2"/>
          </p:nvPr>
        </p:nvPicPr>
        <p:blipFill>
          <a:blip r:embed="rId5"/>
          <a:stretch>
            <a:fillRect/>
          </a:stretch>
        </p:blipFill>
        <p:spPr>
          <a:xfrm>
            <a:off x="6573328" y="3661847"/>
            <a:ext cx="5158596" cy="2901710"/>
          </a:xfrm>
          <a:prstGeom prst="rect">
            <a:avLst/>
          </a:prstGeom>
        </p:spPr>
      </p:pic>
    </p:spTree>
    <p:extLst>
      <p:ext uri="{BB962C8B-B14F-4D97-AF65-F5344CB8AC3E}">
        <p14:creationId xmlns:p14="http://schemas.microsoft.com/office/powerpoint/2010/main" val="3437018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8F832-69A4-461A-A527-DB99BAAA5843}"/>
              </a:ext>
            </a:extLst>
          </p:cNvPr>
          <p:cNvSpPr>
            <a:spLocks noGrp="1"/>
          </p:cNvSpPr>
          <p:nvPr>
            <p:ph type="title"/>
          </p:nvPr>
        </p:nvSpPr>
        <p:spPr/>
        <p:txBody>
          <a:bodyPr/>
          <a:lstStyle/>
          <a:p>
            <a:r>
              <a:rPr lang="en-IE" dirty="0"/>
              <a:t>To conclude</a:t>
            </a:r>
          </a:p>
        </p:txBody>
      </p:sp>
      <p:sp>
        <p:nvSpPr>
          <p:cNvPr id="3" name="Content Placeholder 2">
            <a:extLst>
              <a:ext uri="{FF2B5EF4-FFF2-40B4-BE49-F238E27FC236}">
                <a16:creationId xmlns:a16="http://schemas.microsoft.com/office/drawing/2014/main" id="{2332597A-0E4E-4D1D-A1B2-A8A9313BAF1B}"/>
              </a:ext>
            </a:extLst>
          </p:cNvPr>
          <p:cNvSpPr>
            <a:spLocks noGrp="1"/>
          </p:cNvSpPr>
          <p:nvPr>
            <p:ph idx="1"/>
          </p:nvPr>
        </p:nvSpPr>
        <p:spPr>
          <a:xfrm>
            <a:off x="3869268" y="864108"/>
            <a:ext cx="7315200" cy="3794156"/>
          </a:xfrm>
        </p:spPr>
        <p:txBody>
          <a:bodyPr>
            <a:normAutofit/>
          </a:bodyPr>
          <a:lstStyle/>
          <a:p>
            <a:r>
              <a:rPr lang="en-IE" sz="3600" dirty="0"/>
              <a:t>You can use these resources in your own work</a:t>
            </a:r>
          </a:p>
          <a:p>
            <a:r>
              <a:rPr lang="en-IE" sz="3600" dirty="0"/>
              <a:t>You can create this types of resources yourself</a:t>
            </a:r>
          </a:p>
        </p:txBody>
      </p:sp>
      <p:sp>
        <p:nvSpPr>
          <p:cNvPr id="4" name="TextBox 3">
            <a:extLst>
              <a:ext uri="{FF2B5EF4-FFF2-40B4-BE49-F238E27FC236}">
                <a16:creationId xmlns:a16="http://schemas.microsoft.com/office/drawing/2014/main" id="{471ABAAA-072D-486B-A60E-3A1C09CA2C1C}"/>
              </a:ext>
            </a:extLst>
          </p:cNvPr>
          <p:cNvSpPr txBox="1"/>
          <p:nvPr/>
        </p:nvSpPr>
        <p:spPr>
          <a:xfrm>
            <a:off x="4002779" y="4493914"/>
            <a:ext cx="7315200" cy="1231106"/>
          </a:xfrm>
          <a:prstGeom prst="rect">
            <a:avLst/>
          </a:prstGeom>
          <a:noFill/>
        </p:spPr>
        <p:txBody>
          <a:bodyPr wrap="square" rtlCol="0">
            <a:spAutoFit/>
          </a:bodyPr>
          <a:lstStyle/>
          <a:p>
            <a:r>
              <a:rPr lang="en-IE" sz="2800" dirty="0">
                <a:hlinkClick r:id="rId2"/>
              </a:rPr>
              <a:t>www.corkkerryresettlement.com</a:t>
            </a:r>
            <a:endParaRPr lang="en-IE" sz="2800" dirty="0"/>
          </a:p>
          <a:p>
            <a:r>
              <a:rPr lang="en-IE" sz="2800" dirty="0"/>
              <a:t>Email: maryclearychw@gmail.com</a:t>
            </a:r>
          </a:p>
          <a:p>
            <a:endParaRPr lang="en-IE" dirty="0"/>
          </a:p>
        </p:txBody>
      </p:sp>
    </p:spTree>
    <p:extLst>
      <p:ext uri="{BB962C8B-B14F-4D97-AF65-F5344CB8AC3E}">
        <p14:creationId xmlns:p14="http://schemas.microsoft.com/office/powerpoint/2010/main" val="2486105961"/>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12553</TotalTime>
  <Words>628</Words>
  <Application>Microsoft Office PowerPoint</Application>
  <PresentationFormat>Widescreen</PresentationFormat>
  <Paragraphs>98</Paragraphs>
  <Slides>9</Slides>
  <Notes>7</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Corbel</vt:lpstr>
      <vt:lpstr>Wingdings 2</vt:lpstr>
      <vt:lpstr>Frame</vt:lpstr>
      <vt:lpstr>Using technology to reduce access barriers</vt:lpstr>
      <vt:lpstr>Background</vt:lpstr>
      <vt:lpstr>Barriers</vt:lpstr>
      <vt:lpstr>Ideal world scenario</vt:lpstr>
      <vt:lpstr>Resources</vt:lpstr>
      <vt:lpstr>Website</vt:lpstr>
      <vt:lpstr>Maps</vt:lpstr>
      <vt:lpstr>Videos</vt:lpstr>
      <vt:lpstr>To conclude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technology to reduce access barriers</dc:title>
  <dc:creator>mary.cleary89@gmail.com</dc:creator>
  <cp:lastModifiedBy>Caroline Mulqueen</cp:lastModifiedBy>
  <cp:revision>18</cp:revision>
  <dcterms:created xsi:type="dcterms:W3CDTF">2019-09-09T13:59:42Z</dcterms:created>
  <dcterms:modified xsi:type="dcterms:W3CDTF">2019-10-25T19:54:21Z</dcterms:modified>
</cp:coreProperties>
</file>