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handoutMasterIdLst>
    <p:handoutMasterId r:id="rId55"/>
  </p:handoutMasterIdLst>
  <p:sldIdLst>
    <p:sldId id="256" r:id="rId3"/>
    <p:sldId id="361" r:id="rId4"/>
    <p:sldId id="373" r:id="rId5"/>
    <p:sldId id="387" r:id="rId6"/>
    <p:sldId id="363" r:id="rId7"/>
    <p:sldId id="342" r:id="rId8"/>
    <p:sldId id="371" r:id="rId9"/>
    <p:sldId id="360" r:id="rId10"/>
    <p:sldId id="395" r:id="rId11"/>
    <p:sldId id="412" r:id="rId12"/>
    <p:sldId id="396" r:id="rId13"/>
    <p:sldId id="291" r:id="rId14"/>
    <p:sldId id="388" r:id="rId15"/>
    <p:sldId id="370" r:id="rId16"/>
    <p:sldId id="345" r:id="rId17"/>
    <p:sldId id="343" r:id="rId18"/>
    <p:sldId id="372" r:id="rId19"/>
    <p:sldId id="346" r:id="rId20"/>
    <p:sldId id="329" r:id="rId21"/>
    <p:sldId id="375" r:id="rId22"/>
    <p:sldId id="301" r:id="rId23"/>
    <p:sldId id="403" r:id="rId24"/>
    <p:sldId id="376" r:id="rId25"/>
    <p:sldId id="405" r:id="rId26"/>
    <p:sldId id="317" r:id="rId27"/>
    <p:sldId id="413" r:id="rId28"/>
    <p:sldId id="399" r:id="rId29"/>
    <p:sldId id="378" r:id="rId30"/>
    <p:sldId id="347" r:id="rId31"/>
    <p:sldId id="408" r:id="rId32"/>
    <p:sldId id="391" r:id="rId33"/>
    <p:sldId id="382" r:id="rId34"/>
    <p:sldId id="333" r:id="rId35"/>
    <p:sldId id="319" r:id="rId36"/>
    <p:sldId id="402" r:id="rId37"/>
    <p:sldId id="325" r:id="rId38"/>
    <p:sldId id="385" r:id="rId39"/>
    <p:sldId id="392" r:id="rId40"/>
    <p:sldId id="383" r:id="rId41"/>
    <p:sldId id="384" r:id="rId42"/>
    <p:sldId id="404" r:id="rId43"/>
    <p:sldId id="356" r:id="rId44"/>
    <p:sldId id="344" r:id="rId45"/>
    <p:sldId id="357" r:id="rId46"/>
    <p:sldId id="386" r:id="rId47"/>
    <p:sldId id="394" r:id="rId48"/>
    <p:sldId id="414" r:id="rId49"/>
    <p:sldId id="397" r:id="rId50"/>
    <p:sldId id="393" r:id="rId51"/>
    <p:sldId id="415" r:id="rId52"/>
    <p:sldId id="36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BD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8375" autoAdjust="0"/>
  </p:normalViewPr>
  <p:slideViewPr>
    <p:cSldViewPr>
      <p:cViewPr varScale="1">
        <p:scale>
          <a:sx n="51" d="100"/>
          <a:sy n="51" d="100"/>
        </p:scale>
        <p:origin x="1950" y="66"/>
      </p:cViewPr>
      <p:guideLst>
        <p:guide orient="horz" pos="2160"/>
        <p:guide pos="2880"/>
      </p:guideLst>
    </p:cSldViewPr>
  </p:slideViewPr>
  <p:notesTextViewPr>
    <p:cViewPr>
      <p:scale>
        <a:sx n="1" d="1"/>
        <a:sy n="1" d="1"/>
      </p:scale>
      <p:origin x="0" y="0"/>
    </p:cViewPr>
  </p:notesTextViewPr>
  <p:sorterViewPr>
    <p:cViewPr>
      <p:scale>
        <a:sx n="99" d="100"/>
        <a:sy n="99" d="100"/>
      </p:scale>
      <p:origin x="0" y="90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3F1A35-C13C-4AFB-A6CD-0D0CCDEA44B6}" type="datetimeFigureOut">
              <a:rPr lang="en-IE" smtClean="0"/>
              <a:pPr/>
              <a:t>29/09/2017</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4AE140-3D00-4C23-96D9-EAFA513B0060}" type="slidenum">
              <a:rPr lang="en-IE" smtClean="0"/>
              <a:pPr/>
              <a:t>‹#›</a:t>
            </a:fld>
            <a:endParaRPr lang="en-IE"/>
          </a:p>
        </p:txBody>
      </p:sp>
    </p:spTree>
    <p:extLst>
      <p:ext uri="{BB962C8B-B14F-4D97-AF65-F5344CB8AC3E}">
        <p14:creationId xmlns:p14="http://schemas.microsoft.com/office/powerpoint/2010/main" val="418785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C11DF-A658-43A6-B647-126BD4D2F9EC}" type="datetimeFigureOut">
              <a:rPr lang="en-IE" smtClean="0"/>
              <a:pPr/>
              <a:t>29/09/2017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6C25C-44AD-40D3-AE84-DE03A7169D8A}" type="slidenum">
              <a:rPr lang="en-IE" smtClean="0"/>
              <a:pPr/>
              <a:t>‹#›</a:t>
            </a:fld>
            <a:endParaRPr lang="en-IE"/>
          </a:p>
        </p:txBody>
      </p:sp>
    </p:spTree>
    <p:extLst>
      <p:ext uri="{BB962C8B-B14F-4D97-AF65-F5344CB8AC3E}">
        <p14:creationId xmlns:p14="http://schemas.microsoft.com/office/powerpoint/2010/main" val="36502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a:t>
            </a:fld>
            <a:endParaRPr lang="en-IE"/>
          </a:p>
        </p:txBody>
      </p:sp>
    </p:spTree>
    <p:extLst>
      <p:ext uri="{BB962C8B-B14F-4D97-AF65-F5344CB8AC3E}">
        <p14:creationId xmlns:p14="http://schemas.microsoft.com/office/powerpoint/2010/main" val="278056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21</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22</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24</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25</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27</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31</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32</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33</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34</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36</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6</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37</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38</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39</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40</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41</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43</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46</a:t>
            </a:fld>
            <a:endParaRPr lang="en-IE"/>
          </a:p>
        </p:txBody>
      </p:sp>
    </p:spTree>
    <p:extLst>
      <p:ext uri="{BB962C8B-B14F-4D97-AF65-F5344CB8AC3E}">
        <p14:creationId xmlns:p14="http://schemas.microsoft.com/office/powerpoint/2010/main" val="2779062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48</a:t>
            </a:fld>
            <a:endParaRPr lang="en-IE"/>
          </a:p>
        </p:txBody>
      </p:sp>
    </p:spTree>
    <p:extLst>
      <p:ext uri="{BB962C8B-B14F-4D97-AF65-F5344CB8AC3E}">
        <p14:creationId xmlns:p14="http://schemas.microsoft.com/office/powerpoint/2010/main" val="740441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49</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51</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8</a:t>
            </a:fld>
            <a:endParaRPr lang="en-IE"/>
          </a:p>
        </p:txBody>
      </p:sp>
    </p:spTree>
    <p:extLst>
      <p:ext uri="{BB962C8B-B14F-4D97-AF65-F5344CB8AC3E}">
        <p14:creationId xmlns:p14="http://schemas.microsoft.com/office/powerpoint/2010/main" val="3665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9</a:t>
            </a:fld>
            <a:endParaRPr lang="en-IE"/>
          </a:p>
        </p:txBody>
      </p:sp>
    </p:spTree>
    <p:extLst>
      <p:ext uri="{BB962C8B-B14F-4D97-AF65-F5344CB8AC3E}">
        <p14:creationId xmlns:p14="http://schemas.microsoft.com/office/powerpoint/2010/main" val="43562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10</a:t>
            </a:fld>
            <a:endParaRPr lang="en-IE"/>
          </a:p>
        </p:txBody>
      </p:sp>
    </p:spTree>
    <p:extLst>
      <p:ext uri="{BB962C8B-B14F-4D97-AF65-F5344CB8AC3E}">
        <p14:creationId xmlns:p14="http://schemas.microsoft.com/office/powerpoint/2010/main" val="217511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12</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13</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16</a:t>
            </a:fld>
            <a:endParaRPr lang="en-IE"/>
          </a:p>
        </p:txBody>
      </p:sp>
    </p:spTree>
    <p:extLst>
      <p:ext uri="{BB962C8B-B14F-4D97-AF65-F5344CB8AC3E}">
        <p14:creationId xmlns:p14="http://schemas.microsoft.com/office/powerpoint/2010/main" val="363197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C66C25C-44AD-40D3-AE84-DE03A7169D8A}" type="slidenum">
              <a:rPr lang="en-IE" smtClean="0"/>
              <a:pPr/>
              <a:t>19</a:t>
            </a:fld>
            <a:endParaRPr lang="en-IE"/>
          </a:p>
        </p:txBody>
      </p:sp>
    </p:spTree>
    <p:extLst>
      <p:ext uri="{BB962C8B-B14F-4D97-AF65-F5344CB8AC3E}">
        <p14:creationId xmlns:p14="http://schemas.microsoft.com/office/powerpoint/2010/main" val="363197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20502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227822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184650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248" y="144016"/>
            <a:ext cx="7715128" cy="476672"/>
          </a:xfrm>
          <a:prstGeom prst="rect">
            <a:avLst/>
          </a:prstGeom>
        </p:spPr>
        <p:txBody>
          <a:bodyPr/>
          <a:lstStyle>
            <a:lvl1pPr algn="l">
              <a:defRPr sz="2800">
                <a:solidFill>
                  <a:schemeClr val="bg1"/>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340768"/>
            <a:ext cx="8229600" cy="4525963"/>
          </a:xfrm>
          <a:prstGeom prst="rect">
            <a:avLst/>
          </a:prstGeom>
        </p:spPr>
        <p:txBody>
          <a:bodyPr>
            <a:normAutofit/>
          </a:bodyPr>
          <a:lstStyle>
            <a:lvl1pPr>
              <a:defRPr sz="2300">
                <a:solidFill>
                  <a:schemeClr val="tx1"/>
                </a:solidFill>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buClr>
                <a:srgbClr val="5187C0"/>
              </a:buClr>
              <a:defRPr sz="23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2300">
                <a:latin typeface="Arial" panose="020B0604020202020204" pitchFamily="34" charset="0"/>
                <a:cs typeface="Arial" panose="020B0604020202020204" pitchFamily="34" charset="0"/>
              </a:defRPr>
            </a:lvl5pPr>
          </a:lstStyle>
          <a:p>
            <a:pPr lvl="0"/>
            <a:r>
              <a:rPr lang="en-GB" dirty="0" smtClean="0"/>
              <a:t>Click to edit Master text styles</a:t>
            </a:r>
          </a:p>
          <a:p>
            <a:pPr lvl="2"/>
            <a:r>
              <a:rPr lang="en-GB" dirty="0" smtClean="0"/>
              <a:t>Third level</a:t>
            </a:r>
          </a:p>
          <a:p>
            <a:pPr lvl="3"/>
            <a:r>
              <a:rPr lang="en-GB" dirty="0" smtClean="0"/>
              <a:t>Fourth level</a:t>
            </a:r>
          </a:p>
        </p:txBody>
      </p:sp>
    </p:spTree>
    <p:extLst>
      <p:ext uri="{BB962C8B-B14F-4D97-AF65-F5344CB8AC3E}">
        <p14:creationId xmlns:p14="http://schemas.microsoft.com/office/powerpoint/2010/main" val="2117923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70E08D11-F8F6-F44F-8BED-2C2DE916BCA9}" type="datetimeFigureOut">
              <a:rPr lang="en-US" smtClean="0">
                <a:solidFill>
                  <a:prstClr val="black"/>
                </a:solidFill>
              </a:rPr>
              <a:pPr/>
              <a:t>9/29/2017</a:t>
            </a:fld>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EED666BD-0E96-5A41-B224-02514E86739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872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37040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362465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5958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6792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58047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8395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46626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2AA1-9308-43A6-A3F6-316DE6765DB9}" type="datetimeFigureOut">
              <a:rPr lang="en-IE" smtClean="0"/>
              <a:pPr/>
              <a:t>29/09/2017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89A9991-A470-4945-A1CD-3B670E90EEB5}" type="slidenum">
              <a:rPr lang="en-IE" smtClean="0"/>
              <a:pPr/>
              <a:t>‹#›</a:t>
            </a:fld>
            <a:endParaRPr lang="en-IE"/>
          </a:p>
        </p:txBody>
      </p:sp>
    </p:spTree>
    <p:extLst>
      <p:ext uri="{BB962C8B-B14F-4D97-AF65-F5344CB8AC3E}">
        <p14:creationId xmlns:p14="http://schemas.microsoft.com/office/powerpoint/2010/main" val="52779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2AA1-9308-43A6-A3F6-316DE6765DB9}" type="datetimeFigureOut">
              <a:rPr lang="en-IE" smtClean="0"/>
              <a:pPr/>
              <a:t>29/09/2017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A9991-A470-4945-A1CD-3B670E90EEB5}" type="slidenum">
              <a:rPr lang="en-IE" smtClean="0"/>
              <a:pPr/>
              <a:t>‹#›</a:t>
            </a:fld>
            <a:endParaRPr lang="en-IE"/>
          </a:p>
        </p:txBody>
      </p:sp>
    </p:spTree>
    <p:extLst>
      <p:ext uri="{BB962C8B-B14F-4D97-AF65-F5344CB8AC3E}">
        <p14:creationId xmlns:p14="http://schemas.microsoft.com/office/powerpoint/2010/main" val="149126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4111_HSE_Presentation_Template_guideline_V3 3.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8028384" y="38428"/>
            <a:ext cx="1055656" cy="87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userDrawn="1"/>
        </p:nvSpPr>
        <p:spPr>
          <a:xfrm>
            <a:off x="289673" y="-351189"/>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solidFill>
                <a:srgbClr val="FFFFFF"/>
              </a:solidFill>
              <a:latin typeface="Arial"/>
              <a:cs typeface="Arial"/>
            </a:endParaRPr>
          </a:p>
        </p:txBody>
      </p:sp>
    </p:spTree>
    <p:extLst>
      <p:ext uri="{BB962C8B-B14F-4D97-AF65-F5344CB8AC3E}">
        <p14:creationId xmlns:p14="http://schemas.microsoft.com/office/powerpoint/2010/main" val="3612170427"/>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Clr>
          <a:srgbClr val="5187C0"/>
        </a:buClr>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nsrf.ie/wp-content/uploads/Briefings/Briefing%20Self-Harm%20and%20Suicide%20among%20Homeless%20People%2002-11-2014.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homelesshub.ca/about-homelessness/mental-health/depression-and-suicide" TargetMode="External"/><Relationship Id="rId4" Type="http://schemas.openxmlformats.org/officeDocument/2006/relationships/hyperlink" Target="http://homelesshub.ca/resource/23-mental-health-mental-illness-homelessness-cana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focusireland.ie/resource-hub/latest-figures-homelessness-ireland/"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ie/url?url=http://www.imt.ie/news/company-to-review-a-vision-for-change-30-01-2017/&amp;rct=j&amp;frm=1&amp;q=&amp;esrc=s&amp;sa=U&amp;ved=0ahUKEwjs7LKR7bjWAhXDLFAKHdauBU8QwW4IGTAC&amp;usg=AFQjCNF9quUHvCA7fD0m2-YI_w5_ib4M_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ntalhealthreform.ie/wp-content/uploads/2017/06/Homelessness-and-mental-health-report.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linkedin.com/pulse/crisis-out-hours-carolyn-e-wood-mbac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ps.psychiatryonline.org/author/Motto,+Jerome+A"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ps.psychiatryonline.org/author/Bostrom,+Ala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mentalhealthreform.ie/wp-content/uploads/2017/06/Homelessness-and-mental-health-report.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thejournal.ie/homelessness-mental-health-services-3445183-Jun201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rebuildingireland.ie/install/wp-content/uploads/2016/07/Rebuilding-Ireland_Action-Plan.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hse.ie/eng/services/Publications/Mentalhealth/housingdocument.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linkedin.com/pulse/crisis-out-hours-carolyn-e-wood-mbacp" TargetMode="External"/><Relationship Id="rId4" Type="http://schemas.openxmlformats.org/officeDocument/2006/relationships/hyperlink" Target="https://www.irishpsychiatry.ie/wp-content/uploads/2017/04/AMMENDED-Position-Paper-of-College-of-Psychiatry-of-Ireland-on-the-Specialist-Mental-Health-Services-for-Homeless-People-Copy-Copy.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22558811"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ncbi.nlm.nih.gov/pubmed/?term=O'Mahony%20J%5bAuthor%5d&amp;cauthor=true&amp;cauthor_uid=22558811" TargetMode="External"/><Relationship Id="rId5" Type="http://schemas.openxmlformats.org/officeDocument/2006/relationships/hyperlink" Target="https://www.ncbi.nlm.nih.gov/pubmed/?term=Duggan%20M%5bAuthor%5d&amp;cauthor=true&amp;cauthor_uid=22558811" TargetMode="External"/><Relationship Id="rId4" Type="http://schemas.openxmlformats.org/officeDocument/2006/relationships/hyperlink" Target="https://www.ncbi.nlm.nih.gov/pubmed/?term=Dunne%20E%5bAuthor%5d&amp;cauthor=true&amp;cauthor_uid=2255881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srf.ie/wp-content/uploads/reports/NSRF%20Registry%20Report%202015.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www.google.ie/url?url=http://www.istockphoto.com/photos/warning-symbol&amp;rct=j&amp;frm=1&amp;q=&amp;esrc=s&amp;sa=U&amp;ved=0ahUKEwj2pITBvcXWAhUSmbQKHc9qCaMQwW4IGDAB&amp;usg=AFQjCNEjf07KUKnx4OBqoDx7rPsrXq3FJA"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0" y="2204864"/>
            <a:ext cx="9147998" cy="2927300"/>
            <a:chOff x="-3998" y="2132856"/>
            <a:chExt cx="9147998" cy="3024336"/>
          </a:xfrm>
        </p:grpSpPr>
        <p:grpSp>
          <p:nvGrpSpPr>
            <p:cNvPr id="27" name="Group 26"/>
            <p:cNvGrpSpPr/>
            <p:nvPr/>
          </p:nvGrpSpPr>
          <p:grpSpPr>
            <a:xfrm>
              <a:off x="-3998" y="3645024"/>
              <a:ext cx="9147998" cy="1512168"/>
              <a:chOff x="467544" y="2276872"/>
              <a:chExt cx="7848872" cy="360040"/>
            </a:xfrm>
          </p:grpSpPr>
          <p:sp>
            <p:nvSpPr>
              <p:cNvPr id="28" name="Rectangle 27"/>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1" name="Group 40"/>
            <p:cNvGrpSpPr/>
            <p:nvPr/>
          </p:nvGrpSpPr>
          <p:grpSpPr>
            <a:xfrm>
              <a:off x="-3998" y="2132856"/>
              <a:ext cx="9147998" cy="1512168"/>
              <a:chOff x="-3998" y="2132856"/>
              <a:chExt cx="9147998" cy="1512168"/>
            </a:xfrm>
          </p:grpSpPr>
          <p:grpSp>
            <p:nvGrpSpPr>
              <p:cNvPr id="20" name="Group 19"/>
              <p:cNvGrpSpPr/>
              <p:nvPr/>
            </p:nvGrpSpPr>
            <p:grpSpPr>
              <a:xfrm>
                <a:off x="-3998" y="2132856"/>
                <a:ext cx="9147998" cy="1512168"/>
                <a:chOff x="467544" y="2276872"/>
                <a:chExt cx="7848872" cy="360040"/>
              </a:xfrm>
            </p:grpSpPr>
            <p:sp>
              <p:nvSpPr>
                <p:cNvPr id="15" name="Rectangle 14"/>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0" name="Rectangle 39"/>
              <p:cNvSpPr/>
              <p:nvPr/>
            </p:nvSpPr>
            <p:spPr>
              <a:xfrm>
                <a:off x="-3998" y="2132856"/>
                <a:ext cx="9147998" cy="151216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828" y="332656"/>
            <a:ext cx="1860228" cy="1541216"/>
          </a:xfrm>
          <a:prstGeom prst="rect">
            <a:avLst/>
          </a:prstGeom>
        </p:spPr>
      </p:pic>
      <p:sp>
        <p:nvSpPr>
          <p:cNvPr id="11" name="Title 10"/>
          <p:cNvSpPr>
            <a:spLocks noGrp="1"/>
          </p:cNvSpPr>
          <p:nvPr>
            <p:ph type="ctrTitle"/>
          </p:nvPr>
        </p:nvSpPr>
        <p:spPr>
          <a:xfrm>
            <a:off x="611560" y="2420888"/>
            <a:ext cx="7848526" cy="2664296"/>
          </a:xfrm>
        </p:spPr>
        <p:txBody>
          <a:bodyPr>
            <a:normAutofit/>
          </a:bodyPr>
          <a:lstStyle/>
          <a:p>
            <a:r>
              <a:rPr lang="en-IE" dirty="0" smtClean="0">
                <a:solidFill>
                  <a:srgbClr val="C00000"/>
                </a:solidFill>
              </a:rPr>
              <a:t>Homeless and Hopeless</a:t>
            </a:r>
            <a:br>
              <a:rPr lang="en-IE" dirty="0" smtClean="0">
                <a:solidFill>
                  <a:srgbClr val="C00000"/>
                </a:solidFill>
              </a:rPr>
            </a:br>
            <a:r>
              <a:rPr lang="en-IE" dirty="0" smtClean="0">
                <a:solidFill>
                  <a:schemeClr val="bg1"/>
                </a:solidFill>
              </a:rPr>
              <a:t/>
            </a:r>
            <a:br>
              <a:rPr lang="en-IE" dirty="0" smtClean="0">
                <a:solidFill>
                  <a:schemeClr val="bg1"/>
                </a:solidFill>
              </a:rPr>
            </a:br>
            <a:r>
              <a:rPr lang="en-IE" sz="2700" dirty="0" smtClean="0">
                <a:solidFill>
                  <a:schemeClr val="bg1"/>
                </a:solidFill>
              </a:rPr>
              <a:t>Suicide, Self Harm and Homelessness: </a:t>
            </a:r>
            <a:br>
              <a:rPr lang="en-IE" sz="2700" dirty="0" smtClean="0">
                <a:solidFill>
                  <a:schemeClr val="bg1"/>
                </a:solidFill>
              </a:rPr>
            </a:br>
            <a:r>
              <a:rPr lang="en-IE" sz="2700" dirty="0" smtClean="0">
                <a:solidFill>
                  <a:srgbClr val="C00000"/>
                </a:solidFill>
              </a:rPr>
              <a:t>What might an adequate response look  like?</a:t>
            </a:r>
            <a:endParaRPr lang="en-IE" sz="1800" dirty="0">
              <a:solidFill>
                <a:srgbClr val="C00000"/>
              </a:solidFill>
            </a:endParaRPr>
          </a:p>
        </p:txBody>
      </p:sp>
      <p:sp>
        <p:nvSpPr>
          <p:cNvPr id="13" name="Subtitle 12"/>
          <p:cNvSpPr>
            <a:spLocks noGrp="1"/>
          </p:cNvSpPr>
          <p:nvPr>
            <p:ph type="subTitle" idx="1"/>
          </p:nvPr>
        </p:nvSpPr>
        <p:spPr>
          <a:xfrm>
            <a:off x="107504" y="5157192"/>
            <a:ext cx="8856984" cy="1320552"/>
          </a:xfrm>
        </p:spPr>
        <p:txBody>
          <a:bodyPr>
            <a:normAutofit/>
          </a:bodyPr>
          <a:lstStyle/>
          <a:p>
            <a:r>
              <a:rPr lang="ga-IE" sz="2000" dirty="0" smtClean="0">
                <a:solidFill>
                  <a:schemeClr val="tx1">
                    <a:lumMod val="85000"/>
                    <a:lumOff val="15000"/>
                  </a:schemeClr>
                </a:solidFill>
              </a:rPr>
              <a:t>Dr. Justin Brophy </a:t>
            </a:r>
            <a:r>
              <a:rPr lang="en-IE" sz="2000" dirty="0" err="1" smtClean="0">
                <a:solidFill>
                  <a:schemeClr val="tx1">
                    <a:lumMod val="85000"/>
                    <a:lumOff val="15000"/>
                  </a:schemeClr>
                </a:solidFill>
              </a:rPr>
              <a:t>FRCPsych</a:t>
            </a:r>
            <a:r>
              <a:rPr lang="ga-IE" sz="2000" dirty="0" smtClean="0">
                <a:solidFill>
                  <a:schemeClr val="tx1">
                    <a:lumMod val="85000"/>
                    <a:lumOff val="15000"/>
                  </a:schemeClr>
                </a:solidFill>
              </a:rPr>
              <a:t> </a:t>
            </a:r>
            <a:endParaRPr lang="en-IE" sz="2000" dirty="0" smtClean="0">
              <a:solidFill>
                <a:schemeClr val="tx1">
                  <a:lumMod val="85000"/>
                  <a:lumOff val="15000"/>
                </a:schemeClr>
              </a:solidFill>
            </a:endParaRPr>
          </a:p>
          <a:p>
            <a:r>
              <a:rPr lang="en-IE" sz="2000" dirty="0" smtClean="0">
                <a:solidFill>
                  <a:schemeClr val="tx1">
                    <a:lumMod val="85000"/>
                    <a:lumOff val="15000"/>
                  </a:schemeClr>
                </a:solidFill>
              </a:rPr>
              <a:t>Consultant Psychiatrist &amp;</a:t>
            </a:r>
          </a:p>
          <a:p>
            <a:r>
              <a:rPr lang="en-IE" sz="2000" dirty="0" smtClean="0">
                <a:solidFill>
                  <a:schemeClr val="tx1">
                    <a:lumMod val="85000"/>
                    <a:lumOff val="15000"/>
                  </a:schemeClr>
                </a:solidFill>
              </a:rPr>
              <a:t> </a:t>
            </a:r>
            <a:r>
              <a:rPr lang="ga-IE" sz="2000" dirty="0" smtClean="0">
                <a:solidFill>
                  <a:schemeClr val="tx1">
                    <a:lumMod val="85000"/>
                    <a:lumOff val="15000"/>
                  </a:schemeClr>
                </a:solidFill>
              </a:rPr>
              <a:t>Clinical Advisor </a:t>
            </a:r>
            <a:r>
              <a:rPr lang="en-IE" sz="2000" dirty="0" smtClean="0">
                <a:solidFill>
                  <a:schemeClr val="tx1">
                    <a:lumMod val="85000"/>
                    <a:lumOff val="15000"/>
                  </a:schemeClr>
                </a:solidFill>
              </a:rPr>
              <a:t>  National Office for Suicide Prevention</a:t>
            </a:r>
            <a:r>
              <a:rPr lang="en-IE" sz="2000" dirty="0" smtClean="0"/>
              <a:t>  </a:t>
            </a:r>
            <a:endParaRPr lang="en-IE" sz="2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1761" t="24034" r="22177" b="29502"/>
          <a:stretch/>
        </p:blipFill>
        <p:spPr>
          <a:xfrm>
            <a:off x="467544" y="404664"/>
            <a:ext cx="2456580" cy="1439898"/>
          </a:xfrm>
          <a:prstGeom prst="rect">
            <a:avLst/>
          </a:prstGeom>
        </p:spPr>
      </p:pic>
      <p:grpSp>
        <p:nvGrpSpPr>
          <p:cNvPr id="21" name="Group 20"/>
          <p:cNvGrpSpPr/>
          <p:nvPr/>
        </p:nvGrpSpPr>
        <p:grpSpPr>
          <a:xfrm>
            <a:off x="-3998" y="6648152"/>
            <a:ext cx="9147998" cy="180020"/>
            <a:chOff x="467544" y="2276872"/>
            <a:chExt cx="7848872" cy="360040"/>
          </a:xfrm>
        </p:grpSpPr>
        <p:sp>
          <p:nvSpPr>
            <p:cNvPr id="22" name="Rectangle 21"/>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22"/>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23"/>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24"/>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3065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55576" y="3140967"/>
            <a:ext cx="7352570" cy="1584176"/>
          </a:xfrm>
        </p:spPr>
        <p:txBody>
          <a:bodyPr>
            <a:normAutofit/>
          </a:bodyPr>
          <a:lstStyle/>
          <a:p>
            <a:r>
              <a:rPr lang="en-IE" sz="2800" dirty="0" smtClean="0"/>
              <a:t>‘There’s no more I can do</a:t>
            </a:r>
          </a:p>
          <a:p>
            <a:endParaRPr lang="en-IE" sz="2800" dirty="0"/>
          </a:p>
          <a:p>
            <a:r>
              <a:rPr lang="en-IE" sz="2800" dirty="0" smtClean="0"/>
              <a:t>I’m worn out,    literally worn out’</a:t>
            </a:r>
            <a:endParaRPr lang="en-IE" sz="2800"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and </a:t>
            </a:r>
            <a:r>
              <a:rPr lang="en-IE" sz="2800" dirty="0" err="1" smtClean="0">
                <a:solidFill>
                  <a:schemeClr val="bg1"/>
                </a:solidFill>
                <a:latin typeface="Arial" panose="020B0604020202020204" pitchFamily="34" charset="0"/>
                <a:cs typeface="Arial" panose="020B0604020202020204" pitchFamily="34" charset="0"/>
              </a:rPr>
              <a:t>Hopelesness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014780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348880"/>
            <a:ext cx="7955161" cy="1944216"/>
          </a:xfrm>
        </p:spPr>
        <p:txBody>
          <a:bodyPr/>
          <a:lstStyle/>
          <a:p>
            <a:r>
              <a:rPr lang="en-IE" dirty="0" smtClean="0"/>
              <a:t/>
            </a:r>
            <a:br>
              <a:rPr lang="en-IE" dirty="0" smtClean="0"/>
            </a:br>
            <a:r>
              <a:rPr lang="en-IE" sz="2800" b="0" dirty="0" smtClean="0">
                <a:latin typeface="Arial" pitchFamily="34" charset="0"/>
                <a:cs typeface="Arial" pitchFamily="34" charset="0"/>
              </a:rPr>
              <a:t>Suicides</a:t>
            </a:r>
            <a:endParaRPr lang="en-IE" sz="2800" b="0" dirty="0">
              <a:latin typeface="Arial" pitchFamily="34" charset="0"/>
              <a:cs typeface="Arial" pitchFamily="34" charset="0"/>
            </a:endParaRPr>
          </a:p>
        </p:txBody>
      </p:sp>
      <p:sp>
        <p:nvSpPr>
          <p:cNvPr id="7" name="Text Placeholder 6"/>
          <p:cNvSpPr>
            <a:spLocks noGrp="1"/>
          </p:cNvSpPr>
          <p:nvPr>
            <p:ph type="body" idx="1"/>
          </p:nvPr>
        </p:nvSpPr>
        <p:spPr>
          <a:xfrm>
            <a:off x="539552" y="851619"/>
            <a:ext cx="7955161" cy="1209229"/>
          </a:xfrm>
        </p:spPr>
        <p:txBody>
          <a:bodyPr>
            <a:normAutofit/>
          </a:bodyPr>
          <a:lstStyle/>
          <a:p>
            <a:r>
              <a:rPr lang="en-IE" sz="2800" dirty="0" smtClean="0"/>
              <a:t>Problem 3</a:t>
            </a:r>
            <a:endParaRPr lang="en-IE" sz="2800"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prstClr val="white"/>
                </a:solidFill>
                <a:latin typeface="Arial" panose="020B0604020202020204" pitchFamily="34" charset="0"/>
                <a:cs typeface="Arial" panose="020B0604020202020204" pitchFamily="34" charset="0"/>
              </a:rPr>
              <a:t>Homeless</a:t>
            </a:r>
            <a:endParaRPr lang="en-IE" sz="2800" dirty="0">
              <a:solidFill>
                <a:prstClr val="white"/>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spTree>
    <p:extLst>
      <p:ext uri="{BB962C8B-B14F-4D97-AF65-F5344CB8AC3E}">
        <p14:creationId xmlns:p14="http://schemas.microsoft.com/office/powerpoint/2010/main" val="152463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a:solidFill>
                  <a:schemeClr val="bg1"/>
                </a:solidFill>
              </a:rPr>
              <a:t>Not just Self Harm</a:t>
            </a:r>
            <a:r>
              <a:rPr lang="en-IE" sz="2800" dirty="0" smtClean="0">
                <a:solidFill>
                  <a:schemeClr val="bg1"/>
                </a:solidFill>
              </a:rPr>
              <a:t>.....  Suicide Deaths </a:t>
            </a:r>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9" name="Picture 2"/>
          <p:cNvPicPr>
            <a:picLocks noChangeAspect="1" noChangeArrowheads="1"/>
          </p:cNvPicPr>
          <p:nvPr/>
        </p:nvPicPr>
        <p:blipFill>
          <a:blip r:embed="rId4" cstate="print"/>
          <a:srcRect/>
          <a:stretch>
            <a:fillRect/>
          </a:stretch>
        </p:blipFill>
        <p:spPr bwMode="auto">
          <a:xfrm>
            <a:off x="251520" y="2924944"/>
            <a:ext cx="4320480" cy="164718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5661248"/>
            <a:ext cx="3232047" cy="83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25" y="1124744"/>
            <a:ext cx="4321032" cy="165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1" y="4797152"/>
            <a:ext cx="470820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2862" y="980728"/>
            <a:ext cx="352805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736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a:solidFill>
                  <a:schemeClr val="bg1"/>
                </a:solidFill>
              </a:rPr>
              <a:t>Not just Self Harm</a:t>
            </a:r>
            <a:r>
              <a:rPr lang="en-IE" sz="2800" dirty="0" smtClean="0">
                <a:solidFill>
                  <a:schemeClr val="bg1"/>
                </a:solidFill>
              </a:rPr>
              <a:t>.....  Suicide </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2" name="Content Placeholder 21"/>
          <p:cNvSpPr>
            <a:spLocks noGrp="1"/>
          </p:cNvSpPr>
          <p:nvPr>
            <p:ph idx="1"/>
          </p:nvPr>
        </p:nvSpPr>
        <p:spPr>
          <a:xfrm>
            <a:off x="457199" y="1052736"/>
            <a:ext cx="8513657" cy="5073427"/>
          </a:xfrm>
        </p:spPr>
        <p:txBody>
          <a:bodyPr>
            <a:normAutofit/>
          </a:bodyPr>
          <a:lstStyle/>
          <a:p>
            <a:pPr marL="457200" lvl="1" indent="0">
              <a:buNone/>
            </a:pPr>
            <a:r>
              <a:rPr lang="en-IE" sz="1600" dirty="0"/>
              <a:t>7-14 time higher </a:t>
            </a:r>
            <a:r>
              <a:rPr lang="en-IE" sz="1600" dirty="0" smtClean="0"/>
              <a:t>rate in Homeless</a:t>
            </a:r>
            <a:endParaRPr lang="en-IE" dirty="0"/>
          </a:p>
          <a:p>
            <a:pPr lvl="2"/>
            <a:r>
              <a:rPr lang="en-IE" sz="700" dirty="0"/>
              <a:t>Nielsen SF, </a:t>
            </a:r>
            <a:r>
              <a:rPr lang="en-IE" sz="700" dirty="0" err="1"/>
              <a:t>Hjorthøj</a:t>
            </a:r>
            <a:r>
              <a:rPr lang="en-IE" sz="700" dirty="0"/>
              <a:t> CR, </a:t>
            </a:r>
            <a:r>
              <a:rPr lang="en-IE" sz="700" dirty="0" err="1"/>
              <a:t>Erlangsen</a:t>
            </a:r>
            <a:r>
              <a:rPr lang="en-IE" sz="700" dirty="0"/>
              <a:t> A, </a:t>
            </a:r>
            <a:r>
              <a:rPr lang="en-IE" sz="700" dirty="0" err="1"/>
              <a:t>Nordentoft</a:t>
            </a:r>
            <a:r>
              <a:rPr lang="en-IE" sz="700" dirty="0"/>
              <a:t> M. Psychiatric disorders and mortality among people in homeless shelters in Denmark: Lancet. 2011 Jun 25;377(9784):2205-14. </a:t>
            </a:r>
            <a:r>
              <a:rPr lang="en-IE" sz="700" dirty="0" err="1"/>
              <a:t>doi</a:t>
            </a:r>
            <a:r>
              <a:rPr lang="en-IE" sz="700" dirty="0"/>
              <a:t>: 10.1016/S0140-6736(11)60747-2</a:t>
            </a:r>
            <a:endParaRPr lang="en-IE" sz="1800" dirty="0"/>
          </a:p>
          <a:p>
            <a:pPr>
              <a:buFont typeface="Wingdings" pitchFamily="2" charset="2"/>
              <a:buChar char="§"/>
            </a:pPr>
            <a:r>
              <a:rPr lang="en-IE" sz="2400" dirty="0" smtClean="0"/>
              <a:t>UK suicides in homeless: </a:t>
            </a:r>
            <a:r>
              <a:rPr lang="en-IE" sz="2400" dirty="0" smtClean="0">
                <a:solidFill>
                  <a:schemeClr val="accent4">
                    <a:lumMod val="75000"/>
                  </a:schemeClr>
                </a:solidFill>
              </a:rPr>
              <a:t>40</a:t>
            </a:r>
            <a:r>
              <a:rPr lang="en-IE" sz="2400" dirty="0" smtClean="0"/>
              <a:t> p/a 2004-14  </a:t>
            </a:r>
          </a:p>
          <a:p>
            <a:pPr>
              <a:buFont typeface="Wingdings" pitchFamily="2" charset="2"/>
              <a:buChar char="§"/>
            </a:pPr>
            <a:endParaRPr lang="en-IE" sz="2400" dirty="0" smtClean="0"/>
          </a:p>
          <a:p>
            <a:pPr>
              <a:buFont typeface="Wingdings" pitchFamily="2" charset="2"/>
              <a:buChar char="§"/>
            </a:pPr>
            <a:r>
              <a:rPr lang="en-IE" sz="2400" dirty="0" smtClean="0"/>
              <a:t>=  </a:t>
            </a:r>
            <a:r>
              <a:rPr lang="en-IE" sz="2400" dirty="0" smtClean="0">
                <a:solidFill>
                  <a:schemeClr val="accent4">
                    <a:lumMod val="75000"/>
                  </a:schemeClr>
                </a:solidFill>
              </a:rPr>
              <a:t>3</a:t>
            </a:r>
            <a:r>
              <a:rPr lang="en-IE" sz="2400" dirty="0" smtClean="0"/>
              <a:t> p/a would be expected here</a:t>
            </a:r>
          </a:p>
          <a:p>
            <a:pPr lvl="3">
              <a:buFont typeface="Wingdings" pitchFamily="2" charset="2"/>
              <a:buChar char="§"/>
            </a:pPr>
            <a:r>
              <a:rPr lang="en-IE" sz="1600" dirty="0" smtClean="0"/>
              <a:t>(index mundi population 2016 figures)</a:t>
            </a:r>
          </a:p>
          <a:p>
            <a:pPr lvl="3">
              <a:buFont typeface="Wingdings" pitchFamily="2" charset="2"/>
              <a:buChar char="§"/>
            </a:pPr>
            <a:endParaRPr lang="en-IE" sz="1600" dirty="0" smtClean="0"/>
          </a:p>
          <a:p>
            <a:pPr>
              <a:buFont typeface="Wingdings" pitchFamily="2" charset="2"/>
              <a:buChar char="§"/>
            </a:pPr>
            <a:r>
              <a:rPr lang="en-IE" sz="2400" dirty="0" smtClean="0"/>
              <a:t>Extent of problem unknown here</a:t>
            </a:r>
          </a:p>
          <a:p>
            <a:pPr lvl="1">
              <a:buFont typeface="Wingdings" pitchFamily="2" charset="2"/>
              <a:buChar char="§"/>
            </a:pPr>
            <a:r>
              <a:rPr lang="en-IE" sz="2000" dirty="0" smtClean="0"/>
              <a:t>‘unnatural deaths’ 26/10 </a:t>
            </a:r>
            <a:r>
              <a:rPr lang="en-IE" sz="2000" dirty="0" err="1" smtClean="0"/>
              <a:t>yrs</a:t>
            </a:r>
            <a:r>
              <a:rPr lang="en-IE" sz="2000" dirty="0" smtClean="0"/>
              <a:t> Dublin – </a:t>
            </a:r>
            <a:r>
              <a:rPr lang="en-IE" sz="2000" dirty="0" err="1" smtClean="0"/>
              <a:t>Ivers</a:t>
            </a:r>
            <a:r>
              <a:rPr lang="en-IE" sz="2000" dirty="0" smtClean="0"/>
              <a:t> and Barry 2016 </a:t>
            </a:r>
          </a:p>
          <a:p>
            <a:pPr>
              <a:buFont typeface="Wingdings" pitchFamily="2" charset="2"/>
              <a:buChar char="§"/>
            </a:pPr>
            <a:endParaRPr lang="en-IE" sz="2400" dirty="0" smtClean="0"/>
          </a:p>
          <a:p>
            <a:pPr>
              <a:buFont typeface="Wingdings" pitchFamily="2" charset="2"/>
              <a:buChar char="§"/>
            </a:pPr>
            <a:r>
              <a:rPr lang="en-IE" sz="2400" dirty="0" smtClean="0"/>
              <a:t>Trend?</a:t>
            </a:r>
          </a:p>
          <a:p>
            <a:pPr>
              <a:buFont typeface="Wingdings" pitchFamily="2" charset="2"/>
              <a:buChar char="§"/>
            </a:pPr>
            <a:r>
              <a:rPr lang="en-IE" sz="2400" dirty="0" smtClean="0"/>
              <a:t>Changing risk groups </a:t>
            </a:r>
          </a:p>
          <a:p>
            <a:pPr lvl="2">
              <a:buFont typeface="Wingdings" pitchFamily="2" charset="2"/>
              <a:buChar char="§"/>
            </a:pPr>
            <a:r>
              <a:rPr lang="en-IE" sz="1600" dirty="0" err="1" smtClean="0"/>
              <a:t>eg</a:t>
            </a:r>
            <a:r>
              <a:rPr lang="en-IE" sz="1600" dirty="0" smtClean="0"/>
              <a:t> Families, Non-nationals, Fugitives  </a:t>
            </a:r>
            <a:endParaRPr lang="en-IE" sz="1600" dirty="0"/>
          </a:p>
        </p:txBody>
      </p:sp>
      <p:sp>
        <p:nvSpPr>
          <p:cNvPr id="82946" name="AutoShape 2" descr="Image result for warning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82948" name="AutoShape 4" descr="Image result for warning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82950" name="AutoShape 6" descr="Image result for warning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82952" name="AutoShape 8" descr="Image result for warning sig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82953" name="Picture 9"/>
          <p:cNvPicPr>
            <a:picLocks noChangeAspect="1" noChangeArrowheads="1"/>
          </p:cNvPicPr>
          <p:nvPr/>
        </p:nvPicPr>
        <p:blipFill>
          <a:blip r:embed="rId4" cstate="print"/>
          <a:srcRect/>
          <a:stretch>
            <a:fillRect/>
          </a:stretch>
        </p:blipFill>
        <p:spPr bwMode="auto">
          <a:xfrm>
            <a:off x="8388424" y="1844824"/>
            <a:ext cx="582433" cy="527943"/>
          </a:xfrm>
          <a:prstGeom prst="rect">
            <a:avLst/>
          </a:prstGeom>
          <a:noFill/>
          <a:ln w="9525">
            <a:noFill/>
            <a:miter lim="800000"/>
            <a:headEnd/>
            <a:tailEnd/>
          </a:ln>
        </p:spPr>
      </p:pic>
    </p:spTree>
    <p:extLst>
      <p:ext uri="{BB962C8B-B14F-4D97-AF65-F5344CB8AC3E}">
        <p14:creationId xmlns:p14="http://schemas.microsoft.com/office/powerpoint/2010/main" val="2169736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348880"/>
            <a:ext cx="7972025" cy="3492103"/>
          </a:xfrm>
        </p:spPr>
        <p:txBody>
          <a:bodyPr>
            <a:normAutofit/>
          </a:bodyPr>
          <a:lstStyle/>
          <a:p>
            <a:r>
              <a:rPr lang="en-IE" dirty="0"/>
              <a:t/>
            </a:r>
            <a:br>
              <a:rPr lang="en-IE" dirty="0"/>
            </a:br>
            <a:r>
              <a:rPr lang="en-IE" sz="2800" b="0" dirty="0" smtClean="0"/>
              <a:t>Homeless Families</a:t>
            </a:r>
            <a:endParaRPr lang="en-IE" sz="2800" b="0" dirty="0"/>
          </a:p>
        </p:txBody>
      </p:sp>
      <p:sp>
        <p:nvSpPr>
          <p:cNvPr id="7" name="Text Placeholder 6"/>
          <p:cNvSpPr>
            <a:spLocks noGrp="1"/>
          </p:cNvSpPr>
          <p:nvPr>
            <p:ph type="body" idx="1"/>
          </p:nvPr>
        </p:nvSpPr>
        <p:spPr>
          <a:xfrm>
            <a:off x="539552" y="836713"/>
            <a:ext cx="7955161" cy="1152127"/>
          </a:xfrm>
        </p:spPr>
        <p:txBody>
          <a:bodyPr>
            <a:normAutofit/>
          </a:bodyPr>
          <a:lstStyle/>
          <a:p>
            <a:r>
              <a:rPr lang="en-IE" sz="2800" dirty="0" smtClean="0"/>
              <a:t>Problem 4</a:t>
            </a:r>
            <a:endParaRPr lang="en-IE" sz="2800"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23996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algn="l"/>
            <a:r>
              <a:rPr lang="en-IE" sz="2400" dirty="0" smtClean="0"/>
              <a:t>The most recent figures show there are now 1,429 families and 2,973 children homeless nationwide in Ireland. The number of families homeless has increased by 26% from July 2016 to July 2017.</a:t>
            </a:r>
          </a:p>
          <a:p>
            <a:pPr lvl="0" algn="l"/>
            <a:endParaRPr lang="en-IE" sz="2000" dirty="0" smtClean="0">
              <a:solidFill>
                <a:prstClr val="black"/>
              </a:solidFill>
              <a:latin typeface="Arial" pitchFamily="34" charset="0"/>
              <a:cs typeface="Arial" pitchFamily="34" charset="0"/>
            </a:endParaRPr>
          </a:p>
          <a:p>
            <a:pPr lvl="0" algn="l"/>
            <a:r>
              <a:rPr lang="en-IE" sz="2000" dirty="0" smtClean="0">
                <a:solidFill>
                  <a:prstClr val="black"/>
                </a:solidFill>
                <a:latin typeface="Arial" pitchFamily="34" charset="0"/>
                <a:cs typeface="Arial" pitchFamily="34" charset="0"/>
              </a:rPr>
              <a:t>The number of single-parent (usually mother-only) families with young children has increased at an alarming rate </a:t>
            </a:r>
          </a:p>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t>
            </a:r>
            <a:r>
              <a:rPr lang="ga-IE" sz="2800" dirty="0" smtClean="0">
                <a:solidFill>
                  <a:schemeClr val="bg1"/>
                </a:solidFill>
                <a:latin typeface="Arial" panose="020B0604020202020204" pitchFamily="34" charset="0"/>
                <a:cs typeface="Arial" panose="020B0604020202020204" pitchFamily="34" charset="0"/>
              </a:rPr>
              <a:t>f</a:t>
            </a:r>
            <a:r>
              <a:rPr lang="en-IE" sz="2800" dirty="0" err="1" smtClean="0">
                <a:solidFill>
                  <a:schemeClr val="bg1"/>
                </a:solidFill>
                <a:latin typeface="Arial" panose="020B0604020202020204" pitchFamily="34" charset="0"/>
                <a:cs typeface="Arial" panose="020B0604020202020204" pitchFamily="34" charset="0"/>
              </a:rPr>
              <a:t>amilies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026" name="Picture 2" descr="https://johnnyvoid.files.wordpress.com/2013/02/homeless-family.jpg"/>
          <p:cNvPicPr>
            <a:picLocks noChangeAspect="1" noChangeArrowheads="1"/>
          </p:cNvPicPr>
          <p:nvPr/>
        </p:nvPicPr>
        <p:blipFill>
          <a:blip r:embed="rId3" cstate="print"/>
          <a:srcRect/>
          <a:stretch>
            <a:fillRect/>
          </a:stretch>
        </p:blipFill>
        <p:spPr bwMode="auto">
          <a:xfrm>
            <a:off x="539552" y="3861048"/>
            <a:ext cx="5400600" cy="2562129"/>
          </a:xfrm>
          <a:prstGeom prst="rect">
            <a:avLst/>
          </a:prstGeom>
          <a:noFill/>
        </p:spPr>
      </p:pic>
      <p:sp>
        <p:nvSpPr>
          <p:cNvPr id="13" name="TextBox 12"/>
          <p:cNvSpPr txBox="1"/>
          <p:nvPr/>
        </p:nvSpPr>
        <p:spPr>
          <a:xfrm>
            <a:off x="369564" y="6381328"/>
            <a:ext cx="7370788" cy="230832"/>
          </a:xfrm>
          <a:prstGeom prst="rect">
            <a:avLst/>
          </a:prstGeom>
          <a:noFill/>
        </p:spPr>
        <p:txBody>
          <a:bodyPr wrap="square" rtlCol="0">
            <a:spAutoFit/>
          </a:bodyPr>
          <a:lstStyle/>
          <a:p>
            <a:pPr algn="r"/>
            <a:r>
              <a:rPr lang="en-IE" sz="900" dirty="0" smtClean="0"/>
              <a:t>https://johnnyvoid.files.wordpress.com/2013/02/homeless-family.jpg</a:t>
            </a:r>
            <a:endParaRPr lang="en-IE" sz="1200" dirty="0"/>
          </a:p>
        </p:txBody>
      </p:sp>
    </p:spTree>
    <p:extLst>
      <p:ext uri="{BB962C8B-B14F-4D97-AF65-F5344CB8AC3E}">
        <p14:creationId xmlns:p14="http://schemas.microsoft.com/office/powerpoint/2010/main" val="3147922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8456786" cy="5502517"/>
          </a:xfrm>
        </p:spPr>
        <p:txBody>
          <a:bodyPr>
            <a:normAutofit/>
          </a:bodyPr>
          <a:lstStyle/>
          <a:p>
            <a:pPr lvl="0" algn="l">
              <a:defRPr/>
            </a:pPr>
            <a:r>
              <a:rPr lang="ga-IE" sz="2000" b="1" dirty="0" smtClean="0">
                <a:solidFill>
                  <a:sysClr val="windowText" lastClr="000000"/>
                </a:solidFill>
                <a:latin typeface="Arial" pitchFamily="34" charset="0"/>
                <a:cs typeface="Arial" pitchFamily="34" charset="0"/>
              </a:rPr>
              <a:t>Children of </a:t>
            </a:r>
            <a:r>
              <a:rPr lang="en-IE" sz="2000" b="1" dirty="0" smtClean="0">
                <a:solidFill>
                  <a:sysClr val="windowText" lastClr="000000"/>
                </a:solidFill>
                <a:latin typeface="Arial" pitchFamily="34" charset="0"/>
                <a:cs typeface="Arial" pitchFamily="34" charset="0"/>
              </a:rPr>
              <a:t>Homeless </a:t>
            </a:r>
            <a:r>
              <a:rPr lang="ga-IE" sz="2000" b="1" dirty="0">
                <a:solidFill>
                  <a:sysClr val="windowText" lastClr="000000"/>
                </a:solidFill>
                <a:latin typeface="Arial" pitchFamily="34" charset="0"/>
                <a:cs typeface="Arial" pitchFamily="34" charset="0"/>
              </a:rPr>
              <a:t>M</a:t>
            </a:r>
            <a:r>
              <a:rPr lang="en-IE" sz="2000" b="1" dirty="0" smtClean="0">
                <a:solidFill>
                  <a:sysClr val="windowText" lastClr="000000"/>
                </a:solidFill>
                <a:latin typeface="Arial" pitchFamily="34" charset="0"/>
                <a:cs typeface="Arial" pitchFamily="34" charset="0"/>
              </a:rPr>
              <a:t>others</a:t>
            </a:r>
            <a:r>
              <a:rPr lang="ga-IE" sz="2400" b="1" dirty="0" smtClean="0">
                <a:solidFill>
                  <a:sysClr val="windowText" lastClr="000000"/>
                </a:solidFill>
              </a:rPr>
              <a:t>	</a:t>
            </a:r>
            <a:r>
              <a:rPr lang="ga-IE" sz="2400" b="1" dirty="0" smtClean="0">
                <a:solidFill>
                  <a:schemeClr val="tx2">
                    <a:lumMod val="75000"/>
                  </a:schemeClr>
                </a:solidFill>
                <a:latin typeface="Arial" pitchFamily="34" charset="0"/>
                <a:cs typeface="Arial" pitchFamily="34" charset="0"/>
              </a:rPr>
              <a:t>Homeless Mothers</a:t>
            </a:r>
            <a:endParaRPr lang="en-IE" sz="2400" b="1" dirty="0">
              <a:solidFill>
                <a:schemeClr val="tx2">
                  <a:lumMod val="75000"/>
                </a:schemeClr>
              </a:solidFill>
              <a:latin typeface="Arial" pitchFamily="34" charset="0"/>
              <a:cs typeface="Arial" pitchFamily="34" charset="0"/>
            </a:endParaRPr>
          </a:p>
        </p:txBody>
      </p:sp>
      <p:sp>
        <p:nvSpPr>
          <p:cNvPr id="4" name="Rectangle 3"/>
          <p:cNvSpPr/>
          <p:nvPr/>
        </p:nvSpPr>
        <p:spPr>
          <a:xfrm>
            <a:off x="0" y="48314"/>
            <a:ext cx="9076508"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err="1">
                <a:solidFill>
                  <a:schemeClr val="bg1"/>
                </a:solidFill>
                <a:latin typeface="Arial" pitchFamily="34" charset="0"/>
                <a:ea typeface="+mj-ea"/>
                <a:cs typeface="Arial" pitchFamily="34" charset="0"/>
              </a:rPr>
              <a:t>Dr.</a:t>
            </a:r>
            <a:r>
              <a:rPr lang="en-IE" sz="2800" dirty="0">
                <a:solidFill>
                  <a:schemeClr val="bg1"/>
                </a:solidFill>
                <a:latin typeface="Arial" pitchFamily="34" charset="0"/>
                <a:ea typeface="+mj-ea"/>
                <a:cs typeface="Arial" pitchFamily="34" charset="0"/>
              </a:rPr>
              <a:t> Austin O’Carroll’s : Literature Review</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9" name="Title 5"/>
          <p:cNvSpPr txBox="1">
            <a:spLocks/>
          </p:cNvSpPr>
          <p:nvPr/>
        </p:nvSpPr>
        <p:spPr>
          <a:xfrm>
            <a:off x="457200" y="-14908"/>
            <a:ext cx="8229600" cy="9112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0" name="Text Placeholder 6"/>
          <p:cNvSpPr txBox="1">
            <a:spLocks/>
          </p:cNvSpPr>
          <p:nvPr/>
        </p:nvSpPr>
        <p:spPr>
          <a:xfrm>
            <a:off x="457200" y="1124744"/>
            <a:ext cx="4040188" cy="105013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1" name="Content Placeholder 2"/>
          <p:cNvSpPr txBox="1">
            <a:spLocks/>
          </p:cNvSpPr>
          <p:nvPr/>
        </p:nvSpPr>
        <p:spPr>
          <a:xfrm>
            <a:off x="457200" y="1649809"/>
            <a:ext cx="4040188" cy="4476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IE" sz="2000" b="0" i="0" u="none" strike="noStrike" kern="1200" cap="none" spc="0" normalizeH="0" baseline="0" noProof="0" dirty="0" smtClean="0">
                <a:ln>
                  <a:noFill/>
                </a:ln>
                <a:solidFill>
                  <a:sysClr val="windowText" lastClr="000000"/>
                </a:solidFill>
                <a:effectLst/>
                <a:uLnTx/>
                <a:uFillTx/>
                <a:latin typeface="Calibri"/>
                <a:ea typeface="+mn-ea"/>
                <a:cs typeface="+mn-cs"/>
              </a:rPr>
              <a:t>33% display aggressive or delinquent behaviour.</a:t>
            </a:r>
          </a:p>
          <a:p>
            <a:pPr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IE" sz="2000" b="0" i="0" u="none" strike="noStrike" kern="1200" cap="none" spc="0" normalizeH="0" baseline="0" noProof="0" dirty="0" smtClean="0">
                <a:ln>
                  <a:noFill/>
                </a:ln>
                <a:solidFill>
                  <a:sysClr val="windowText" lastClr="000000"/>
                </a:solidFill>
                <a:effectLst/>
                <a:uLnTx/>
                <a:uFillTx/>
                <a:latin typeface="Calibri"/>
                <a:ea typeface="+mn-ea"/>
                <a:cs typeface="+mn-cs"/>
              </a:rPr>
              <a:t>50% experienced depression and/or anxiety.</a:t>
            </a:r>
          </a:p>
          <a:p>
            <a:pPr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IE" sz="2000" b="0" i="0" u="none" strike="noStrike" kern="1200" cap="none" spc="0" normalizeH="0" baseline="0" noProof="0" dirty="0" smtClean="0">
                <a:ln>
                  <a:noFill/>
                </a:ln>
                <a:solidFill>
                  <a:sysClr val="windowText" lastClr="000000"/>
                </a:solidFill>
                <a:effectLst/>
                <a:uLnTx/>
                <a:uFillTx/>
                <a:latin typeface="Calibri"/>
                <a:ea typeface="+mn-ea"/>
                <a:cs typeface="+mn-cs"/>
              </a:rPr>
              <a:t>20% pre</a:t>
            </a:r>
            <a:r>
              <a:rPr kumimoji="0" lang="ga-IE" sz="2000" b="0" i="0" u="none" strike="noStrike" kern="1200" cap="none" spc="0" normalizeH="0" baseline="0" noProof="0" dirty="0" smtClean="0">
                <a:ln>
                  <a:noFill/>
                </a:ln>
                <a:solidFill>
                  <a:sysClr val="windowText" lastClr="000000"/>
                </a:solidFill>
                <a:effectLst/>
                <a:uLnTx/>
                <a:uFillTx/>
                <a:latin typeface="Calibri"/>
                <a:ea typeface="+mn-ea"/>
                <a:cs typeface="+mn-cs"/>
              </a:rPr>
              <a:t>-</a:t>
            </a:r>
            <a:r>
              <a:rPr kumimoji="0" lang="en-IE" sz="2000" b="0" i="0" u="none" strike="noStrike" kern="1200" cap="none" spc="0" normalizeH="0" baseline="0" noProof="0" dirty="0" err="1" smtClean="0">
                <a:ln>
                  <a:noFill/>
                </a:ln>
                <a:solidFill>
                  <a:sysClr val="windowText" lastClr="000000"/>
                </a:solidFill>
                <a:effectLst/>
                <a:uLnTx/>
                <a:uFillTx/>
                <a:latin typeface="Calibri"/>
                <a:ea typeface="+mn-ea"/>
                <a:cs typeface="+mn-cs"/>
              </a:rPr>
              <a:t>schoolers</a:t>
            </a:r>
            <a:r>
              <a:rPr kumimoji="0" lang="en-IE" sz="2000" b="0" i="0" u="none" strike="noStrike" kern="1200" cap="none" spc="0" normalizeH="0" baseline="0" noProof="0" dirty="0" smtClean="0">
                <a:ln>
                  <a:noFill/>
                </a:ln>
                <a:solidFill>
                  <a:sysClr val="windowText" lastClr="000000"/>
                </a:solidFill>
                <a:effectLst/>
                <a:uLnTx/>
                <a:uFillTx/>
                <a:latin typeface="Calibri"/>
                <a:ea typeface="+mn-ea"/>
                <a:cs typeface="+mn-cs"/>
              </a:rPr>
              <a:t> had experienced clinically significant emotional disturbance.</a:t>
            </a:r>
          </a:p>
          <a:p>
            <a:pPr marR="0" lvl="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IE" sz="2000" b="0" i="0" u="none" strike="noStrike" kern="1200" cap="none" spc="0" normalizeH="0" baseline="0" noProof="0" dirty="0" smtClean="0">
                <a:ln>
                  <a:noFill/>
                </a:ln>
                <a:solidFill>
                  <a:sysClr val="windowText" lastClr="000000"/>
                </a:solidFill>
                <a:effectLst/>
                <a:uLnTx/>
                <a:uFillTx/>
                <a:latin typeface="Calibri"/>
                <a:ea typeface="+mn-ea"/>
                <a:cs typeface="+mn-cs"/>
              </a:rPr>
              <a:t>More than 75% do not receive adequate treatment.</a:t>
            </a:r>
          </a:p>
        </p:txBody>
      </p:sp>
      <p:sp>
        <p:nvSpPr>
          <p:cNvPr id="22" name="Content Placeholder 4"/>
          <p:cNvSpPr txBox="1">
            <a:spLocks/>
          </p:cNvSpPr>
          <p:nvPr/>
        </p:nvSpPr>
        <p:spPr>
          <a:xfrm>
            <a:off x="4645025" y="1649810"/>
            <a:ext cx="4041775" cy="4476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Wingdings" pitchFamily="2" charset="2"/>
              <a:buChar char="§"/>
              <a:defRPr/>
            </a:pPr>
            <a:r>
              <a:rPr kumimoji="0" lang="en-IE" sz="2000" b="0" i="0" u="none" strike="noStrike" kern="1200" cap="none" spc="0" normalizeH="0" baseline="0" noProof="0" dirty="0" smtClean="0">
                <a:ln>
                  <a:noFill/>
                </a:ln>
                <a:solidFill>
                  <a:schemeClr val="tx2">
                    <a:lumMod val="75000"/>
                  </a:schemeClr>
                </a:solidFill>
                <a:effectLst/>
                <a:uLnTx/>
                <a:uFillTx/>
                <a:latin typeface="Calibri"/>
                <a:ea typeface="+mn-ea"/>
                <a:cs typeface="+mn-cs"/>
              </a:rPr>
              <a:t>have high rates of depression, post-traumatic stress disorder and co-morbid mental disorders.</a:t>
            </a:r>
          </a:p>
          <a:p>
            <a:pPr>
              <a:buFont typeface="Wingdings" pitchFamily="2" charset="2"/>
              <a:buChar char="§"/>
              <a:defRPr/>
            </a:pPr>
            <a:r>
              <a:rPr kumimoji="0" lang="en-IE" sz="2000" b="0" i="0" u="none" strike="noStrike" kern="1200" cap="none" spc="0" normalizeH="0" baseline="0" noProof="0" dirty="0" smtClean="0">
                <a:ln>
                  <a:noFill/>
                </a:ln>
                <a:solidFill>
                  <a:schemeClr val="tx2">
                    <a:lumMod val="75000"/>
                  </a:schemeClr>
                </a:solidFill>
                <a:effectLst/>
                <a:uLnTx/>
                <a:uFillTx/>
                <a:latin typeface="Calibri"/>
                <a:ea typeface="+mn-ea"/>
                <a:cs typeface="+mn-cs"/>
              </a:rPr>
              <a:t>affect mothers’ ability to effectively rear their children. </a:t>
            </a:r>
          </a:p>
          <a:p>
            <a:pPr>
              <a:buFont typeface="Wingdings" pitchFamily="2" charset="2"/>
              <a:buChar char="§"/>
              <a:defRPr/>
            </a:pPr>
            <a:r>
              <a:rPr kumimoji="0" lang="en-IE" sz="2000" b="0" i="0" u="none" strike="noStrike" kern="1200" cap="none" spc="0" normalizeH="0" baseline="0" noProof="0" dirty="0" smtClean="0">
                <a:ln>
                  <a:noFill/>
                </a:ln>
                <a:solidFill>
                  <a:schemeClr val="tx2">
                    <a:lumMod val="75000"/>
                  </a:schemeClr>
                </a:solidFill>
                <a:effectLst/>
                <a:uLnTx/>
                <a:uFillTx/>
                <a:latin typeface="Calibri"/>
                <a:ea typeface="+mn-ea"/>
                <a:cs typeface="+mn-cs"/>
              </a:rPr>
              <a:t>more likely to have problematic alcohol consumption </a:t>
            </a:r>
          </a:p>
          <a:p>
            <a:pPr>
              <a:buFont typeface="Wingdings" pitchFamily="2" charset="2"/>
              <a:buChar char="§"/>
              <a:defRPr/>
            </a:pPr>
            <a:r>
              <a:rPr kumimoji="0" lang="en-IE" sz="2000" b="0" i="0" u="none" strike="noStrike" kern="1200" cap="none" spc="0" normalizeH="0" baseline="0" noProof="0" dirty="0" smtClean="0">
                <a:ln>
                  <a:noFill/>
                </a:ln>
                <a:solidFill>
                  <a:schemeClr val="tx2">
                    <a:lumMod val="75000"/>
                  </a:schemeClr>
                </a:solidFill>
                <a:effectLst/>
                <a:uLnTx/>
                <a:uFillTx/>
                <a:latin typeface="Calibri"/>
                <a:ea typeface="+mn-ea"/>
                <a:cs typeface="+mn-cs"/>
              </a:rPr>
              <a:t>High rates of substance misuse</a:t>
            </a:r>
            <a:endParaRPr kumimoji="0" lang="en-IE" sz="2000" b="0" i="0" u="none" strike="noStrike" kern="1200" cap="none" spc="0" normalizeH="0" baseline="0" noProof="0" dirty="0">
              <a:ln>
                <a:noFill/>
              </a:ln>
              <a:solidFill>
                <a:schemeClr val="tx2">
                  <a:lumMod val="75000"/>
                </a:schemeClr>
              </a:solidFill>
              <a:effectLst/>
              <a:uLnTx/>
              <a:uFillTx/>
              <a:latin typeface="Calibri"/>
              <a:ea typeface="+mn-ea"/>
              <a:cs typeface="+mn-cs"/>
            </a:endParaRPr>
          </a:p>
        </p:txBody>
      </p:sp>
      <p:sp>
        <p:nvSpPr>
          <p:cNvPr id="23" name="Text Placeholder 7"/>
          <p:cNvSpPr txBox="1">
            <a:spLocks/>
          </p:cNvSpPr>
          <p:nvPr/>
        </p:nvSpPr>
        <p:spPr>
          <a:xfrm>
            <a:off x="4645025" y="912717"/>
            <a:ext cx="3968750" cy="8601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6" name="Rectangle 25"/>
          <p:cNvSpPr/>
          <p:nvPr/>
        </p:nvSpPr>
        <p:spPr>
          <a:xfrm>
            <a:off x="2286000" y="6029716"/>
            <a:ext cx="4572000" cy="400110"/>
          </a:xfrm>
          <a:prstGeom prst="rect">
            <a:avLst/>
          </a:prstGeom>
        </p:spPr>
        <p:txBody>
          <a:bodyPr wrap="square">
            <a:spAutoFit/>
          </a:bodyPr>
          <a:lstStyle/>
          <a:p>
            <a:pPr lvl="2">
              <a:spcBef>
                <a:spcPct val="20000"/>
              </a:spcBef>
              <a:buFont typeface="Wingdings" pitchFamily="2" charset="2"/>
              <a:buChar char="§"/>
              <a:defRPr/>
            </a:pPr>
            <a:r>
              <a:rPr lang="en-IE" sz="1000" dirty="0" smtClean="0">
                <a:solidFill>
                  <a:sysClr val="windowText" lastClr="000000"/>
                </a:solidFill>
                <a:latin typeface="Calibri"/>
              </a:rPr>
              <a:t>http://anew.ie/wp-content/uploads/2016/01/Young-Homeless-Mothers-and-Homeless-Children.pdf</a:t>
            </a:r>
            <a:endParaRPr lang="en-IE" sz="1000" dirty="0">
              <a:solidFill>
                <a:sysClr val="windowText" lastClr="000000"/>
              </a:solidFill>
              <a:latin typeface="Calibri"/>
            </a:endParaRPr>
          </a:p>
        </p:txBody>
      </p:sp>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420888"/>
            <a:ext cx="8099177" cy="3348087"/>
          </a:xfrm>
        </p:spPr>
        <p:txBody>
          <a:bodyPr>
            <a:normAutofit/>
          </a:bodyPr>
          <a:lstStyle/>
          <a:p>
            <a:r>
              <a:rPr lang="en-IE" dirty="0"/>
              <a:t/>
            </a:r>
            <a:br>
              <a:rPr lang="en-IE" dirty="0"/>
            </a:br>
            <a:r>
              <a:rPr lang="en-IE" sz="2800" b="0" dirty="0" smtClean="0">
                <a:latin typeface="Arial" pitchFamily="34" charset="0"/>
                <a:cs typeface="Arial" pitchFamily="34" charset="0"/>
              </a:rPr>
              <a:t>Young People</a:t>
            </a:r>
            <a:endParaRPr lang="en-IE" sz="2800" b="0" dirty="0">
              <a:latin typeface="Arial" pitchFamily="34" charset="0"/>
              <a:cs typeface="Arial" pitchFamily="34" charset="0"/>
            </a:endParaRPr>
          </a:p>
        </p:txBody>
      </p:sp>
      <p:sp>
        <p:nvSpPr>
          <p:cNvPr id="7" name="Text Placeholder 6"/>
          <p:cNvSpPr>
            <a:spLocks noGrp="1"/>
          </p:cNvSpPr>
          <p:nvPr>
            <p:ph type="body" idx="1"/>
          </p:nvPr>
        </p:nvSpPr>
        <p:spPr>
          <a:xfrm>
            <a:off x="323528" y="466670"/>
            <a:ext cx="8132673" cy="1571825"/>
          </a:xfrm>
        </p:spPr>
        <p:txBody>
          <a:bodyPr>
            <a:normAutofit/>
          </a:bodyPr>
          <a:lstStyle/>
          <a:p>
            <a:r>
              <a:rPr lang="en-IE" sz="2800" dirty="0" smtClean="0">
                <a:latin typeface="Arial" pitchFamily="34" charset="0"/>
                <a:cs typeface="Arial" pitchFamily="34" charset="0"/>
              </a:rPr>
              <a:t>Problem 5</a:t>
            </a:r>
            <a:endParaRPr lang="en-IE" sz="2800" dirty="0">
              <a:latin typeface="Arial" pitchFamily="34" charset="0"/>
              <a:cs typeface="Arial"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4109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t>
            </a:r>
            <a:r>
              <a:rPr lang="ga-IE" sz="2800" dirty="0" smtClean="0">
                <a:solidFill>
                  <a:schemeClr val="bg1"/>
                </a:solidFill>
                <a:latin typeface="Arial" panose="020B0604020202020204" pitchFamily="34" charset="0"/>
                <a:cs typeface="Arial" panose="020B0604020202020204" pitchFamily="34" charset="0"/>
              </a:rPr>
              <a:t>y</a:t>
            </a:r>
            <a:r>
              <a:rPr lang="en-IE" sz="2800" dirty="0" err="1" smtClean="0">
                <a:solidFill>
                  <a:schemeClr val="bg1"/>
                </a:solidFill>
                <a:latin typeface="Arial" panose="020B0604020202020204" pitchFamily="34" charset="0"/>
                <a:cs typeface="Arial" panose="020B0604020202020204" pitchFamily="34" charset="0"/>
              </a:rPr>
              <a:t>oung</a:t>
            </a:r>
            <a:r>
              <a:rPr lang="en-IE" sz="2800" dirty="0" smtClean="0">
                <a:solidFill>
                  <a:schemeClr val="bg1"/>
                </a:solidFill>
                <a:latin typeface="Arial" panose="020B0604020202020204" pitchFamily="34" charset="0"/>
                <a:cs typeface="Arial" panose="020B0604020202020204" pitchFamily="34" charset="0"/>
              </a:rPr>
              <a:t> </a:t>
            </a:r>
            <a:r>
              <a:rPr lang="ga-IE" sz="2800" dirty="0" smtClean="0">
                <a:solidFill>
                  <a:schemeClr val="bg1"/>
                </a:solidFill>
                <a:latin typeface="Arial" panose="020B0604020202020204" pitchFamily="34" charset="0"/>
                <a:cs typeface="Arial" panose="020B0604020202020204" pitchFamily="34" charset="0"/>
              </a:rPr>
              <a:t>p</a:t>
            </a:r>
            <a:r>
              <a:rPr lang="en-IE" sz="2800" dirty="0" err="1" smtClean="0">
                <a:solidFill>
                  <a:schemeClr val="bg1"/>
                </a:solidFill>
                <a:latin typeface="Arial" panose="020B0604020202020204" pitchFamily="34" charset="0"/>
                <a:cs typeface="Arial" panose="020B0604020202020204" pitchFamily="34" charset="0"/>
              </a:rPr>
              <a:t>eople</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54626" name="Picture 2" descr="http://www.southeastradio.ie/wp-content/uploads/2016/10/Homeless.jpg"/>
          <p:cNvPicPr>
            <a:picLocks noChangeAspect="1" noChangeArrowheads="1"/>
          </p:cNvPicPr>
          <p:nvPr/>
        </p:nvPicPr>
        <p:blipFill>
          <a:blip r:embed="rId3" cstate="print"/>
          <a:srcRect/>
          <a:stretch>
            <a:fillRect/>
          </a:stretch>
        </p:blipFill>
        <p:spPr bwMode="auto">
          <a:xfrm>
            <a:off x="251520" y="1124744"/>
            <a:ext cx="8640960" cy="4320480"/>
          </a:xfrm>
          <a:prstGeom prst="rect">
            <a:avLst/>
          </a:prstGeom>
          <a:noFill/>
        </p:spPr>
      </p:pic>
    </p:spTree>
    <p:extLst>
      <p:ext uri="{BB962C8B-B14F-4D97-AF65-F5344CB8AC3E}">
        <p14:creationId xmlns:p14="http://schemas.microsoft.com/office/powerpoint/2010/main" val="3147922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8518450" cy="5502517"/>
          </a:xfrm>
        </p:spPr>
        <p:txBody>
          <a:bodyPr>
            <a:normAutofit/>
          </a:bodyPr>
          <a:lstStyle/>
          <a:p>
            <a:pPr marL="355600" lvl="1" indent="-355600" algn="l">
              <a:buFont typeface="Wingdings" pitchFamily="2" charset="2"/>
              <a:buChar char="§"/>
            </a:pPr>
            <a:r>
              <a:rPr lang="en-IE" dirty="0" smtClean="0">
                <a:solidFill>
                  <a:schemeClr val="tx1"/>
                </a:solidFill>
              </a:rPr>
              <a:t>In Ireland 2006-11, of homeless self harm </a:t>
            </a:r>
          </a:p>
          <a:p>
            <a:pPr marL="355600" lvl="1" indent="-355600" algn="l">
              <a:buFont typeface="Wingdings" pitchFamily="2" charset="2"/>
              <a:buChar char="§"/>
            </a:pPr>
            <a:endParaRPr lang="en-IE" dirty="0" smtClean="0">
              <a:solidFill>
                <a:schemeClr val="tx1"/>
              </a:solidFill>
            </a:endParaRPr>
          </a:p>
          <a:p>
            <a:pPr marL="355600" lvl="1" indent="-355600" algn="l">
              <a:buFont typeface="Wingdings" pitchFamily="2" charset="2"/>
              <a:buChar char="§"/>
            </a:pPr>
            <a:r>
              <a:rPr lang="en-IE" dirty="0" smtClean="0">
                <a:solidFill>
                  <a:schemeClr val="tx1"/>
                </a:solidFill>
              </a:rPr>
              <a:t>one fifth were aged 15-24</a:t>
            </a:r>
          </a:p>
          <a:p>
            <a:pPr marL="355600" lvl="1" indent="-355600" algn="l">
              <a:buFont typeface="Wingdings" pitchFamily="2" charset="2"/>
              <a:buChar char="§"/>
            </a:pPr>
            <a:endParaRPr lang="en-IE" dirty="0" smtClean="0">
              <a:solidFill>
                <a:schemeClr val="tx1"/>
              </a:solidFill>
            </a:endParaRPr>
          </a:p>
          <a:p>
            <a:pPr marL="1270000" lvl="4" indent="-355600" algn="l">
              <a:buFont typeface="Wingdings" pitchFamily="2" charset="2"/>
              <a:buChar char="§"/>
            </a:pPr>
            <a:r>
              <a:rPr lang="en-IE" dirty="0" smtClean="0">
                <a:solidFill>
                  <a:schemeClr val="tx1"/>
                </a:solidFill>
              </a:rPr>
              <a:t>but at a lower rate compared to residents</a:t>
            </a:r>
          </a:p>
          <a:p>
            <a:pPr marL="0" lvl="2"/>
            <a:r>
              <a:rPr lang="en-IE" sz="1000" dirty="0" smtClean="0">
                <a:solidFill>
                  <a:schemeClr val="tx2">
                    <a:lumMod val="60000"/>
                    <a:lumOff val="40000"/>
                  </a:schemeClr>
                </a:solidFill>
                <a:hlinkClick r:id="rId3"/>
              </a:rPr>
              <a:t>http://www.nsrf.ie/wp-content/uploads/Briefings/Briefing%20Self-Harm%20and%20Suicide%20among%20Homeless%20People%2002-11-2014.pdf</a:t>
            </a:r>
            <a:endParaRPr lang="en-IE" sz="1000" dirty="0" smtClean="0">
              <a:solidFill>
                <a:schemeClr val="tx2">
                  <a:lumMod val="60000"/>
                  <a:lumOff val="40000"/>
                </a:schemeClr>
              </a:solidFill>
            </a:endParaRPr>
          </a:p>
          <a:p>
            <a:pPr marL="355600" lvl="2" indent="-355600" algn="l">
              <a:buFont typeface="Wingdings" pitchFamily="2" charset="2"/>
              <a:buChar char="§"/>
            </a:pPr>
            <a:endParaRPr lang="en-IE" sz="300" dirty="0" smtClean="0">
              <a:solidFill>
                <a:schemeClr val="tx2">
                  <a:lumMod val="60000"/>
                  <a:lumOff val="40000"/>
                </a:schemeClr>
              </a:solidFill>
            </a:endParaRPr>
          </a:p>
          <a:p>
            <a:pPr marL="355600" lvl="0" indent="-355600" algn="l">
              <a:buFont typeface="Wingdings" pitchFamily="2" charset="2"/>
              <a:buChar char="§"/>
            </a:pPr>
            <a:endParaRPr lang="en-IE" sz="2000" dirty="0" smtClean="0">
              <a:solidFill>
                <a:prstClr val="black"/>
              </a:solidFill>
              <a:latin typeface="Arial" pitchFamily="34" charset="0"/>
              <a:cs typeface="Arial" pitchFamily="34" charset="0"/>
            </a:endParaRPr>
          </a:p>
          <a:p>
            <a:pPr marL="355600" lvl="0" indent="-355600" algn="l">
              <a:buFont typeface="Wingdings" pitchFamily="2" charset="2"/>
              <a:buChar char="§"/>
            </a:pPr>
            <a:r>
              <a:rPr lang="en-IE" sz="2000" dirty="0" smtClean="0">
                <a:solidFill>
                  <a:schemeClr val="tx1"/>
                </a:solidFill>
                <a:latin typeface="Arial" pitchFamily="34" charset="0"/>
                <a:cs typeface="Arial" pitchFamily="34" charset="0"/>
              </a:rPr>
              <a:t>In Ottawa</a:t>
            </a:r>
            <a:r>
              <a:rPr lang="en-IE" sz="2000" dirty="0" smtClean="0">
                <a:solidFill>
                  <a:prstClr val="black"/>
                </a:solidFill>
                <a:latin typeface="Arial" pitchFamily="34" charset="0"/>
                <a:cs typeface="Arial" pitchFamily="34" charset="0"/>
              </a:rPr>
              <a:t>, </a:t>
            </a:r>
            <a:r>
              <a:rPr lang="en-IE" sz="2000" dirty="0" smtClean="0">
                <a:solidFill>
                  <a:prstClr val="black"/>
                </a:solidFill>
                <a:latin typeface="Arial" pitchFamily="34" charset="0"/>
                <a:cs typeface="Arial" pitchFamily="34" charset="0"/>
                <a:hlinkClick r:id="rId4"/>
              </a:rPr>
              <a:t>43% of youth experiencing homelessness reported suicidal thoughts</a:t>
            </a:r>
            <a:endParaRPr lang="en-IE" sz="2000" dirty="0">
              <a:solidFill>
                <a:prstClr val="black"/>
              </a:solidFill>
              <a:latin typeface="Arial" pitchFamily="34" charset="0"/>
              <a:cs typeface="Arial" pitchFamily="34" charset="0"/>
            </a:endParaRPr>
          </a:p>
          <a:p>
            <a:pPr lvl="0" algn="l"/>
            <a:endParaRPr lang="en-IE" sz="2000" dirty="0" smtClean="0">
              <a:solidFill>
                <a:prstClr val="black"/>
              </a:solidFill>
              <a:latin typeface="Arial" pitchFamily="34" charset="0"/>
              <a:cs typeface="Arial" pitchFamily="34" charset="0"/>
            </a:endParaRPr>
          </a:p>
          <a:p>
            <a:pPr marL="355600" lvl="0" indent="-355600" algn="l">
              <a:buFont typeface="Wingdings" pitchFamily="2" charset="2"/>
              <a:buChar char="§"/>
            </a:pPr>
            <a:r>
              <a:rPr lang="en-IE" sz="2000" dirty="0" smtClean="0">
                <a:solidFill>
                  <a:prstClr val="black"/>
                </a:solidFill>
                <a:latin typeface="Arial" pitchFamily="34" charset="0"/>
                <a:cs typeface="Arial" pitchFamily="34" charset="0"/>
                <a:hlinkClick r:id="rId4"/>
              </a:rPr>
              <a:t>46% in Toronto and Vancouver reported a past suicide attempt</a:t>
            </a:r>
            <a:r>
              <a:rPr lang="en-IE" sz="2000" dirty="0" smtClean="0">
                <a:solidFill>
                  <a:prstClr val="black"/>
                </a:solidFill>
                <a:latin typeface="Arial" pitchFamily="34" charset="0"/>
                <a:cs typeface="Arial" pitchFamily="34" charset="0"/>
              </a:rPr>
              <a:t>. </a:t>
            </a:r>
          </a:p>
          <a:p>
            <a:pPr marL="355600" lvl="2" indent="-355600" algn="l">
              <a:buFont typeface="Arial" pitchFamily="34" charset="0"/>
              <a:buChar char="»"/>
            </a:pPr>
            <a:r>
              <a:rPr lang="en-IE" sz="1200" dirty="0" smtClean="0">
                <a:solidFill>
                  <a:prstClr val="black"/>
                </a:solidFill>
                <a:latin typeface="Arial" pitchFamily="34" charset="0"/>
                <a:cs typeface="Arial" pitchFamily="34" charset="0"/>
                <a:hlinkClick r:id="rId5"/>
              </a:rPr>
              <a:t>http://homelesshub.ca/about-homelessness/mental-health/depression-and-suicide</a:t>
            </a:r>
            <a:endParaRPr lang="en-IE" sz="1400" dirty="0" smtClean="0">
              <a:solidFill>
                <a:prstClr val="black"/>
              </a:solidFill>
              <a:latin typeface="Arial" pitchFamily="34" charset="0"/>
              <a:cs typeface="Arial" pitchFamily="34" charset="0"/>
            </a:endParaRPr>
          </a:p>
          <a:p>
            <a:pPr marL="355600" lvl="2" indent="-355600" algn="l">
              <a:buFont typeface="Arial" pitchFamily="34" charset="0"/>
              <a:buChar char="•"/>
            </a:pPr>
            <a:endParaRPr lang="en-IE" sz="800" dirty="0" smtClean="0">
              <a:solidFill>
                <a:schemeClr val="tx2">
                  <a:lumMod val="60000"/>
                  <a:lumOff val="40000"/>
                </a:schemeClr>
              </a:solidFill>
            </a:endParaRPr>
          </a:p>
          <a:p>
            <a:pPr marL="355600" indent="-355600" algn="l">
              <a:buFont typeface="Arial" pitchFamily="34" charset="0"/>
              <a:buChar char="•"/>
            </a:pPr>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a:solidFill>
                  <a:schemeClr val="bg1"/>
                </a:solidFill>
                <a:latin typeface="Arial" pitchFamily="34" charset="0"/>
                <a:ea typeface="+mj-ea"/>
                <a:cs typeface="Arial" pitchFamily="34" charset="0"/>
              </a:rPr>
              <a:t>Youth </a:t>
            </a:r>
            <a:r>
              <a:rPr lang="en-IE" sz="2800" dirty="0" smtClean="0">
                <a:solidFill>
                  <a:schemeClr val="bg1"/>
                </a:solidFill>
                <a:latin typeface="Arial" pitchFamily="34" charset="0"/>
                <a:ea typeface="+mj-ea"/>
                <a:cs typeface="Arial" pitchFamily="34" charset="0"/>
              </a:rPr>
              <a:t>experiencing </a:t>
            </a:r>
            <a:r>
              <a:rPr lang="ga-IE" sz="2800" dirty="0" smtClean="0">
                <a:solidFill>
                  <a:schemeClr val="bg1"/>
                </a:solidFill>
                <a:latin typeface="Arial" pitchFamily="34" charset="0"/>
                <a:ea typeface="+mj-ea"/>
                <a:cs typeface="Arial" pitchFamily="34" charset="0"/>
              </a:rPr>
              <a:t>h</a:t>
            </a:r>
            <a:r>
              <a:rPr lang="en-IE" sz="2800" dirty="0" smtClean="0">
                <a:solidFill>
                  <a:schemeClr val="bg1"/>
                </a:solidFill>
                <a:latin typeface="Arial" pitchFamily="34" charset="0"/>
                <a:ea typeface="+mj-ea"/>
                <a:cs typeface="Arial" pitchFamily="34" charset="0"/>
              </a:rPr>
              <a:t>homelessness</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endParaRPr lang="en-IE" dirty="0" smtClean="0"/>
          </a:p>
          <a:p>
            <a:endParaRPr lang="en-IE" dirty="0" smtClean="0"/>
          </a:p>
          <a:p>
            <a:endParaRPr lang="en-IE" dirty="0"/>
          </a:p>
          <a:p>
            <a:endParaRPr lang="en-IE" dirty="0"/>
          </a:p>
        </p:txBody>
      </p:sp>
      <p:sp>
        <p:nvSpPr>
          <p:cNvPr id="4" name="Rectangle 3"/>
          <p:cNvSpPr/>
          <p:nvPr/>
        </p:nvSpPr>
        <p:spPr>
          <a:xfrm>
            <a:off x="0" y="0"/>
            <a:ext cx="7956376" cy="836712"/>
          </a:xfrm>
          <a:prstGeom prst="rect">
            <a:avLst/>
          </a:prstGeom>
          <a:solidFill>
            <a:srgbClr val="66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86550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No. and distribution of </a:t>
            </a:r>
            <a:r>
              <a:rPr lang="ga-IE" sz="2800" dirty="0" smtClean="0">
                <a:solidFill>
                  <a:schemeClr val="bg1"/>
                </a:solidFill>
                <a:latin typeface="Arial" panose="020B0604020202020204" pitchFamily="34" charset="0"/>
                <a:cs typeface="Arial" panose="020B0604020202020204" pitchFamily="34" charset="0"/>
              </a:rPr>
              <a:t>h</a:t>
            </a:r>
            <a:r>
              <a:rPr lang="en-IE" sz="2800" dirty="0" err="1" smtClean="0">
                <a:solidFill>
                  <a:schemeClr val="bg1"/>
                </a:solidFill>
                <a:latin typeface="Arial" panose="020B0604020202020204" pitchFamily="34" charset="0"/>
                <a:cs typeface="Arial" panose="020B0604020202020204" pitchFamily="34" charset="0"/>
              </a:rPr>
              <a:t>omeless</a:t>
            </a:r>
            <a:r>
              <a:rPr lang="en-IE" sz="2800" dirty="0" smtClean="0">
                <a:solidFill>
                  <a:schemeClr val="bg1"/>
                </a:solidFill>
                <a:latin typeface="Arial" panose="020B0604020202020204" pitchFamily="34" charset="0"/>
                <a:cs typeface="Arial" panose="020B0604020202020204" pitchFamily="34" charset="0"/>
              </a:rPr>
              <a:t> persons</a:t>
            </a: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029" name="Picture 5"/>
          <p:cNvPicPr>
            <a:picLocks noChangeAspect="1" noChangeArrowheads="1"/>
          </p:cNvPicPr>
          <p:nvPr/>
        </p:nvPicPr>
        <p:blipFill>
          <a:blip r:embed="rId3" cstate="print"/>
          <a:srcRect/>
          <a:stretch>
            <a:fillRect/>
          </a:stretch>
        </p:blipFill>
        <p:spPr bwMode="auto">
          <a:xfrm>
            <a:off x="755576" y="1556792"/>
            <a:ext cx="3384376" cy="3585208"/>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860032" y="1772816"/>
            <a:ext cx="3871150" cy="1296144"/>
          </a:xfrm>
          <a:prstGeom prst="rect">
            <a:avLst/>
          </a:prstGeom>
          <a:noFill/>
          <a:ln w="9525">
            <a:noFill/>
            <a:miter lim="800000"/>
            <a:headEnd/>
            <a:tailEnd/>
          </a:ln>
        </p:spPr>
      </p:pic>
      <p:sp>
        <p:nvSpPr>
          <p:cNvPr id="19" name="TextBox 18"/>
          <p:cNvSpPr txBox="1"/>
          <p:nvPr/>
        </p:nvSpPr>
        <p:spPr>
          <a:xfrm>
            <a:off x="539552" y="5733256"/>
            <a:ext cx="12685858" cy="969496"/>
          </a:xfrm>
          <a:prstGeom prst="rect">
            <a:avLst/>
          </a:prstGeom>
          <a:noFill/>
        </p:spPr>
        <p:txBody>
          <a:bodyPr wrap="square" rtlCol="0">
            <a:spAutoFit/>
          </a:bodyPr>
          <a:lstStyle/>
          <a:p>
            <a:r>
              <a:rPr lang="en-IE" sz="2800" dirty="0" smtClean="0"/>
              <a:t>Current figures for homeless are </a:t>
            </a:r>
            <a:r>
              <a:rPr lang="en-IE" sz="2800" b="1" dirty="0" smtClean="0"/>
              <a:t>8160 </a:t>
            </a:r>
            <a:endParaRPr lang="en-IE" sz="2800" dirty="0" smtClean="0"/>
          </a:p>
          <a:p>
            <a:r>
              <a:rPr lang="en-IE" sz="1100" u="sng" dirty="0" smtClean="0">
                <a:hlinkClick r:id="rId5"/>
              </a:rPr>
              <a:t>https://www.focusireland.ie/resource-hub/latest-figures-homelessness-ireland/</a:t>
            </a:r>
            <a:r>
              <a:rPr lang="en-IE" sz="1100" dirty="0" smtClean="0"/>
              <a:t> </a:t>
            </a:r>
          </a:p>
          <a:p>
            <a:endParaRPr lang="en-IE" dirty="0"/>
          </a:p>
        </p:txBody>
      </p:sp>
      <p:pic>
        <p:nvPicPr>
          <p:cNvPr id="20" name="Picture 2" descr="(stock photo)"/>
          <p:cNvPicPr>
            <a:picLocks noChangeAspect="1" noChangeArrowheads="1"/>
          </p:cNvPicPr>
          <p:nvPr/>
        </p:nvPicPr>
        <p:blipFill>
          <a:blip r:embed="rId6" cstate="print"/>
          <a:srcRect/>
          <a:stretch>
            <a:fillRect/>
          </a:stretch>
        </p:blipFill>
        <p:spPr bwMode="auto">
          <a:xfrm>
            <a:off x="5148064" y="3501008"/>
            <a:ext cx="2472209" cy="1390618"/>
          </a:xfrm>
          <a:prstGeom prst="rect">
            <a:avLst/>
          </a:prstGeom>
          <a:noFill/>
        </p:spPr>
      </p:pic>
    </p:spTree>
    <p:extLst>
      <p:ext uri="{BB962C8B-B14F-4D97-AF65-F5344CB8AC3E}">
        <p14:creationId xmlns:p14="http://schemas.microsoft.com/office/powerpoint/2010/main" val="1778200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340769"/>
            <a:ext cx="7772400" cy="2160239"/>
          </a:xfrm>
        </p:spPr>
        <p:txBody>
          <a:bodyPr>
            <a:normAutofit/>
          </a:bodyPr>
          <a:lstStyle/>
          <a:p>
            <a:r>
              <a:rPr lang="en-IE" sz="2800" cap="all" dirty="0">
                <a:solidFill>
                  <a:prstClr val="black"/>
                </a:solidFill>
                <a:ea typeface="+mj-ea"/>
                <a:cs typeface="+mj-cs"/>
              </a:rPr>
              <a:t>responses</a:t>
            </a:r>
            <a:endParaRPr lang="en-IE" sz="2800"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042455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8302426" cy="5502517"/>
          </a:xfrm>
        </p:spPr>
        <p:txBody>
          <a:bodyPr>
            <a:normAutofit/>
          </a:bodyPr>
          <a:lstStyle/>
          <a:p>
            <a:pPr lvl="0" algn="l"/>
            <a:endParaRPr lang="ga-IE" sz="2400" dirty="0">
              <a:solidFill>
                <a:prstClr val="black"/>
              </a:solidFill>
              <a:latin typeface="Arial" pitchFamily="34" charset="0"/>
              <a:cs typeface="Arial" pitchFamily="34" charset="0"/>
            </a:endParaRPr>
          </a:p>
          <a:p>
            <a:pPr marL="342900" lvl="0" indent="-342900" algn="l">
              <a:buFont typeface="Wingdings" pitchFamily="2" charset="2"/>
              <a:buChar char="§"/>
            </a:pPr>
            <a:r>
              <a:rPr lang="en-IE" sz="2400" dirty="0" smtClean="0">
                <a:solidFill>
                  <a:prstClr val="black"/>
                </a:solidFill>
                <a:latin typeface="Arial" pitchFamily="34" charset="0"/>
                <a:cs typeface="Arial" pitchFamily="34" charset="0"/>
              </a:rPr>
              <a:t>Adopt </a:t>
            </a:r>
            <a:r>
              <a:rPr lang="en-IE" sz="2400" dirty="0">
                <a:solidFill>
                  <a:prstClr val="black"/>
                </a:solidFill>
                <a:latin typeface="Arial" pitchFamily="34" charset="0"/>
                <a:cs typeface="Arial" pitchFamily="34" charset="0"/>
              </a:rPr>
              <a:t>the principle of </a:t>
            </a:r>
            <a:r>
              <a:rPr lang="en-IE" sz="2400" dirty="0" smtClean="0">
                <a:solidFill>
                  <a:prstClr val="black"/>
                </a:solidFill>
                <a:latin typeface="Arial" pitchFamily="34" charset="0"/>
                <a:cs typeface="Arial" pitchFamily="34" charset="0"/>
              </a:rPr>
              <a:t>community-based care</a:t>
            </a:r>
          </a:p>
          <a:p>
            <a:pPr marL="342900" lvl="0" indent="-342900" algn="l">
              <a:buFont typeface="Wingdings" pitchFamily="2" charset="2"/>
              <a:buChar char="§"/>
            </a:pPr>
            <a:r>
              <a:rPr lang="ga-IE" sz="2400" dirty="0">
                <a:solidFill>
                  <a:prstClr val="black"/>
                </a:solidFill>
                <a:latin typeface="Arial" pitchFamily="34" charset="0"/>
                <a:cs typeface="Arial" pitchFamily="34" charset="0"/>
              </a:rPr>
              <a:t>T</a:t>
            </a:r>
            <a:r>
              <a:rPr lang="en-IE" sz="2400" dirty="0" smtClean="0">
                <a:solidFill>
                  <a:prstClr val="black"/>
                </a:solidFill>
                <a:latin typeface="Arial" pitchFamily="34" charset="0"/>
                <a:cs typeface="Arial" pitchFamily="34" charset="0"/>
              </a:rPr>
              <a:t>he </a:t>
            </a:r>
            <a:r>
              <a:rPr lang="en-IE" sz="2400" dirty="0" smtClean="0">
                <a:solidFill>
                  <a:schemeClr val="accent4">
                    <a:lumMod val="75000"/>
                  </a:schemeClr>
                </a:solidFill>
                <a:latin typeface="Arial" pitchFamily="34" charset="0"/>
                <a:cs typeface="Arial" pitchFamily="34" charset="0"/>
              </a:rPr>
              <a:t>responsibility</a:t>
            </a:r>
            <a:r>
              <a:rPr lang="en-IE" sz="2400" dirty="0" smtClean="0">
                <a:solidFill>
                  <a:schemeClr val="accent5">
                    <a:lumMod val="75000"/>
                  </a:schemeClr>
                </a:solidFill>
                <a:latin typeface="Arial" pitchFamily="34" charset="0"/>
                <a:cs typeface="Arial" pitchFamily="34" charset="0"/>
              </a:rPr>
              <a:t> </a:t>
            </a:r>
            <a:r>
              <a:rPr lang="en-IE" sz="2400" dirty="0" smtClean="0">
                <a:solidFill>
                  <a:prstClr val="black"/>
                </a:solidFill>
                <a:latin typeface="Arial" pitchFamily="34" charset="0"/>
                <a:cs typeface="Arial" pitchFamily="34" charset="0"/>
              </a:rPr>
              <a:t>devolves without ambiguity to </a:t>
            </a:r>
            <a:r>
              <a:rPr lang="en-IE" sz="2400" dirty="0" smtClean="0">
                <a:solidFill>
                  <a:schemeClr val="accent4">
                    <a:lumMod val="75000"/>
                  </a:schemeClr>
                </a:solidFill>
                <a:latin typeface="Arial" pitchFamily="34" charset="0"/>
                <a:cs typeface="Arial" pitchFamily="34" charset="0"/>
              </a:rPr>
              <a:t>CMHT</a:t>
            </a:r>
          </a:p>
          <a:p>
            <a:pPr marL="342900" lvl="0" indent="-342900" algn="l">
              <a:buFont typeface="Wingdings" pitchFamily="2" charset="2"/>
              <a:buChar char="§"/>
            </a:pPr>
            <a:endParaRPr lang="en-IE" sz="2400" dirty="0" smtClean="0">
              <a:solidFill>
                <a:schemeClr val="accent4">
                  <a:lumMod val="75000"/>
                </a:schemeClr>
              </a:solidFill>
              <a:latin typeface="Arial" pitchFamily="34" charset="0"/>
              <a:cs typeface="Arial" pitchFamily="34" charset="0"/>
            </a:endParaRPr>
          </a:p>
          <a:p>
            <a:pPr marL="342900" lvl="0" indent="-342900" algn="l">
              <a:buFont typeface="Wingdings" pitchFamily="2" charset="2"/>
              <a:buChar char="§"/>
            </a:pPr>
            <a:r>
              <a:rPr lang="en-IE" sz="2400" dirty="0" smtClean="0">
                <a:solidFill>
                  <a:schemeClr val="accent4">
                    <a:lumMod val="75000"/>
                  </a:schemeClr>
                </a:solidFill>
                <a:latin typeface="Arial" pitchFamily="34" charset="0"/>
                <a:cs typeface="Arial" pitchFamily="34" charset="0"/>
              </a:rPr>
              <a:t>Designation of </a:t>
            </a:r>
            <a:r>
              <a:rPr lang="en-IE" sz="2400" i="1" dirty="0" smtClean="0">
                <a:solidFill>
                  <a:schemeClr val="accent4">
                    <a:lumMod val="75000"/>
                  </a:schemeClr>
                </a:solidFill>
                <a:latin typeface="Arial" pitchFamily="34" charset="0"/>
                <a:cs typeface="Arial" pitchFamily="34" charset="0"/>
              </a:rPr>
              <a:t>a</a:t>
            </a:r>
            <a:r>
              <a:rPr lang="en-IE" sz="2400" dirty="0" smtClean="0">
                <a:solidFill>
                  <a:schemeClr val="accent4">
                    <a:lumMod val="75000"/>
                  </a:schemeClr>
                </a:solidFill>
                <a:latin typeface="Arial" pitchFamily="34" charset="0"/>
                <a:cs typeface="Arial" pitchFamily="34" charset="0"/>
              </a:rPr>
              <a:t> CMHT with responsibility for the homeless in each catchment area  -  </a:t>
            </a:r>
            <a:endParaRPr lang="en-IE" sz="2400" dirty="0">
              <a:solidFill>
                <a:schemeClr val="accent4">
                  <a:lumMod val="75000"/>
                </a:schemeClr>
              </a:solidFill>
              <a:latin typeface="Arial" pitchFamily="34" charset="0"/>
              <a:cs typeface="Arial" pitchFamily="34" charset="0"/>
            </a:endParaRPr>
          </a:p>
          <a:p>
            <a:pPr marL="342900" lvl="0" indent="-342900" algn="l">
              <a:buFont typeface="Wingdings" pitchFamily="2" charset="2"/>
              <a:buChar char="§"/>
            </a:pPr>
            <a:r>
              <a:rPr lang="en-IE" sz="2400" dirty="0" smtClean="0">
                <a:solidFill>
                  <a:prstClr val="black"/>
                </a:solidFill>
                <a:latin typeface="Arial" pitchFamily="34" charset="0"/>
                <a:cs typeface="Arial" pitchFamily="34" charset="0"/>
              </a:rPr>
              <a:t>the </a:t>
            </a:r>
            <a:r>
              <a:rPr lang="en-IE" sz="2400" dirty="0">
                <a:solidFill>
                  <a:prstClr val="black"/>
                </a:solidFill>
                <a:latin typeface="Arial" pitchFamily="34" charset="0"/>
                <a:cs typeface="Arial" pitchFamily="34" charset="0"/>
              </a:rPr>
              <a:t>service modality </a:t>
            </a:r>
            <a:r>
              <a:rPr lang="en-IE" sz="2400" dirty="0" smtClean="0">
                <a:solidFill>
                  <a:schemeClr val="accent4">
                    <a:lumMod val="75000"/>
                  </a:schemeClr>
                </a:solidFill>
                <a:latin typeface="Arial" pitchFamily="34" charset="0"/>
                <a:cs typeface="Arial" pitchFamily="34" charset="0"/>
              </a:rPr>
              <a:t>assertive outreach</a:t>
            </a:r>
          </a:p>
          <a:p>
            <a:pPr marL="342900" lvl="0" indent="-342900" algn="l">
              <a:buFont typeface="Wingdings" pitchFamily="2" charset="2"/>
              <a:buChar char="§"/>
            </a:pPr>
            <a:endParaRPr lang="en-IE" sz="2400" dirty="0" smtClean="0">
              <a:solidFill>
                <a:schemeClr val="accent4">
                  <a:lumMod val="75000"/>
                </a:schemeClr>
              </a:solidFill>
              <a:latin typeface="Arial" pitchFamily="34" charset="0"/>
              <a:cs typeface="Arial" pitchFamily="34" charset="0"/>
            </a:endParaRPr>
          </a:p>
          <a:p>
            <a:pPr marL="342900" lvl="0" indent="-342900" algn="l">
              <a:buFont typeface="Wingdings" pitchFamily="2" charset="2"/>
              <a:buChar char="§"/>
            </a:pPr>
            <a:r>
              <a:rPr lang="en-IE" sz="2400" dirty="0" smtClean="0">
                <a:solidFill>
                  <a:schemeClr val="accent4">
                    <a:lumMod val="75000"/>
                  </a:schemeClr>
                </a:solidFill>
                <a:latin typeface="Arial" pitchFamily="34" charset="0"/>
                <a:cs typeface="Arial" pitchFamily="34" charset="0"/>
              </a:rPr>
              <a:t>Two specialist multidisciplinary, community-based teams </a:t>
            </a:r>
            <a:r>
              <a:rPr lang="en-IE" sz="2400" dirty="0" smtClean="0">
                <a:solidFill>
                  <a:prstClr val="black"/>
                </a:solidFill>
                <a:latin typeface="Arial" pitchFamily="34" charset="0"/>
                <a:cs typeface="Arial" pitchFamily="34" charset="0"/>
              </a:rPr>
              <a:t>should be provided to the homeless population</a:t>
            </a:r>
          </a:p>
          <a:p>
            <a:pPr marL="342900" lvl="0" indent="-342900" algn="l">
              <a:buFont typeface="Wingdings" pitchFamily="2" charset="2"/>
              <a:buChar char="§"/>
            </a:pPr>
            <a:endParaRPr lang="en-IE" sz="2400" dirty="0" smtClean="0">
              <a:solidFill>
                <a:prstClr val="black"/>
              </a:solidFill>
              <a:latin typeface="Arial" pitchFamily="34" charset="0"/>
              <a:cs typeface="Arial" pitchFamily="34" charset="0"/>
            </a:endParaRPr>
          </a:p>
          <a:p>
            <a:pPr marL="342900" lvl="0" indent="-342900" algn="l">
              <a:buFont typeface="Wingdings" pitchFamily="2" charset="2"/>
              <a:buChar char="§"/>
            </a:pPr>
            <a:r>
              <a:rPr lang="en-IE" sz="2400" dirty="0" smtClean="0">
                <a:solidFill>
                  <a:prstClr val="black"/>
                </a:solidFill>
                <a:latin typeface="Arial" pitchFamily="34" charset="0"/>
                <a:cs typeface="Arial" pitchFamily="34" charset="0"/>
              </a:rPr>
              <a:t>Crisis House</a:t>
            </a:r>
            <a:endParaRPr lang="en-IE" sz="2400" dirty="0">
              <a:solidFill>
                <a:prstClr val="black"/>
              </a:solidFill>
              <a:latin typeface="Arial" pitchFamily="34" charset="0"/>
              <a:cs typeface="Arial" pitchFamily="34" charset="0"/>
            </a:endParaRPr>
          </a:p>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latin typeface="Arial" pitchFamily="34" charset="0"/>
                <a:cs typeface="Arial" pitchFamily="34" charset="0"/>
              </a:rPr>
              <a:t>Vision for Change 2006</a:t>
            </a:r>
            <a:endParaRPr lang="en-IE" sz="28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9" name="Picture 2" descr="Image result for vision for change">
            <a:hlinkClick r:id="rId4"/>
          </p:cNvPr>
          <p:cNvPicPr>
            <a:picLocks noChangeAspect="1" noChangeArrowheads="1"/>
          </p:cNvPicPr>
          <p:nvPr/>
        </p:nvPicPr>
        <p:blipFill>
          <a:blip r:embed="rId5" cstate="print"/>
          <a:srcRect/>
          <a:stretch>
            <a:fillRect/>
          </a:stretch>
        </p:blipFill>
        <p:spPr bwMode="auto">
          <a:xfrm>
            <a:off x="6881461" y="815876"/>
            <a:ext cx="2215598" cy="1172964"/>
          </a:xfrm>
          <a:prstGeom prst="rect">
            <a:avLst/>
          </a:prstGeom>
          <a:noFill/>
        </p:spPr>
      </p:pic>
    </p:spTree>
    <p:extLst>
      <p:ext uri="{BB962C8B-B14F-4D97-AF65-F5344CB8AC3E}">
        <p14:creationId xmlns:p14="http://schemas.microsoft.com/office/powerpoint/2010/main" val="334998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8086402" cy="5502517"/>
          </a:xfrm>
        </p:spPr>
        <p:txBody>
          <a:bodyPr>
            <a:normAutofit fontScale="85000" lnSpcReduction="20000"/>
          </a:bodyPr>
          <a:lstStyle/>
          <a:p>
            <a:pPr marL="342900" lvl="0" indent="-342900" algn="l">
              <a:buFont typeface="Arial" pitchFamily="34" charset="0"/>
              <a:buChar char="•"/>
            </a:pPr>
            <a:endParaRPr lang="en-IE" sz="1300" dirty="0" smtClean="0">
              <a:solidFill>
                <a:prstClr val="black"/>
              </a:solidFill>
            </a:endParaRPr>
          </a:p>
          <a:p>
            <a:pPr marL="457200" lvl="0" indent="-457200" algn="l">
              <a:buFont typeface="Wingdings" pitchFamily="2" charset="2"/>
              <a:buChar char="§"/>
            </a:pPr>
            <a:r>
              <a:rPr lang="en-IE" sz="3100" dirty="0" smtClean="0">
                <a:solidFill>
                  <a:schemeClr val="accent5">
                    <a:lumMod val="75000"/>
                  </a:schemeClr>
                </a:solidFill>
              </a:rPr>
              <a:t>“But </a:t>
            </a:r>
            <a:r>
              <a:rPr lang="en-IE" sz="3100" dirty="0">
                <a:solidFill>
                  <a:schemeClr val="accent5">
                    <a:lumMod val="75000"/>
                  </a:schemeClr>
                </a:solidFill>
              </a:rPr>
              <a:t>even the best outreach efforts cannot be successful without following through and offering proper programs and </a:t>
            </a:r>
            <a:r>
              <a:rPr lang="en-IE" sz="3100" dirty="0" smtClean="0">
                <a:solidFill>
                  <a:schemeClr val="accent5">
                    <a:lumMod val="75000"/>
                  </a:schemeClr>
                </a:solidFill>
              </a:rPr>
              <a:t>services” </a:t>
            </a:r>
            <a:r>
              <a:rPr lang="en-IE" sz="3100" dirty="0">
                <a:solidFill>
                  <a:schemeClr val="accent5">
                    <a:lumMod val="75000"/>
                  </a:schemeClr>
                </a:solidFill>
              </a:rPr>
              <a:t/>
            </a:r>
            <a:br>
              <a:rPr lang="en-IE" sz="3100" dirty="0">
                <a:solidFill>
                  <a:schemeClr val="accent5">
                    <a:lumMod val="75000"/>
                  </a:schemeClr>
                </a:solidFill>
              </a:rPr>
            </a:br>
            <a:r>
              <a:rPr lang="en-IE" sz="2100" dirty="0">
                <a:solidFill>
                  <a:prstClr val="black"/>
                </a:solidFill>
              </a:rPr>
              <a:t/>
            </a:r>
            <a:br>
              <a:rPr lang="en-IE" sz="2100" dirty="0">
                <a:solidFill>
                  <a:prstClr val="black"/>
                </a:solidFill>
              </a:rPr>
            </a:br>
            <a:r>
              <a:rPr lang="en-IE" sz="1100" dirty="0">
                <a:solidFill>
                  <a:prstClr val="black"/>
                </a:solidFill>
              </a:rPr>
              <a:t/>
            </a:r>
            <a:br>
              <a:rPr lang="en-IE" sz="1100" dirty="0">
                <a:solidFill>
                  <a:prstClr val="black"/>
                </a:solidFill>
              </a:rPr>
            </a:br>
            <a:r>
              <a:rPr lang="en-IE" sz="1500" dirty="0">
                <a:solidFill>
                  <a:prstClr val="black"/>
                </a:solidFill>
              </a:rPr>
              <a:t>There is always a need for better access to and a larger number of healthcare services for people experiencing mental illness. </a:t>
            </a:r>
            <a:endParaRPr lang="en-IE" sz="1500" dirty="0" smtClean="0">
              <a:solidFill>
                <a:prstClr val="black"/>
              </a:solidFill>
            </a:endParaRPr>
          </a:p>
          <a:p>
            <a:pPr marL="342900" lvl="0" indent="-342900" algn="l">
              <a:buFont typeface="Wingdings" pitchFamily="2" charset="2"/>
              <a:buChar char="§"/>
            </a:pPr>
            <a:endParaRPr lang="en-IE" sz="1500" dirty="0" smtClean="0">
              <a:solidFill>
                <a:prstClr val="black"/>
              </a:solidFill>
            </a:endParaRPr>
          </a:p>
          <a:p>
            <a:pPr marL="800100" lvl="1" indent="-342900" algn="l">
              <a:buFont typeface="Wingdings" pitchFamily="2" charset="2"/>
              <a:buChar char="§"/>
            </a:pPr>
            <a:r>
              <a:rPr lang="en-IE" sz="1700" dirty="0" smtClean="0">
                <a:solidFill>
                  <a:prstClr val="black"/>
                </a:solidFill>
              </a:rPr>
              <a:t>People </a:t>
            </a:r>
            <a:r>
              <a:rPr lang="en-IE" sz="1700" dirty="0">
                <a:solidFill>
                  <a:prstClr val="black"/>
                </a:solidFill>
              </a:rPr>
              <a:t>experiencing mental illness need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services in hospitals</a:t>
            </a:r>
            <a:r>
              <a:rPr lang="en-IE" sz="1700" dirty="0" smtClean="0">
                <a:solidFill>
                  <a:prstClr val="black"/>
                </a:solidFill>
              </a:rPr>
              <a:t>,</a:t>
            </a: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beds in acute care hospitals and provincial facilities,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community based programs and services,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supports for people to be independent and employed in their communities</a:t>
            </a:r>
            <a:r>
              <a:rPr lang="en-IE" sz="1700" dirty="0" smtClean="0">
                <a:solidFill>
                  <a:prstClr val="black"/>
                </a:solidFill>
              </a:rPr>
              <a:t>,</a:t>
            </a: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outreach, outpatient and rehabilitation programs</a:t>
            </a:r>
            <a:r>
              <a:rPr lang="en-IE" sz="1700" dirty="0" smtClean="0">
                <a:solidFill>
                  <a:prstClr val="black"/>
                </a:solidFill>
              </a:rPr>
              <a:t>,</a:t>
            </a: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awareness programs</a:t>
            </a:r>
            <a:r>
              <a:rPr lang="en-IE" sz="1700" dirty="0" smtClean="0">
                <a:solidFill>
                  <a:prstClr val="black"/>
                </a:solidFill>
              </a:rPr>
              <a:t>,</a:t>
            </a: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housing with supports for people with mental illness,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coordination of services, more support for families,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more </a:t>
            </a:r>
            <a:r>
              <a:rPr lang="en-IE" sz="1700" dirty="0">
                <a:solidFill>
                  <a:prstClr val="black"/>
                </a:solidFill>
              </a:rPr>
              <a:t>crisis intervention </a:t>
            </a:r>
            <a:endParaRPr lang="en-IE" sz="1700" dirty="0" smtClean="0">
              <a:solidFill>
                <a:prstClr val="black"/>
              </a:solidFill>
            </a:endParaRPr>
          </a:p>
          <a:p>
            <a:pPr marL="1257300" lvl="2" indent="-342900" algn="l">
              <a:buFont typeface="Wingdings" pitchFamily="2" charset="2"/>
              <a:buChar char="§"/>
            </a:pPr>
            <a:r>
              <a:rPr lang="en-IE" sz="1700" dirty="0" smtClean="0">
                <a:solidFill>
                  <a:prstClr val="black"/>
                </a:solidFill>
              </a:rPr>
              <a:t>and </a:t>
            </a:r>
            <a:r>
              <a:rPr lang="en-IE" sz="1700" dirty="0">
                <a:solidFill>
                  <a:prstClr val="black"/>
                </a:solidFill>
              </a:rPr>
              <a:t>more mental healthcare providers. </a:t>
            </a:r>
          </a:p>
          <a:p>
            <a:pPr marL="342900" lvl="0" indent="-342900" algn="l">
              <a:buFont typeface="Arial" pitchFamily="34" charset="0"/>
              <a:buChar char="•"/>
            </a:pPr>
            <a:endParaRPr lang="en-IE" sz="1600" dirty="0">
              <a:solidFill>
                <a:prstClr val="black"/>
              </a:solidFill>
            </a:endParaRPr>
          </a:p>
          <a:p>
            <a:pPr marL="342900" lvl="0" indent="-342900" algn="l">
              <a:buFont typeface="Arial" pitchFamily="34" charset="0"/>
              <a:buChar char="•"/>
            </a:pPr>
            <a:endParaRPr lang="en-IE" sz="1600" dirty="0">
              <a:solidFill>
                <a:prstClr val="black"/>
              </a:solidFill>
            </a:endParaRPr>
          </a:p>
          <a:p>
            <a:pPr marL="342900" lvl="0" indent="-342900" algn="l">
              <a:buFont typeface="Arial" pitchFamily="34" charset="0"/>
              <a:buChar char="•"/>
            </a:pPr>
            <a:endParaRPr lang="en-IE" sz="1600" dirty="0">
              <a:solidFill>
                <a:prstClr val="black"/>
              </a:solidFill>
            </a:endParaRPr>
          </a:p>
          <a:p>
            <a:pPr lvl="0"/>
            <a:r>
              <a:rPr lang="en-IE" sz="1800" b="1" dirty="0" smtClean="0">
                <a:solidFill>
                  <a:prstClr val="black"/>
                </a:solidFill>
              </a:rPr>
              <a:t>http</a:t>
            </a:r>
            <a:r>
              <a:rPr lang="en-IE" sz="1800" b="1" dirty="0">
                <a:solidFill>
                  <a:prstClr val="black"/>
                </a:solidFill>
              </a:rPr>
              <a:t>://homelesshub.ca/about-homelessness/service-provision/outreach-and-access-services-mental-health</a:t>
            </a:r>
            <a:endParaRPr lang="en-IE" sz="18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a:solidFill>
                  <a:schemeClr val="bg1"/>
                </a:solidFill>
                <a:latin typeface="Arial" pitchFamily="34" charset="0"/>
                <a:ea typeface="+mj-ea"/>
                <a:cs typeface="Arial" pitchFamily="34" charset="0"/>
              </a:rPr>
              <a:t>Outreach </a:t>
            </a:r>
            <a:r>
              <a:rPr lang="ga-IE" sz="2800" dirty="0" smtClean="0">
                <a:solidFill>
                  <a:schemeClr val="bg1"/>
                </a:solidFill>
                <a:latin typeface="Arial" pitchFamily="34" charset="0"/>
                <a:ea typeface="+mj-ea"/>
                <a:cs typeface="Arial" pitchFamily="34" charset="0"/>
              </a:rPr>
              <a:t>a</a:t>
            </a:r>
            <a:r>
              <a:rPr lang="en-IE" sz="2800" dirty="0" err="1" smtClean="0">
                <a:solidFill>
                  <a:schemeClr val="bg1"/>
                </a:solidFill>
                <a:latin typeface="Arial" pitchFamily="34" charset="0"/>
                <a:ea typeface="+mj-ea"/>
                <a:cs typeface="Arial" pitchFamily="34" charset="0"/>
              </a:rPr>
              <a:t>nd</a:t>
            </a:r>
            <a:r>
              <a:rPr lang="en-IE" sz="2800" dirty="0" smtClean="0">
                <a:solidFill>
                  <a:schemeClr val="bg1"/>
                </a:solidFill>
                <a:latin typeface="Arial" pitchFamily="34" charset="0"/>
                <a:ea typeface="+mj-ea"/>
                <a:cs typeface="Arial" pitchFamily="34" charset="0"/>
              </a:rPr>
              <a:t> </a:t>
            </a:r>
            <a:r>
              <a:rPr lang="ga-IE" sz="2800" dirty="0" smtClean="0">
                <a:solidFill>
                  <a:schemeClr val="bg1"/>
                </a:solidFill>
                <a:latin typeface="Arial" pitchFamily="34" charset="0"/>
                <a:ea typeface="+mj-ea"/>
                <a:cs typeface="Arial" pitchFamily="34" charset="0"/>
              </a:rPr>
              <a:t>a</a:t>
            </a:r>
            <a:r>
              <a:rPr lang="en-IE" sz="2800" dirty="0" err="1" smtClean="0">
                <a:solidFill>
                  <a:schemeClr val="bg1"/>
                </a:solidFill>
                <a:latin typeface="Arial" pitchFamily="34" charset="0"/>
                <a:ea typeface="+mj-ea"/>
                <a:cs typeface="Arial" pitchFamily="34" charset="0"/>
              </a:rPr>
              <a:t>ccess</a:t>
            </a:r>
            <a:r>
              <a:rPr lang="en-IE" sz="2800" dirty="0" smtClean="0">
                <a:solidFill>
                  <a:schemeClr val="bg1"/>
                </a:solidFill>
                <a:latin typeface="Arial" pitchFamily="34" charset="0"/>
                <a:ea typeface="+mj-ea"/>
                <a:cs typeface="Arial" pitchFamily="34" charset="0"/>
              </a:rPr>
              <a:t> </a:t>
            </a:r>
            <a:r>
              <a:rPr lang="ga-IE" sz="2800" dirty="0" smtClean="0">
                <a:solidFill>
                  <a:schemeClr val="bg1"/>
                </a:solidFill>
                <a:latin typeface="Arial" pitchFamily="34" charset="0"/>
                <a:ea typeface="+mj-ea"/>
                <a:cs typeface="Arial" pitchFamily="34" charset="0"/>
              </a:rPr>
              <a:t>t</a:t>
            </a:r>
            <a:r>
              <a:rPr lang="en-IE" sz="2800" dirty="0" smtClean="0">
                <a:solidFill>
                  <a:schemeClr val="bg1"/>
                </a:solidFill>
                <a:latin typeface="Arial" pitchFamily="34" charset="0"/>
                <a:ea typeface="+mj-ea"/>
                <a:cs typeface="Arial" pitchFamily="34" charset="0"/>
              </a:rPr>
              <a:t>o </a:t>
            </a:r>
            <a:r>
              <a:rPr lang="ga-IE" sz="2800" dirty="0">
                <a:solidFill>
                  <a:schemeClr val="bg1"/>
                </a:solidFill>
                <a:latin typeface="Arial" pitchFamily="34" charset="0"/>
                <a:ea typeface="+mj-ea"/>
                <a:cs typeface="Arial" pitchFamily="34" charset="0"/>
              </a:rPr>
              <a:t>s</a:t>
            </a:r>
            <a:r>
              <a:rPr lang="en-IE" sz="2800" dirty="0" err="1" smtClean="0">
                <a:solidFill>
                  <a:schemeClr val="bg1"/>
                </a:solidFill>
                <a:latin typeface="Arial" pitchFamily="34" charset="0"/>
                <a:ea typeface="+mj-ea"/>
                <a:cs typeface="Arial" pitchFamily="34" charset="0"/>
              </a:rPr>
              <a:t>ervices</a:t>
            </a:r>
            <a:r>
              <a:rPr lang="en-IE" sz="2800" dirty="0" smtClean="0">
                <a:solidFill>
                  <a:schemeClr val="bg1"/>
                </a:solidFill>
                <a:latin typeface="Arial" pitchFamily="34" charset="0"/>
                <a:ea typeface="+mj-ea"/>
                <a:cs typeface="Arial" pitchFamily="34" charset="0"/>
              </a:rPr>
              <a:t> </a:t>
            </a:r>
            <a:endParaRPr lang="ga-IE" sz="2800" dirty="0" smtClean="0">
              <a:solidFill>
                <a:schemeClr val="bg1"/>
              </a:solidFill>
              <a:latin typeface="Arial" pitchFamily="34" charset="0"/>
              <a:ea typeface="+mj-ea"/>
              <a:cs typeface="Arial" pitchFamily="34" charset="0"/>
            </a:endParaRPr>
          </a:p>
          <a:p>
            <a:r>
              <a:rPr lang="en-IE" sz="2800" dirty="0" smtClean="0">
                <a:solidFill>
                  <a:schemeClr val="bg1"/>
                </a:solidFill>
                <a:latin typeface="Arial" pitchFamily="34" charset="0"/>
                <a:ea typeface="+mj-ea"/>
                <a:cs typeface="Arial" pitchFamily="34" charset="0"/>
              </a:rPr>
              <a:t>Mental </a:t>
            </a:r>
            <a:r>
              <a:rPr lang="ga-IE" sz="2800" dirty="0" smtClean="0">
                <a:solidFill>
                  <a:schemeClr val="bg1"/>
                </a:solidFill>
                <a:latin typeface="Arial" pitchFamily="34" charset="0"/>
                <a:ea typeface="+mj-ea"/>
                <a:cs typeface="Arial" pitchFamily="34" charset="0"/>
              </a:rPr>
              <a:t>H</a:t>
            </a:r>
            <a:r>
              <a:rPr lang="en-IE" sz="2800" dirty="0" err="1" smtClean="0">
                <a:solidFill>
                  <a:schemeClr val="bg1"/>
                </a:solidFill>
                <a:latin typeface="Arial" pitchFamily="34" charset="0"/>
                <a:ea typeface="+mj-ea"/>
                <a:cs typeface="Arial" pitchFamily="34" charset="0"/>
              </a:rPr>
              <a:t>ealth</a:t>
            </a:r>
            <a:r>
              <a:rPr lang="en-IE" sz="2800" dirty="0" smtClean="0">
                <a:solidFill>
                  <a:schemeClr val="bg1"/>
                </a:solidFill>
                <a:latin typeface="Arial" pitchFamily="34" charset="0"/>
                <a:ea typeface="+mj-ea"/>
                <a:cs typeface="Arial" pitchFamily="34" charset="0"/>
              </a:rPr>
              <a:t> -</a:t>
            </a:r>
            <a:r>
              <a:rPr lang="ga-IE" sz="2800" dirty="0" smtClean="0">
                <a:solidFill>
                  <a:schemeClr val="bg1"/>
                </a:solidFill>
                <a:latin typeface="Arial" pitchFamily="34" charset="0"/>
                <a:ea typeface="+mj-ea"/>
                <a:cs typeface="Arial" pitchFamily="34" charset="0"/>
              </a:rPr>
              <a:t> </a:t>
            </a:r>
            <a:r>
              <a:rPr lang="en-IE" sz="2800" dirty="0" smtClean="0">
                <a:solidFill>
                  <a:schemeClr val="bg1"/>
                </a:solidFill>
                <a:latin typeface="Arial" pitchFamily="34" charset="0"/>
                <a:ea typeface="+mj-ea"/>
                <a:cs typeface="Arial" pitchFamily="34" charset="0"/>
              </a:rPr>
              <a:t>Canada</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2060849"/>
            <a:ext cx="7772400" cy="3096343"/>
          </a:xfrm>
        </p:spPr>
        <p:txBody>
          <a:bodyPr>
            <a:normAutofit/>
          </a:bodyPr>
          <a:lstStyle/>
          <a:p>
            <a:r>
              <a:rPr lang="en-IE" sz="2800" cap="all" dirty="0">
                <a:solidFill>
                  <a:prstClr val="black"/>
                </a:solidFill>
                <a:latin typeface="Arial" pitchFamily="34" charset="0"/>
                <a:ea typeface="+mj-ea"/>
                <a:cs typeface="Arial" pitchFamily="34" charset="0"/>
              </a:rPr>
              <a:t>Barriers &amp; </a:t>
            </a:r>
            <a:r>
              <a:rPr lang="en-IE" sz="2800" cap="all" dirty="0" smtClean="0">
                <a:solidFill>
                  <a:prstClr val="black"/>
                </a:solidFill>
                <a:latin typeface="Arial" pitchFamily="34" charset="0"/>
                <a:ea typeface="+mj-ea"/>
                <a:cs typeface="Arial" pitchFamily="34" charset="0"/>
              </a:rPr>
              <a:t>gaps</a:t>
            </a:r>
          </a:p>
          <a:p>
            <a:endParaRPr lang="en-IE" sz="2800" cap="all" dirty="0">
              <a:solidFill>
                <a:prstClr val="black"/>
              </a:solidFill>
              <a:latin typeface="Arial" pitchFamily="34" charset="0"/>
              <a:ea typeface="+mj-ea"/>
              <a:cs typeface="Arial" pitchFamily="34" charset="0"/>
            </a:endParaRPr>
          </a:p>
          <a:p>
            <a:endParaRPr lang="en-IE" sz="2800" cap="all" dirty="0" smtClean="0">
              <a:solidFill>
                <a:prstClr val="black"/>
              </a:solidFill>
              <a:latin typeface="Arial" pitchFamily="34" charset="0"/>
              <a:ea typeface="+mj-ea"/>
              <a:cs typeface="Arial" pitchFamily="34" charset="0"/>
            </a:endParaRPr>
          </a:p>
          <a:p>
            <a:endParaRPr lang="en-IE" sz="2800" cap="all" dirty="0">
              <a:solidFill>
                <a:prstClr val="black"/>
              </a:solidFill>
              <a:latin typeface="Arial" pitchFamily="34" charset="0"/>
              <a:ea typeface="+mj-ea"/>
              <a:cs typeface="Arial" pitchFamily="34" charset="0"/>
            </a:endParaRPr>
          </a:p>
          <a:p>
            <a:endParaRPr lang="en-IE" sz="2800" cap="all" dirty="0" smtClean="0">
              <a:solidFill>
                <a:prstClr val="black"/>
              </a:solidFill>
              <a:latin typeface="Arial" pitchFamily="34" charset="0"/>
              <a:ea typeface="+mj-ea"/>
              <a:cs typeface="Arial" pitchFamily="34" charset="0"/>
            </a:endParaRPr>
          </a:p>
          <a:p>
            <a:r>
              <a:rPr lang="en-IE" sz="2800" cap="all" dirty="0" smtClean="0">
                <a:solidFill>
                  <a:prstClr val="black"/>
                </a:solidFill>
                <a:latin typeface="Arial" pitchFamily="34" charset="0"/>
                <a:ea typeface="+mj-ea"/>
                <a:cs typeface="Arial" pitchFamily="34" charset="0"/>
              </a:rPr>
              <a:t>		‘Fuck the hospitals’</a:t>
            </a:r>
            <a:endParaRPr lang="en-IE" sz="2800" dirty="0">
              <a:latin typeface="Arial" pitchFamily="34" charset="0"/>
              <a:cs typeface="Arial"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010335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marL="457200" lvl="0" indent="-457200" algn="l">
              <a:buFont typeface="Wingdings" pitchFamily="2" charset="2"/>
              <a:buChar char="§"/>
            </a:pPr>
            <a:r>
              <a:rPr lang="en-IE" sz="2400" dirty="0" smtClean="0">
                <a:solidFill>
                  <a:prstClr val="black"/>
                </a:solidFill>
              </a:rPr>
              <a:t>Homeless patients, not in their services</a:t>
            </a:r>
          </a:p>
          <a:p>
            <a:pPr marL="457200" lvl="0" indent="-457200" algn="l">
              <a:buFont typeface="Wingdings" pitchFamily="2" charset="2"/>
              <a:buChar char="§"/>
            </a:pPr>
            <a:endParaRPr lang="en-IE" sz="2400" dirty="0" smtClean="0">
              <a:solidFill>
                <a:prstClr val="black"/>
              </a:solidFill>
            </a:endParaRPr>
          </a:p>
          <a:p>
            <a:pPr marL="457200" lvl="0" indent="-457200" algn="l">
              <a:buFont typeface="Wingdings" pitchFamily="2" charset="2"/>
              <a:buChar char="§"/>
            </a:pPr>
            <a:r>
              <a:rPr lang="en-IE" sz="2400" dirty="0" smtClean="0">
                <a:solidFill>
                  <a:schemeClr val="accent4">
                    <a:lumMod val="75000"/>
                  </a:schemeClr>
                </a:solidFill>
              </a:rPr>
              <a:t>‘may </a:t>
            </a:r>
            <a:r>
              <a:rPr lang="en-IE" sz="2400" dirty="0">
                <a:solidFill>
                  <a:schemeClr val="accent4">
                    <a:lumMod val="75000"/>
                  </a:schemeClr>
                </a:solidFill>
              </a:rPr>
              <a:t>present to general Mental Health Services during the working week, </a:t>
            </a:r>
            <a:endParaRPr lang="en-IE" sz="2400" dirty="0" smtClean="0">
              <a:solidFill>
                <a:schemeClr val="accent4">
                  <a:lumMod val="75000"/>
                </a:schemeClr>
              </a:solidFill>
            </a:endParaRPr>
          </a:p>
          <a:p>
            <a:pPr marL="457200" lvl="0" indent="-457200" algn="l">
              <a:buFont typeface="Wingdings" pitchFamily="2" charset="2"/>
              <a:buChar char="§"/>
            </a:pPr>
            <a:endParaRPr lang="en-IE" sz="2400" dirty="0">
              <a:solidFill>
                <a:schemeClr val="accent4">
                  <a:lumMod val="75000"/>
                </a:schemeClr>
              </a:solidFill>
            </a:endParaRPr>
          </a:p>
          <a:p>
            <a:pPr marL="457200" lvl="0" indent="-457200" algn="l">
              <a:buFont typeface="Wingdings" pitchFamily="2" charset="2"/>
              <a:buChar char="§"/>
            </a:pPr>
            <a:r>
              <a:rPr lang="en-IE" sz="2400" u="sng" dirty="0" smtClean="0">
                <a:solidFill>
                  <a:schemeClr val="accent4">
                    <a:lumMod val="75000"/>
                  </a:schemeClr>
                </a:solidFill>
              </a:rPr>
              <a:t>but </a:t>
            </a:r>
            <a:r>
              <a:rPr lang="en-IE" sz="2400" dirty="0">
                <a:solidFill>
                  <a:schemeClr val="accent4">
                    <a:lumMod val="75000"/>
                  </a:schemeClr>
                </a:solidFill>
              </a:rPr>
              <a:t>especially out-of-hours, in crisis, </a:t>
            </a:r>
            <a:endParaRPr lang="en-IE" sz="2400" dirty="0" smtClean="0">
              <a:solidFill>
                <a:schemeClr val="accent4">
                  <a:lumMod val="75000"/>
                </a:schemeClr>
              </a:solidFill>
            </a:endParaRPr>
          </a:p>
          <a:p>
            <a:pPr marL="1371600" lvl="2" indent="-457200" algn="l">
              <a:buFont typeface="Wingdings" pitchFamily="2" charset="2"/>
              <a:buChar char="§"/>
            </a:pPr>
            <a:r>
              <a:rPr lang="en-IE" dirty="0" smtClean="0">
                <a:solidFill>
                  <a:prstClr val="black"/>
                </a:solidFill>
              </a:rPr>
              <a:t>referred </a:t>
            </a:r>
            <a:r>
              <a:rPr lang="en-IE" dirty="0">
                <a:solidFill>
                  <a:prstClr val="black"/>
                </a:solidFill>
              </a:rPr>
              <a:t>by health or social care services or by </a:t>
            </a:r>
            <a:r>
              <a:rPr lang="en-IE" dirty="0" smtClean="0">
                <a:solidFill>
                  <a:prstClr val="black"/>
                </a:solidFill>
              </a:rPr>
              <a:t>self’</a:t>
            </a:r>
            <a:r>
              <a:rPr lang="ga-IE" dirty="0" smtClean="0">
                <a:solidFill>
                  <a:prstClr val="black"/>
                </a:solidFill>
              </a:rPr>
              <a:t>.</a:t>
            </a:r>
            <a:endParaRPr lang="en-IE" dirty="0">
              <a:solidFill>
                <a:prstClr val="black"/>
              </a:solidFill>
            </a:endParaRPr>
          </a:p>
          <a:p>
            <a:pPr algn="l"/>
            <a:endParaRPr lang="en-IE" dirty="0">
              <a:solidFill>
                <a:schemeClr val="tx1"/>
              </a:solidFill>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t>Dublin </a:t>
            </a:r>
            <a:r>
              <a:rPr lang="ga-IE" sz="3200" dirty="0"/>
              <a:t>s</a:t>
            </a:r>
            <a:r>
              <a:rPr lang="en-IE" sz="3200" dirty="0" err="1" smtClean="0"/>
              <a:t>pecialist</a:t>
            </a:r>
            <a:r>
              <a:rPr lang="en-IE" sz="3200" dirty="0" smtClean="0"/>
              <a:t> </a:t>
            </a:r>
            <a:r>
              <a:rPr lang="ga-IE" sz="3200" dirty="0"/>
              <a:t>h</a:t>
            </a:r>
            <a:r>
              <a:rPr lang="en-IE" sz="3200" dirty="0" err="1" smtClean="0"/>
              <a:t>omeless</a:t>
            </a:r>
            <a:r>
              <a:rPr lang="en-IE" sz="3200" dirty="0" smtClean="0"/>
              <a:t> </a:t>
            </a:r>
            <a:r>
              <a:rPr lang="ga-IE" sz="3200" dirty="0" smtClean="0"/>
              <a:t>s</a:t>
            </a:r>
            <a:r>
              <a:rPr lang="en-IE" sz="3200" dirty="0" err="1" smtClean="0"/>
              <a:t>ervices</a:t>
            </a:r>
            <a:endParaRPr lang="en-IE" sz="40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marL="342900" lvl="0" indent="-342900" algn="l" fontAlgn="base">
              <a:buFont typeface="Wingdings" pitchFamily="2" charset="2"/>
              <a:buChar char="§"/>
            </a:pPr>
            <a:r>
              <a:rPr lang="en-IE" sz="2100" i="1" dirty="0" smtClean="0">
                <a:solidFill>
                  <a:schemeClr val="accent2">
                    <a:lumMod val="75000"/>
                  </a:schemeClr>
                </a:solidFill>
                <a:cs typeface="Arial" pitchFamily="34" charset="0"/>
              </a:rPr>
              <a:t>‘Homeless people with mental health difficulties looking </a:t>
            </a:r>
            <a:r>
              <a:rPr lang="en-IE" sz="2100" i="1" dirty="0">
                <a:solidFill>
                  <a:schemeClr val="accent2">
                    <a:lumMod val="75000"/>
                  </a:schemeClr>
                </a:solidFill>
                <a:cs typeface="Arial" pitchFamily="34" charset="0"/>
              </a:rPr>
              <a:t>for help </a:t>
            </a:r>
            <a:r>
              <a:rPr lang="en-IE" sz="2100" i="1" dirty="0" smtClean="0">
                <a:solidFill>
                  <a:schemeClr val="accent2">
                    <a:lumMod val="75000"/>
                  </a:schemeClr>
                </a:solidFill>
                <a:cs typeface="Arial" pitchFamily="34" charset="0"/>
              </a:rPr>
              <a:t>are </a:t>
            </a:r>
            <a:r>
              <a:rPr lang="en-IE" sz="2100" i="1" dirty="0">
                <a:solidFill>
                  <a:schemeClr val="accent2">
                    <a:lumMod val="75000"/>
                  </a:schemeClr>
                </a:solidFill>
                <a:cs typeface="Arial" pitchFamily="34" charset="0"/>
              </a:rPr>
              <a:t>being doubly hampered by a double whammy of their vulnerable state and bureaucracy.</a:t>
            </a:r>
          </a:p>
          <a:p>
            <a:pPr marL="1714500" lvl="3" indent="-342900" algn="l" fontAlgn="base"/>
            <a:r>
              <a:rPr lang="en-IE" sz="1100" i="1" dirty="0">
                <a:solidFill>
                  <a:schemeClr val="accent2">
                    <a:lumMod val="75000"/>
                  </a:schemeClr>
                </a:solidFill>
                <a:cs typeface="Arial" pitchFamily="34" charset="0"/>
              </a:rPr>
              <a:t>A new </a:t>
            </a:r>
            <a:r>
              <a:rPr lang="en-IE" sz="1100" i="1" dirty="0">
                <a:solidFill>
                  <a:schemeClr val="accent2">
                    <a:lumMod val="75000"/>
                  </a:schemeClr>
                </a:solidFill>
                <a:cs typeface="Arial" pitchFamily="34" charset="0"/>
                <a:hlinkClick r:id="rId3"/>
              </a:rPr>
              <a:t>report from</a:t>
            </a:r>
            <a:r>
              <a:rPr lang="en-IE" sz="1100" i="1" dirty="0">
                <a:solidFill>
                  <a:schemeClr val="accent2">
                    <a:lumMod val="75000"/>
                  </a:schemeClr>
                </a:solidFill>
                <a:cs typeface="Arial" pitchFamily="34" charset="0"/>
              </a:rPr>
              <a:t> Mental Health Reform and the Dublin Simon </a:t>
            </a:r>
            <a:r>
              <a:rPr lang="en-IE" sz="1100" i="1" dirty="0" smtClean="0">
                <a:solidFill>
                  <a:schemeClr val="accent2">
                    <a:lumMod val="75000"/>
                  </a:schemeClr>
                </a:solidFill>
                <a:cs typeface="Arial" pitchFamily="34" charset="0"/>
              </a:rPr>
              <a:t>Community’ </a:t>
            </a:r>
            <a:endParaRPr lang="en-IE" sz="900" i="1" dirty="0" smtClean="0">
              <a:solidFill>
                <a:schemeClr val="accent2">
                  <a:lumMod val="75000"/>
                </a:schemeClr>
              </a:solidFill>
              <a:cs typeface="Arial" pitchFamily="34" charset="0"/>
            </a:endParaRPr>
          </a:p>
          <a:p>
            <a:pPr marL="342900" lvl="0" indent="-342900" algn="l" fontAlgn="base">
              <a:buFont typeface="Wingdings" pitchFamily="2" charset="2"/>
              <a:buChar char="§"/>
            </a:pPr>
            <a:endParaRPr lang="en-IE" sz="2100" dirty="0">
              <a:solidFill>
                <a:prstClr val="black"/>
              </a:solidFill>
              <a:cs typeface="Arial" pitchFamily="34" charset="0"/>
            </a:endParaRPr>
          </a:p>
          <a:p>
            <a:pPr marL="342900" indent="-342900" algn="l" fontAlgn="base">
              <a:buFont typeface="Wingdings" pitchFamily="2" charset="2"/>
              <a:buChar char="§"/>
            </a:pPr>
            <a:r>
              <a:rPr lang="en-IE" sz="2100" dirty="0">
                <a:solidFill>
                  <a:prstClr val="black"/>
                </a:solidFill>
                <a:cs typeface="Arial" pitchFamily="34" charset="0"/>
              </a:rPr>
              <a:t>Difficulties getting access to mental health </a:t>
            </a:r>
            <a:r>
              <a:rPr lang="en-IE" sz="2100" dirty="0" smtClean="0">
                <a:solidFill>
                  <a:prstClr val="black"/>
                </a:solidFill>
                <a:cs typeface="Arial" pitchFamily="34" charset="0"/>
              </a:rPr>
              <a:t>services</a:t>
            </a:r>
          </a:p>
          <a:p>
            <a:pPr marL="342900" indent="-342900" algn="l" fontAlgn="base">
              <a:buFont typeface="Wingdings" pitchFamily="2" charset="2"/>
              <a:buChar char="§"/>
            </a:pPr>
            <a:endParaRPr lang="en-IE" sz="2100" dirty="0" smtClean="0">
              <a:solidFill>
                <a:prstClr val="black"/>
              </a:solidFill>
              <a:cs typeface="Arial" pitchFamily="34" charset="0"/>
            </a:endParaRPr>
          </a:p>
          <a:p>
            <a:pPr marL="342900" indent="-342900" algn="l" fontAlgn="base">
              <a:buFont typeface="Wingdings" pitchFamily="2" charset="2"/>
              <a:buChar char="§"/>
            </a:pPr>
            <a:r>
              <a:rPr lang="en-IE" sz="2100" dirty="0" smtClean="0">
                <a:solidFill>
                  <a:prstClr val="black"/>
                </a:solidFill>
                <a:cs typeface="Arial" pitchFamily="34" charset="0"/>
              </a:rPr>
              <a:t>Catchment area question</a:t>
            </a:r>
          </a:p>
          <a:p>
            <a:pPr marL="342900" indent="-342900" algn="l" fontAlgn="base">
              <a:buFont typeface="Wingdings" pitchFamily="2" charset="2"/>
              <a:buChar char="§"/>
            </a:pPr>
            <a:endParaRPr lang="en-IE" sz="2100" dirty="0">
              <a:solidFill>
                <a:prstClr val="black"/>
              </a:solidFill>
              <a:cs typeface="Arial" pitchFamily="34" charset="0"/>
            </a:endParaRPr>
          </a:p>
          <a:p>
            <a:pPr marL="342900" lvl="0" indent="-342900" algn="l" fontAlgn="base">
              <a:buFont typeface="Wingdings" pitchFamily="2" charset="2"/>
              <a:buChar char="§"/>
            </a:pPr>
            <a:r>
              <a:rPr lang="en-IE" sz="2100" dirty="0" err="1" smtClean="0">
                <a:solidFill>
                  <a:prstClr val="black"/>
                </a:solidFill>
                <a:cs typeface="Arial" pitchFamily="34" charset="0"/>
              </a:rPr>
              <a:t>Gardai</a:t>
            </a:r>
            <a:r>
              <a:rPr lang="en-IE" sz="2100" dirty="0" smtClean="0">
                <a:solidFill>
                  <a:prstClr val="black"/>
                </a:solidFill>
                <a:cs typeface="Arial" pitchFamily="34" charset="0"/>
              </a:rPr>
              <a:t> </a:t>
            </a:r>
            <a:r>
              <a:rPr lang="en-IE" sz="2100" dirty="0">
                <a:solidFill>
                  <a:prstClr val="black"/>
                </a:solidFill>
                <a:cs typeface="Arial" pitchFamily="34" charset="0"/>
              </a:rPr>
              <a:t>or hospital services refuse to take in service users who express suicidal behaviour </a:t>
            </a:r>
            <a:endParaRPr lang="en-IE" sz="2100" dirty="0" smtClean="0">
              <a:solidFill>
                <a:prstClr val="black"/>
              </a:solidFill>
              <a:cs typeface="Arial" pitchFamily="34" charset="0"/>
            </a:endParaRPr>
          </a:p>
          <a:p>
            <a:pPr marL="800100" lvl="1" indent="-342900" algn="l" fontAlgn="base">
              <a:buFont typeface="Wingdings" pitchFamily="2" charset="2"/>
              <a:buChar char="§"/>
            </a:pPr>
            <a:r>
              <a:rPr lang="en-IE" sz="1700" dirty="0" smtClean="0">
                <a:solidFill>
                  <a:prstClr val="black"/>
                </a:solidFill>
                <a:cs typeface="Arial" pitchFamily="34" charset="0"/>
              </a:rPr>
              <a:t>if </a:t>
            </a:r>
            <a:r>
              <a:rPr lang="en-IE" sz="1700" dirty="0">
                <a:solidFill>
                  <a:prstClr val="black"/>
                </a:solidFill>
                <a:cs typeface="Arial" pitchFamily="34" charset="0"/>
              </a:rPr>
              <a:t>they have an active substance in </a:t>
            </a:r>
            <a:r>
              <a:rPr lang="en-IE" sz="1700" dirty="0" smtClean="0">
                <a:solidFill>
                  <a:prstClr val="black"/>
                </a:solidFill>
                <a:cs typeface="Arial" pitchFamily="34" charset="0"/>
              </a:rPr>
              <a:t>them</a:t>
            </a:r>
            <a:r>
              <a:rPr lang="ga-IE" sz="1700" dirty="0" smtClean="0">
                <a:solidFill>
                  <a:prstClr val="black"/>
                </a:solidFill>
                <a:cs typeface="Arial" pitchFamily="34" charset="0"/>
              </a:rPr>
              <a:t> </a:t>
            </a:r>
            <a:endParaRPr lang="en-IE" sz="1700" dirty="0" smtClean="0">
              <a:solidFill>
                <a:prstClr val="black"/>
              </a:solidFill>
              <a:cs typeface="Arial" pitchFamily="34" charset="0"/>
            </a:endParaRPr>
          </a:p>
          <a:p>
            <a:pPr marL="800100" lvl="1" indent="-342900" algn="l" fontAlgn="base">
              <a:buFont typeface="Wingdings" pitchFamily="2" charset="2"/>
              <a:buChar char="§"/>
            </a:pPr>
            <a:r>
              <a:rPr lang="ga-IE" sz="1700" dirty="0" smtClean="0">
                <a:solidFill>
                  <a:prstClr val="black"/>
                </a:solidFill>
                <a:cs typeface="Arial" pitchFamily="34" charset="0"/>
              </a:rPr>
              <a:t>d</a:t>
            </a:r>
            <a:r>
              <a:rPr lang="en-IE" sz="1700" dirty="0" err="1" smtClean="0">
                <a:solidFill>
                  <a:prstClr val="black"/>
                </a:solidFill>
                <a:cs typeface="Arial" pitchFamily="34" charset="0"/>
              </a:rPr>
              <a:t>ue</a:t>
            </a:r>
            <a:r>
              <a:rPr lang="en-IE" sz="1700" dirty="0" smtClean="0">
                <a:solidFill>
                  <a:prstClr val="black"/>
                </a:solidFill>
                <a:cs typeface="Arial" pitchFamily="34" charset="0"/>
              </a:rPr>
              <a:t> </a:t>
            </a:r>
            <a:r>
              <a:rPr lang="en-IE" sz="1700" dirty="0">
                <a:solidFill>
                  <a:prstClr val="black"/>
                </a:solidFill>
                <a:cs typeface="Arial" pitchFamily="34" charset="0"/>
              </a:rPr>
              <a:t>to the Mental Health Act, </a:t>
            </a:r>
            <a:endParaRPr lang="en-IE" sz="1700" dirty="0" smtClean="0">
              <a:solidFill>
                <a:prstClr val="black"/>
              </a:solidFill>
              <a:cs typeface="Arial" pitchFamily="34" charset="0"/>
            </a:endParaRPr>
          </a:p>
          <a:p>
            <a:pPr marL="800100" lvl="1" indent="-342900" algn="l" fontAlgn="base">
              <a:buFont typeface="Wingdings" pitchFamily="2" charset="2"/>
              <a:buChar char="§"/>
            </a:pPr>
            <a:r>
              <a:rPr lang="en-IE" sz="1700" dirty="0" smtClean="0">
                <a:solidFill>
                  <a:prstClr val="black"/>
                </a:solidFill>
                <a:cs typeface="Arial" pitchFamily="34" charset="0"/>
              </a:rPr>
              <a:t>creating </a:t>
            </a:r>
            <a:r>
              <a:rPr lang="en-IE" sz="1700" dirty="0">
                <a:solidFill>
                  <a:prstClr val="black"/>
                </a:solidFill>
                <a:cs typeface="Arial" pitchFamily="34" charset="0"/>
              </a:rPr>
              <a:t>difficulty for workers trying to provide support</a:t>
            </a:r>
            <a:r>
              <a:rPr lang="en-IE" sz="1700" dirty="0" smtClean="0">
                <a:solidFill>
                  <a:prstClr val="black"/>
                </a:solidFill>
                <a:cs typeface="Arial" pitchFamily="34" charset="0"/>
              </a:rPr>
              <a:t>.</a:t>
            </a:r>
          </a:p>
          <a:p>
            <a:pPr marL="342900" lvl="0" indent="-342900" algn="l" fontAlgn="base">
              <a:buFont typeface="Wingdings" pitchFamily="2" charset="2"/>
              <a:buChar char="§"/>
            </a:pPr>
            <a:r>
              <a:rPr lang="en-IE" sz="2000" dirty="0" smtClean="0">
                <a:solidFill>
                  <a:prstClr val="black"/>
                </a:solidFill>
                <a:cs typeface="Arial" pitchFamily="34" charset="0"/>
              </a:rPr>
              <a:t>Mistrust and negative experience</a:t>
            </a:r>
            <a:endParaRPr lang="en-IE" sz="2800" dirty="0">
              <a:solidFill>
                <a:prstClr val="black"/>
              </a:solidFill>
              <a:cs typeface="Arial" pitchFamily="34" charset="0"/>
            </a:endParaRPr>
          </a:p>
          <a:p>
            <a:pPr marL="342900" lvl="0" indent="-342900" algn="l" fontAlgn="base">
              <a:buFont typeface="Wingdings" pitchFamily="2" charset="2"/>
              <a:buChar char="§"/>
            </a:pPr>
            <a:endParaRPr lang="en-IE" sz="2100" dirty="0">
              <a:solidFill>
                <a:prstClr val="black"/>
              </a:solidFill>
              <a:cs typeface="Arial" pitchFamily="34" charset="0"/>
            </a:endParaRPr>
          </a:p>
          <a:p>
            <a:pPr marL="342900" lvl="0" indent="-342900" algn="l" fontAlgn="base">
              <a:buFont typeface="Arial" pitchFamily="34" charset="0"/>
              <a:buChar char="•"/>
            </a:pPr>
            <a:endParaRPr lang="en-IE" sz="1600" dirty="0">
              <a:solidFill>
                <a:prstClr val="black"/>
              </a:solidFill>
            </a:endParaRPr>
          </a:p>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solidFill>
                  <a:schemeClr val="bg1"/>
                </a:solidFill>
                <a:latin typeface="Arial" pitchFamily="34" charset="0"/>
                <a:ea typeface="+mj-ea"/>
                <a:cs typeface="Arial" pitchFamily="34" charset="0"/>
              </a:rPr>
              <a:t>“Red </a:t>
            </a:r>
            <a:r>
              <a:rPr lang="en-IE" sz="2800" dirty="0">
                <a:solidFill>
                  <a:schemeClr val="bg1"/>
                </a:solidFill>
                <a:latin typeface="Arial" pitchFamily="34" charset="0"/>
                <a:ea typeface="+mj-ea"/>
                <a:cs typeface="Arial" pitchFamily="34" charset="0"/>
              </a:rPr>
              <a:t>tape and stigma are barriers to homeless seeking mental health </a:t>
            </a:r>
            <a:r>
              <a:rPr lang="en-IE" sz="2800" dirty="0" smtClean="0">
                <a:solidFill>
                  <a:schemeClr val="bg1"/>
                </a:solidFill>
                <a:latin typeface="Arial" pitchFamily="34" charset="0"/>
                <a:ea typeface="+mj-ea"/>
                <a:cs typeface="Arial" pitchFamily="34" charset="0"/>
              </a:rPr>
              <a:t>services”</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801" y="4437112"/>
            <a:ext cx="7772400" cy="1362075"/>
          </a:xfrm>
        </p:spPr>
        <p:txBody>
          <a:bodyPr/>
          <a:lstStyle/>
          <a:p>
            <a:pPr algn="ctr"/>
            <a:r>
              <a:rPr lang="en-IE" sz="2800" dirty="0" smtClean="0">
                <a:solidFill>
                  <a:srgbClr val="0070C0"/>
                </a:solidFill>
              </a:rPr>
              <a:t>‘Enough </a:t>
            </a:r>
            <a:r>
              <a:rPr lang="en-IE" sz="2800" dirty="0">
                <a:solidFill>
                  <a:srgbClr val="0070C0"/>
                </a:solidFill>
              </a:rPr>
              <a:t>is enough’</a:t>
            </a:r>
            <a:br>
              <a:rPr lang="en-IE" sz="2800" dirty="0">
                <a:solidFill>
                  <a:srgbClr val="0070C0"/>
                </a:solidFill>
              </a:rPr>
            </a:br>
            <a:endParaRPr lang="en-IE" dirty="0">
              <a:solidFill>
                <a:srgbClr val="0070C0"/>
              </a:solidFill>
            </a:endParaRPr>
          </a:p>
        </p:txBody>
      </p:sp>
      <p:sp>
        <p:nvSpPr>
          <p:cNvPr id="30" name="Content Placeholder 29"/>
          <p:cNvSpPr>
            <a:spLocks noGrp="1"/>
          </p:cNvSpPr>
          <p:nvPr>
            <p:ph type="body" idx="1"/>
          </p:nvPr>
        </p:nvSpPr>
        <p:spPr/>
        <p:txBody>
          <a:bodyPr/>
          <a:lstStyle/>
          <a:p>
            <a:pPr>
              <a:buNone/>
            </a:pPr>
            <a:endParaRPr lang="en-IE" sz="4000" dirty="0" smtClean="0">
              <a:solidFill>
                <a:schemeClr val="accent4">
                  <a:lumMod val="75000"/>
                </a:schemeClr>
              </a:solidFill>
              <a:latin typeface="Arial" pitchFamily="34" charset="0"/>
              <a:cs typeface="Arial" pitchFamily="34" charset="0"/>
            </a:endParaRPr>
          </a:p>
          <a:p>
            <a:endParaRPr lang="en-IE" dirty="0" smtClean="0"/>
          </a:p>
          <a:p>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73939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pPr marL="342900" lvl="1" indent="-342900">
              <a:buNone/>
            </a:pPr>
            <a:r>
              <a:rPr lang="en-IE" sz="3200" dirty="0" smtClean="0"/>
              <a:t>More than </a:t>
            </a:r>
            <a:r>
              <a:rPr lang="en-IE" sz="3200" dirty="0" smtClean="0">
                <a:solidFill>
                  <a:srgbClr val="0070C0"/>
                </a:solidFill>
              </a:rPr>
              <a:t>three times </a:t>
            </a:r>
            <a:r>
              <a:rPr lang="en-IE" sz="3200" dirty="0" smtClean="0"/>
              <a:t>the number of NFA inpatients in </a:t>
            </a:r>
            <a:r>
              <a:rPr lang="en-IE" sz="3200" dirty="0" smtClean="0">
                <a:solidFill>
                  <a:srgbClr val="0070C0"/>
                </a:solidFill>
              </a:rPr>
              <a:t>2016 than in 2013 </a:t>
            </a:r>
            <a:r>
              <a:rPr lang="en-IE" sz="3200" dirty="0" smtClean="0"/>
              <a:t>(HRB)</a:t>
            </a:r>
          </a:p>
          <a:p>
            <a:pPr marL="342900" lvl="1" indent="-342900">
              <a:buNone/>
            </a:pPr>
            <a:endParaRPr lang="en-IE" sz="2600" dirty="0" smtClean="0"/>
          </a:p>
          <a:p>
            <a:pPr marL="342900" lvl="1" indent="-342900"/>
            <a:r>
              <a:rPr lang="en-IE" sz="2600" dirty="0" smtClean="0"/>
              <a:t>Despite a 29.2% drop in inpatient beds 2006-15,</a:t>
            </a:r>
          </a:p>
          <a:p>
            <a:pPr marL="800100" lvl="3" indent="-342900"/>
            <a:r>
              <a:rPr lang="en-IE" sz="2200" dirty="0" smtClean="0"/>
              <a:t>a 14% drop since 2010</a:t>
            </a:r>
          </a:p>
          <a:p>
            <a:pPr marL="800100" lvl="3" indent="-342900"/>
            <a:endParaRPr lang="en-IE" sz="2200" dirty="0" smtClean="0"/>
          </a:p>
          <a:p>
            <a:pPr lvl="1"/>
            <a:r>
              <a:rPr lang="en-IE" sz="2200" dirty="0" smtClean="0"/>
              <a:t>Out of hours access an issue for all</a:t>
            </a:r>
          </a:p>
          <a:p>
            <a:pPr lvl="1"/>
            <a:r>
              <a:rPr lang="en-IE" sz="2200" dirty="0" smtClean="0"/>
              <a:t>ED wait times are problematic for all</a:t>
            </a:r>
          </a:p>
          <a:p>
            <a:pPr lvl="1"/>
            <a:r>
              <a:rPr lang="en-IE" sz="2200" dirty="0" smtClean="0"/>
              <a:t>10-30% further hospital beds lost through delayed discharges</a:t>
            </a:r>
          </a:p>
          <a:p>
            <a:endParaRPr lang="en-IE" dirty="0" smtClean="0"/>
          </a:p>
          <a:p>
            <a:pPr algn="l"/>
            <a:endParaRPr lang="en-IE"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solidFill>
                  <a:schemeClr val="bg1"/>
                </a:solidFill>
                <a:latin typeface="Arial" pitchFamily="34" charset="0"/>
                <a:cs typeface="Arial" pitchFamily="34" charset="0"/>
              </a:rPr>
              <a:t>Homeless exclusion?</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323528" y="0"/>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412776"/>
            <a:ext cx="7772400" cy="2016224"/>
          </a:xfrm>
        </p:spPr>
        <p:txBody>
          <a:bodyPr/>
          <a:lstStyle/>
          <a:p>
            <a:r>
              <a:rPr lang="en-IE" sz="2800" cap="all" dirty="0">
                <a:solidFill>
                  <a:prstClr val="black"/>
                </a:solidFill>
                <a:latin typeface="Arial" pitchFamily="34" charset="0"/>
                <a:ea typeface="+mj-ea"/>
                <a:cs typeface="Arial" pitchFamily="34" charset="0"/>
              </a:rPr>
              <a:t>Options &amp; recommendations</a:t>
            </a:r>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055691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7956376" cy="836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ubtitle 2"/>
          <p:cNvSpPr>
            <a:spLocks noGrp="1"/>
          </p:cNvSpPr>
          <p:nvPr>
            <p:ph type="subTitle" idx="1"/>
          </p:nvPr>
        </p:nvSpPr>
        <p:spPr>
          <a:xfrm>
            <a:off x="4860032" y="2276872"/>
            <a:ext cx="3456384" cy="4350388"/>
          </a:xfrm>
        </p:spPr>
        <p:txBody>
          <a:bodyPr>
            <a:normAutofit/>
          </a:bodyPr>
          <a:lstStyle/>
          <a:p>
            <a:pPr algn="l">
              <a:defRPr/>
            </a:pPr>
            <a:r>
              <a:rPr lang="en-IE" sz="2300" i="1" dirty="0" smtClean="0">
                <a:solidFill>
                  <a:schemeClr val="accent3"/>
                </a:solidFill>
                <a:latin typeface="Arial" panose="020B0604020202020204" pitchFamily="34" charset="0"/>
                <a:cs typeface="Arial" panose="020B0604020202020204" pitchFamily="34" charset="0"/>
              </a:rPr>
              <a:t>To </a:t>
            </a:r>
            <a:r>
              <a:rPr lang="en-IE" sz="2300" i="1" dirty="0">
                <a:solidFill>
                  <a:schemeClr val="accent3"/>
                </a:solidFill>
                <a:latin typeface="Arial" panose="020B0604020202020204" pitchFamily="34" charset="0"/>
                <a:cs typeface="Arial" panose="020B0604020202020204" pitchFamily="34" charset="0"/>
              </a:rPr>
              <a:t>target approaches to reduce suicidal behaviour and improve mental health among priority groups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3998" y="-14908"/>
            <a:ext cx="760033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Goal 3: Focus on </a:t>
            </a:r>
            <a:r>
              <a:rPr lang="ga-IE" sz="2800" dirty="0" smtClean="0">
                <a:solidFill>
                  <a:schemeClr val="bg1"/>
                </a:solidFill>
                <a:latin typeface="Arial" panose="020B0604020202020204" pitchFamily="34" charset="0"/>
                <a:cs typeface="Arial" panose="020B0604020202020204" pitchFamily="34" charset="0"/>
              </a:rPr>
              <a:t>p</a:t>
            </a:r>
            <a:r>
              <a:rPr lang="en-IE" sz="2800" dirty="0" err="1" smtClean="0">
                <a:solidFill>
                  <a:schemeClr val="bg1"/>
                </a:solidFill>
                <a:latin typeface="Arial" panose="020B0604020202020204" pitchFamily="34" charset="0"/>
                <a:cs typeface="Arial" panose="020B0604020202020204" pitchFamily="34" charset="0"/>
              </a:rPr>
              <a:t>riority</a:t>
            </a:r>
            <a:r>
              <a:rPr lang="en-IE" sz="2800" dirty="0" smtClean="0">
                <a:solidFill>
                  <a:schemeClr val="bg1"/>
                </a:solidFill>
                <a:latin typeface="Arial" panose="020B0604020202020204" pitchFamily="34" charset="0"/>
                <a:cs typeface="Arial" panose="020B0604020202020204" pitchFamily="34" charset="0"/>
              </a:rPr>
              <a:t> </a:t>
            </a:r>
            <a:r>
              <a:rPr lang="ga-IE" sz="2800" dirty="0">
                <a:solidFill>
                  <a:schemeClr val="bg1"/>
                </a:solidFill>
                <a:latin typeface="Arial" panose="020B0604020202020204" pitchFamily="34" charset="0"/>
                <a:cs typeface="Arial" panose="020B0604020202020204" pitchFamily="34" charset="0"/>
              </a:rPr>
              <a:t>g</a:t>
            </a:r>
            <a:r>
              <a:rPr lang="en-IE" sz="2800" dirty="0" err="1" smtClean="0">
                <a:solidFill>
                  <a:schemeClr val="bg1"/>
                </a:solidFill>
                <a:latin typeface="Arial" panose="020B0604020202020204" pitchFamily="34" charset="0"/>
                <a:cs typeface="Arial" panose="020B0604020202020204" pitchFamily="34" charset="0"/>
              </a:rPr>
              <a:t>roups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3711" y="1340768"/>
            <a:ext cx="374441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07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772817"/>
            <a:ext cx="7772400" cy="1872207"/>
          </a:xfrm>
        </p:spPr>
        <p:txBody>
          <a:bodyPr/>
          <a:lstStyle/>
          <a:p>
            <a:pPr algn="ctr"/>
            <a:r>
              <a:rPr lang="en-IE" sz="2800" cap="all" dirty="0">
                <a:solidFill>
                  <a:prstClr val="black"/>
                </a:solidFill>
                <a:latin typeface="Arial" pitchFamily="34" charset="0"/>
                <a:ea typeface="+mj-ea"/>
                <a:cs typeface="Arial" pitchFamily="34" charset="0"/>
              </a:rPr>
              <a:t>The primary Problem is:</a:t>
            </a:r>
            <a:r>
              <a:rPr lang="en-IE" sz="4000" cap="all" dirty="0">
                <a:solidFill>
                  <a:prstClr val="black"/>
                </a:solidFill>
                <a:latin typeface="Arial" pitchFamily="34" charset="0"/>
                <a:ea typeface="+mj-ea"/>
                <a:cs typeface="Arial" pitchFamily="34" charset="0"/>
              </a:rPr>
              <a:t/>
            </a:r>
            <a:br>
              <a:rPr lang="en-IE" sz="4000" cap="all" dirty="0">
                <a:solidFill>
                  <a:prstClr val="black"/>
                </a:solidFill>
                <a:latin typeface="Arial" pitchFamily="34" charset="0"/>
                <a:ea typeface="+mj-ea"/>
                <a:cs typeface="Arial" pitchFamily="34" charset="0"/>
              </a:rPr>
            </a:br>
            <a:endParaRPr lang="en-IE" dirty="0">
              <a:latin typeface="Arial" pitchFamily="34" charset="0"/>
              <a:cs typeface="Arial"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3998" y="-14908"/>
            <a:ext cx="7960374" cy="86652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and </a:t>
            </a:r>
            <a:r>
              <a:rPr lang="ga-IE" sz="2800" dirty="0" smtClean="0">
                <a:solidFill>
                  <a:schemeClr val="bg1"/>
                </a:solidFill>
                <a:latin typeface="Arial" panose="020B0604020202020204" pitchFamily="34" charset="0"/>
                <a:cs typeface="Arial" panose="020B0604020202020204" pitchFamily="34" charset="0"/>
              </a:rPr>
              <a:t>s</a:t>
            </a:r>
            <a:r>
              <a:rPr lang="en-IE" sz="2800" dirty="0" err="1" smtClean="0">
                <a:solidFill>
                  <a:schemeClr val="bg1"/>
                </a:solidFill>
                <a:latin typeface="Arial" panose="020B0604020202020204" pitchFamily="34" charset="0"/>
                <a:cs typeface="Arial" panose="020B0604020202020204" pitchFamily="34" charset="0"/>
              </a:rPr>
              <a:t>uicide</a:t>
            </a:r>
            <a:r>
              <a:rPr lang="en-IE" sz="2800" dirty="0" smtClean="0">
                <a:solidFill>
                  <a:schemeClr val="bg1"/>
                </a:solidFill>
                <a:latin typeface="Arial" panose="020B0604020202020204" pitchFamily="34" charset="0"/>
                <a:cs typeface="Arial" panose="020B0604020202020204" pitchFamily="34" charset="0"/>
              </a:rPr>
              <a:t> </a:t>
            </a:r>
            <a:r>
              <a:rPr lang="ga-IE" sz="2800" dirty="0" smtClean="0">
                <a:solidFill>
                  <a:schemeClr val="bg1"/>
                </a:solidFill>
                <a:latin typeface="Arial" panose="020B0604020202020204" pitchFamily="34" charset="0"/>
                <a:cs typeface="Arial" panose="020B0604020202020204" pitchFamily="34" charset="0"/>
              </a:rPr>
              <a:t>r</a:t>
            </a:r>
            <a:r>
              <a:rPr lang="en-IE" sz="2800" dirty="0" err="1" smtClean="0">
                <a:solidFill>
                  <a:schemeClr val="bg1"/>
                </a:solidFill>
                <a:latin typeface="Arial" panose="020B0604020202020204" pitchFamily="34" charset="0"/>
                <a:cs typeface="Arial" panose="020B0604020202020204" pitchFamily="34" charset="0"/>
              </a:rPr>
              <a:t>isk</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97946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E"/>
          </a:p>
        </p:txBody>
      </p:sp>
      <p:sp>
        <p:nvSpPr>
          <p:cNvPr id="6" name="Content Placeholder 5"/>
          <p:cNvSpPr>
            <a:spLocks noGrp="1"/>
          </p:cNvSpPr>
          <p:nvPr>
            <p:ph sz="half" idx="1"/>
          </p:nvPr>
        </p:nvSpPr>
        <p:spPr/>
        <p:txBody>
          <a:bodyPr>
            <a:normAutofit lnSpcReduction="10000"/>
          </a:bodyPr>
          <a:lstStyle/>
          <a:p>
            <a:r>
              <a:rPr lang="en-IE" dirty="0" smtClean="0"/>
              <a:t>In reach </a:t>
            </a:r>
          </a:p>
          <a:p>
            <a:r>
              <a:rPr lang="en-IE" dirty="0" smtClean="0"/>
              <a:t>Prevention</a:t>
            </a:r>
          </a:p>
          <a:p>
            <a:r>
              <a:rPr lang="en-IE" dirty="0" smtClean="0"/>
              <a:t>Crisis – but  not ED</a:t>
            </a:r>
          </a:p>
          <a:p>
            <a:r>
              <a:rPr lang="en-IE" dirty="0" smtClean="0"/>
              <a:t>Non Discrimination</a:t>
            </a:r>
          </a:p>
          <a:p>
            <a:r>
              <a:rPr lang="en-IE" dirty="0" smtClean="0"/>
              <a:t>Compassion</a:t>
            </a:r>
          </a:p>
          <a:p>
            <a:r>
              <a:rPr lang="en-IE" sz="2400" dirty="0" smtClean="0"/>
              <a:t>Trauma Informed Care</a:t>
            </a:r>
          </a:p>
          <a:p>
            <a:r>
              <a:rPr lang="en-IE" sz="2400" dirty="0" smtClean="0"/>
              <a:t>‘No wrong Door’</a:t>
            </a:r>
          </a:p>
          <a:p>
            <a:endParaRPr lang="en-IE" sz="2400" dirty="0" smtClean="0"/>
          </a:p>
          <a:p>
            <a:endParaRPr lang="en-IE" dirty="0"/>
          </a:p>
        </p:txBody>
      </p:sp>
      <p:sp>
        <p:nvSpPr>
          <p:cNvPr id="9" name="Content Placeholder 8"/>
          <p:cNvSpPr>
            <a:spLocks noGrp="1"/>
          </p:cNvSpPr>
          <p:nvPr>
            <p:ph sz="half" idx="2"/>
          </p:nvPr>
        </p:nvSpPr>
        <p:spPr/>
        <p:txBody>
          <a:bodyPr>
            <a:normAutofit lnSpcReduction="10000"/>
          </a:bodyPr>
          <a:lstStyle/>
          <a:p>
            <a:r>
              <a:rPr lang="en-IE" dirty="0" smtClean="0"/>
              <a:t>Access to MHS</a:t>
            </a:r>
          </a:p>
          <a:p>
            <a:r>
              <a:rPr lang="en-IE" dirty="0" smtClean="0"/>
              <a:t>Community</a:t>
            </a:r>
          </a:p>
          <a:p>
            <a:r>
              <a:rPr lang="en-IE" dirty="0" smtClean="0"/>
              <a:t>7/7 – 24/7</a:t>
            </a:r>
          </a:p>
          <a:p>
            <a:r>
              <a:rPr lang="en-IE" dirty="0" smtClean="0"/>
              <a:t>Policy review</a:t>
            </a:r>
          </a:p>
          <a:p>
            <a:r>
              <a:rPr lang="en-IE" dirty="0" smtClean="0"/>
              <a:t>Scale</a:t>
            </a:r>
          </a:p>
          <a:p>
            <a:r>
              <a:rPr lang="en-IE" dirty="0" smtClean="0"/>
              <a:t>Co-Production</a:t>
            </a:r>
          </a:p>
          <a:p>
            <a:r>
              <a:rPr lang="en-IE" dirty="0" smtClean="0"/>
              <a:t>Crisis Sanctuary</a:t>
            </a:r>
          </a:p>
          <a:p>
            <a:r>
              <a:rPr lang="en-IE" dirty="0" smtClean="0"/>
              <a:t>Broader skill base</a:t>
            </a:r>
          </a:p>
          <a:p>
            <a:r>
              <a:rPr lang="en-IE" dirty="0" smtClean="0"/>
              <a:t>Intoxication -Distress?</a:t>
            </a:r>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Identified Sector requirements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892456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85800" y="2852936"/>
            <a:ext cx="7772400" cy="1296144"/>
          </a:xfrm>
        </p:spPr>
        <p:txBody>
          <a:bodyPr>
            <a:normAutofit/>
          </a:bodyPr>
          <a:lstStyle/>
          <a:p>
            <a:pPr algn="l"/>
            <a:r>
              <a:rPr lang="en-IE" sz="2800" dirty="0" smtClean="0">
                <a:latin typeface="Arial" pitchFamily="34" charset="0"/>
                <a:cs typeface="Arial" pitchFamily="34" charset="0"/>
              </a:rPr>
              <a:t>Primary Care Options</a:t>
            </a:r>
            <a:r>
              <a:rPr lang="en-IE" i="1" dirty="0" smtClean="0"/>
              <a:t/>
            </a:r>
            <a:br>
              <a:rPr lang="en-IE" i="1" dirty="0" smtClean="0"/>
            </a:br>
            <a:endParaRPr lang="en-IE" i="1" dirty="0"/>
          </a:p>
        </p:txBody>
      </p:sp>
      <p:sp>
        <p:nvSpPr>
          <p:cNvPr id="3" name="Subtitle 2"/>
          <p:cNvSpPr>
            <a:spLocks noGrp="1"/>
          </p:cNvSpPr>
          <p:nvPr>
            <p:ph type="subTitle" idx="1"/>
          </p:nvPr>
        </p:nvSpPr>
        <p:spPr/>
        <p:txBody>
          <a:bodyPr>
            <a:normAutofit/>
          </a:bodyPr>
          <a:lstStyle/>
          <a:p>
            <a:pPr marL="342900" lvl="0" indent="-342900" algn="l"/>
            <a:endParaRPr lang="en-IE" dirty="0">
              <a:solidFill>
                <a:prstClr val="black"/>
              </a:solidFill>
            </a:endParaRPr>
          </a:p>
          <a:p>
            <a:pPr algn="l"/>
            <a:r>
              <a:rPr lang="ga-IE" sz="2300" dirty="0" smtClean="0">
                <a:solidFill>
                  <a:schemeClr val="tx1"/>
                </a:solidFill>
                <a:latin typeface="Arial" panose="020B0604020202020204" pitchFamily="34" charset="0"/>
                <a:cs typeface="Arial" panose="020B0604020202020204" pitchFamily="34" charset="0"/>
              </a:rPr>
              <a:t> </a:t>
            </a:r>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ga-IE" sz="2800" b="1" dirty="0" smtClean="0"/>
              <a:t>Options</a:t>
            </a:r>
            <a:endParaRPr lang="en-IE"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052735"/>
            <a:ext cx="7726362" cy="5685427"/>
          </a:xfrm>
        </p:spPr>
        <p:txBody>
          <a:bodyPr>
            <a:normAutofit/>
          </a:bodyPr>
          <a:lstStyle/>
          <a:p>
            <a:pPr marL="342900" lvl="0" indent="-342900" algn="l">
              <a:buFont typeface="Arial" pitchFamily="34" charset="0"/>
              <a:buChar char="•"/>
            </a:pPr>
            <a:r>
              <a:rPr lang="en-IE" sz="800" dirty="0" smtClean="0">
                <a:solidFill>
                  <a:prstClr val="black"/>
                </a:solidFill>
              </a:rPr>
              <a:t>.</a:t>
            </a:r>
            <a:endParaRPr lang="en-IE" sz="800" dirty="0">
              <a:solidFill>
                <a:prstClr val="black"/>
              </a:solidFill>
            </a:endParaRPr>
          </a:p>
          <a:p>
            <a:pPr marL="342900" lvl="0" indent="-342900" algn="l">
              <a:buFont typeface="Wingdings" pitchFamily="2" charset="2"/>
              <a:buChar char="§"/>
            </a:pPr>
            <a:r>
              <a:rPr lang="en-IE" sz="2000" dirty="0" smtClean="0">
                <a:solidFill>
                  <a:prstClr val="black"/>
                </a:solidFill>
              </a:rPr>
              <a:t>Dublin </a:t>
            </a:r>
            <a:r>
              <a:rPr lang="en-IE" sz="2000" dirty="0">
                <a:solidFill>
                  <a:prstClr val="black"/>
                </a:solidFill>
              </a:rPr>
              <a:t>Simon Community established the Sure Steps Counselling service. </a:t>
            </a:r>
            <a:endParaRPr lang="en-IE" sz="2000" dirty="0" smtClean="0">
              <a:solidFill>
                <a:prstClr val="black"/>
              </a:solidFill>
            </a:endParaRPr>
          </a:p>
          <a:p>
            <a:pPr marL="342900" lvl="0" indent="-342900" algn="l">
              <a:buFont typeface="Wingdings" pitchFamily="2" charset="2"/>
              <a:buChar char="§"/>
            </a:pPr>
            <a:r>
              <a:rPr lang="en-IE" sz="2000" dirty="0" smtClean="0">
                <a:solidFill>
                  <a:prstClr val="black"/>
                </a:solidFill>
              </a:rPr>
              <a:t>This </a:t>
            </a:r>
            <a:r>
              <a:rPr lang="en-IE" sz="2000" dirty="0">
                <a:solidFill>
                  <a:prstClr val="black"/>
                </a:solidFill>
              </a:rPr>
              <a:t>offers one-to-one counselling, drop-in clinics, emotional wellbeing groups </a:t>
            </a:r>
            <a:endParaRPr lang="en-IE" sz="2000" dirty="0" smtClean="0">
              <a:solidFill>
                <a:prstClr val="black"/>
              </a:solidFill>
            </a:endParaRPr>
          </a:p>
          <a:p>
            <a:pPr marL="342900" lvl="0" indent="-342900" algn="l">
              <a:buFont typeface="Wingdings" pitchFamily="2" charset="2"/>
              <a:buChar char="§"/>
            </a:pPr>
            <a:r>
              <a:rPr lang="en-IE" sz="2000" dirty="0" smtClean="0">
                <a:solidFill>
                  <a:prstClr val="black"/>
                </a:solidFill>
              </a:rPr>
              <a:t>and </a:t>
            </a:r>
            <a:r>
              <a:rPr lang="en-IE" sz="2000" b="1" dirty="0">
                <a:solidFill>
                  <a:prstClr val="black"/>
                </a:solidFill>
              </a:rPr>
              <a:t>an on-demand crisis intervention for people who are in distress or feeling suicidal.</a:t>
            </a:r>
          </a:p>
          <a:p>
            <a:pPr marL="342900" lvl="0" indent="-342900" algn="l">
              <a:buFont typeface="Wingdings" pitchFamily="2" charset="2"/>
              <a:buChar char="§"/>
            </a:pPr>
            <a:r>
              <a:rPr lang="en-IE" sz="2000" dirty="0" smtClean="0">
                <a:solidFill>
                  <a:prstClr val="black"/>
                </a:solidFill>
              </a:rPr>
              <a:t>"</a:t>
            </a:r>
            <a:r>
              <a:rPr lang="en-IE" sz="2000" dirty="0">
                <a:solidFill>
                  <a:prstClr val="black"/>
                </a:solidFill>
              </a:rPr>
              <a:t>The main success of this service is that counselling and </a:t>
            </a:r>
            <a:r>
              <a:rPr lang="en-IE" sz="2000" b="1" dirty="0">
                <a:solidFill>
                  <a:prstClr val="black"/>
                </a:solidFill>
              </a:rPr>
              <a:t>support goes to where our clients are staying, with flexible session times and lengths. </a:t>
            </a:r>
            <a:endParaRPr lang="en-IE" sz="2000" b="1" dirty="0" smtClean="0">
              <a:solidFill>
                <a:prstClr val="black"/>
              </a:solidFill>
            </a:endParaRPr>
          </a:p>
          <a:p>
            <a:pPr marL="342900" lvl="0" indent="-342900" algn="l">
              <a:buFont typeface="Wingdings" pitchFamily="2" charset="2"/>
              <a:buChar char="§"/>
            </a:pPr>
            <a:endParaRPr lang="en-IE" sz="2000" dirty="0">
              <a:solidFill>
                <a:prstClr val="black"/>
              </a:solidFill>
            </a:endParaRPr>
          </a:p>
          <a:p>
            <a:pPr marL="342900" lvl="0" indent="-342900" algn="l">
              <a:buFont typeface="Wingdings" pitchFamily="2" charset="2"/>
              <a:buChar char="§"/>
            </a:pPr>
            <a:r>
              <a:rPr lang="en-IE" sz="2000" dirty="0" smtClean="0">
                <a:solidFill>
                  <a:prstClr val="black"/>
                </a:solidFill>
              </a:rPr>
              <a:t>“but </a:t>
            </a:r>
            <a:r>
              <a:rPr lang="en-IE" sz="2000" dirty="0">
                <a:solidFill>
                  <a:prstClr val="black"/>
                </a:solidFill>
              </a:rPr>
              <a:t>one service and is a drop in </a:t>
            </a:r>
            <a:r>
              <a:rPr lang="en-IE" sz="2000" dirty="0" smtClean="0">
                <a:solidFill>
                  <a:prstClr val="black"/>
                </a:solidFill>
              </a:rPr>
              <a:t>the ocean”</a:t>
            </a:r>
          </a:p>
          <a:p>
            <a:pPr marL="342900" lvl="0" indent="-342900" algn="l">
              <a:buFont typeface="Wingdings" pitchFamily="2" charset="2"/>
              <a:buChar char="§"/>
            </a:pPr>
            <a:endParaRPr lang="en-IE" sz="2000" dirty="0" smtClean="0">
              <a:solidFill>
                <a:prstClr val="black"/>
              </a:solidFill>
              <a:latin typeface="Arial" panose="020B0604020202020204" pitchFamily="34" charset="0"/>
              <a:cs typeface="Arial" panose="020B0604020202020204" pitchFamily="34" charset="0"/>
            </a:endParaRPr>
          </a:p>
          <a:p>
            <a:pPr marL="342900" lvl="0" indent="-342900" algn="l"/>
            <a:endParaRPr lang="en-IE" sz="2000" dirty="0">
              <a:solidFill>
                <a:schemeClr val="accent5">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E" sz="2800" dirty="0" smtClean="0">
                <a:solidFill>
                  <a:schemeClr val="bg1"/>
                </a:solidFill>
              </a:rPr>
              <a:t>Counselling Service - Primary Care  </a:t>
            </a:r>
            <a:endParaRPr lang="en-IE" sz="28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026" name="Picture 2"/>
          <p:cNvPicPr>
            <a:picLocks noChangeAspect="1" noChangeArrowheads="1"/>
          </p:cNvPicPr>
          <p:nvPr/>
        </p:nvPicPr>
        <p:blipFill>
          <a:blip r:embed="rId4" cstate="print"/>
          <a:srcRect/>
          <a:stretch>
            <a:fillRect/>
          </a:stretch>
        </p:blipFill>
        <p:spPr bwMode="auto">
          <a:xfrm>
            <a:off x="6012160" y="4437112"/>
            <a:ext cx="2560928" cy="2160240"/>
          </a:xfrm>
          <a:prstGeom prst="rect">
            <a:avLst/>
          </a:prstGeom>
          <a:noFill/>
          <a:ln w="9525">
            <a:noFill/>
            <a:miter lim="800000"/>
            <a:headEnd/>
            <a:tailEnd/>
          </a:ln>
        </p:spPr>
      </p:pic>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6" y="48314"/>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latin typeface="Arial" pitchFamily="34" charset="0"/>
                <a:cs typeface="Arial" pitchFamily="34" charset="0"/>
              </a:rPr>
              <a:t>Primary Care In Reach Service</a:t>
            </a:r>
            <a:endParaRPr lang="en-I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04" y="1412776"/>
            <a:ext cx="7037793"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1158" y="5661248"/>
            <a:ext cx="3852401" cy="969496"/>
          </a:xfrm>
          <a:prstGeom prst="rect">
            <a:avLst/>
          </a:prstGeom>
          <a:noFill/>
        </p:spPr>
        <p:txBody>
          <a:bodyPr wrap="none" rtlCol="0">
            <a:spAutoFit/>
          </a:bodyPr>
          <a:lstStyle/>
          <a:p>
            <a:r>
              <a:rPr lang="en-IE" dirty="0" smtClean="0"/>
              <a:t>Glasgow Community </a:t>
            </a:r>
            <a:r>
              <a:rPr lang="en-IE" dirty="0"/>
              <a:t>T</a:t>
            </a:r>
            <a:r>
              <a:rPr lang="en-IE" dirty="0" smtClean="0"/>
              <a:t>riage Service</a:t>
            </a:r>
          </a:p>
          <a:p>
            <a:r>
              <a:rPr lang="en-IE" sz="700" dirty="0"/>
              <a:t>The Community Triage Pilot has demonstrated that the vast majority of related</a:t>
            </a:r>
          </a:p>
          <a:p>
            <a:r>
              <a:rPr lang="en-IE" sz="700" dirty="0"/>
              <a:t>incidents, occurring </a:t>
            </a:r>
            <a:r>
              <a:rPr lang="en-IE" sz="700" b="1" dirty="0"/>
              <a:t>out of hours </a:t>
            </a:r>
            <a:r>
              <a:rPr lang="en-IE" sz="700" dirty="0"/>
              <a:t>are satisfactorily dealt with and concluded by a</a:t>
            </a:r>
          </a:p>
          <a:p>
            <a:r>
              <a:rPr lang="en-IE" sz="700" b="1" dirty="0"/>
              <a:t>telephone consultation between the individual concerned and a CPN, thus</a:t>
            </a:r>
          </a:p>
          <a:p>
            <a:r>
              <a:rPr lang="en-IE" sz="700" b="1" dirty="0"/>
              <a:t>removing the need on these occasions for the police to take them to hospital</a:t>
            </a:r>
            <a:r>
              <a:rPr lang="en-IE" b="1" dirty="0"/>
              <a:t>.</a:t>
            </a:r>
            <a:endParaRPr lang="en-IE"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5373216"/>
            <a:ext cx="1493227" cy="1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fontScale="55000" lnSpcReduction="20000"/>
          </a:bodyPr>
          <a:lstStyle/>
          <a:p>
            <a:pPr marL="342900" lvl="0" indent="-342900" algn="l"/>
            <a:endParaRPr lang="en-IE" sz="2400" dirty="0" smtClean="0">
              <a:solidFill>
                <a:prstClr val="black"/>
              </a:solidFill>
              <a:latin typeface="+mj-lt"/>
            </a:endParaRPr>
          </a:p>
          <a:p>
            <a:pPr marL="342900" lvl="0" indent="-342900" algn="l"/>
            <a:endParaRPr lang="en-IE" sz="1100" dirty="0" smtClean="0">
              <a:solidFill>
                <a:prstClr val="black"/>
              </a:solidFill>
              <a:latin typeface="+mj-lt"/>
            </a:endParaRPr>
          </a:p>
          <a:p>
            <a:pPr marL="342900" lvl="0" indent="-342900" algn="l"/>
            <a:r>
              <a:rPr lang="en-IE" sz="5100" dirty="0" smtClean="0">
                <a:solidFill>
                  <a:prstClr val="black"/>
                </a:solidFill>
              </a:rPr>
              <a:t>“</a:t>
            </a:r>
            <a:r>
              <a:rPr lang="en-IE" sz="3400" dirty="0" smtClean="0">
                <a:solidFill>
                  <a:prstClr val="black"/>
                </a:solidFill>
                <a:cs typeface="Arial" pitchFamily="34" charset="0"/>
              </a:rPr>
              <a:t>It would be a welcome step to provide SCAN </a:t>
            </a:r>
            <a:r>
              <a:rPr lang="en-IE" sz="3400" dirty="0" smtClean="0">
                <a:solidFill>
                  <a:srgbClr val="0070C0"/>
                </a:solidFill>
                <a:cs typeface="Arial" pitchFamily="34" charset="0"/>
              </a:rPr>
              <a:t>specifically to liaise with homeless services”</a:t>
            </a:r>
          </a:p>
          <a:p>
            <a:pPr marL="1714500" lvl="3" indent="-342900" algn="l">
              <a:buFont typeface="Arial" pitchFamily="34" charset="0"/>
              <a:buChar char="•"/>
            </a:pPr>
            <a:r>
              <a:rPr lang="en-IE" sz="3400" dirty="0" smtClean="0">
                <a:solidFill>
                  <a:prstClr val="black"/>
                </a:solidFill>
              </a:rPr>
              <a:t>ANP in MH Nursing to Homeless</a:t>
            </a:r>
            <a:r>
              <a:rPr lang="ga-IE" sz="3400" dirty="0" smtClean="0">
                <a:solidFill>
                  <a:prstClr val="black"/>
                </a:solidFill>
              </a:rPr>
              <a:t>.</a:t>
            </a:r>
            <a:endParaRPr lang="en-IE" sz="3400" dirty="0" smtClean="0">
              <a:solidFill>
                <a:prstClr val="black"/>
              </a:solidFill>
            </a:endParaRPr>
          </a:p>
          <a:p>
            <a:endParaRPr lang="en-IE" sz="1900" dirty="0" smtClean="0">
              <a:solidFill>
                <a:schemeClr val="tx2">
                  <a:lumMod val="75000"/>
                </a:schemeClr>
              </a:solidFill>
            </a:endParaRPr>
          </a:p>
          <a:p>
            <a:r>
              <a:rPr lang="en-IE" sz="1900" dirty="0" smtClean="0">
                <a:solidFill>
                  <a:schemeClr val="tx2">
                    <a:lumMod val="75000"/>
                  </a:schemeClr>
                </a:solidFill>
              </a:rPr>
              <a:t>‘</a:t>
            </a:r>
            <a:endParaRPr lang="en-IE" sz="2000" dirty="0" smtClean="0"/>
          </a:p>
          <a:p>
            <a:pPr marL="1028700" lvl="1" indent="-571500" algn="l">
              <a:buFont typeface="Wingdings" pitchFamily="2" charset="2"/>
              <a:buChar char="§"/>
            </a:pPr>
            <a:r>
              <a:rPr lang="en-IE" sz="4000" dirty="0" smtClean="0">
                <a:solidFill>
                  <a:prstClr val="black"/>
                </a:solidFill>
              </a:rPr>
              <a:t>+ Reduce self harm, </a:t>
            </a:r>
          </a:p>
          <a:p>
            <a:pPr marL="1028700" lvl="1" indent="-571500" algn="l">
              <a:buFont typeface="Wingdings" pitchFamily="2" charset="2"/>
              <a:buChar char="§"/>
            </a:pPr>
            <a:r>
              <a:rPr lang="en-IE" sz="4000" dirty="0" smtClean="0">
                <a:solidFill>
                  <a:prstClr val="black"/>
                </a:solidFill>
              </a:rPr>
              <a:t>   prevent crisis and support providers,</a:t>
            </a:r>
          </a:p>
          <a:p>
            <a:pPr marL="1028700" lvl="1" indent="-571500" algn="l">
              <a:buFont typeface="Wingdings" pitchFamily="2" charset="2"/>
              <a:buChar char="§"/>
            </a:pPr>
            <a:r>
              <a:rPr lang="en-IE" sz="4000" dirty="0" smtClean="0">
                <a:solidFill>
                  <a:prstClr val="black"/>
                </a:solidFill>
              </a:rPr>
              <a:t>   reduce ED burden</a:t>
            </a:r>
          </a:p>
          <a:p>
            <a:pPr marL="2171700" lvl="4" indent="-342900" algn="l">
              <a:buFont typeface="Wingdings" pitchFamily="2" charset="2"/>
              <a:buChar char="§"/>
            </a:pPr>
            <a:endParaRPr lang="en-IE" sz="2500" dirty="0" smtClean="0">
              <a:solidFill>
                <a:prstClr val="black"/>
              </a:solidFill>
            </a:endParaRPr>
          </a:p>
          <a:p>
            <a:pPr marL="1028700" lvl="1" indent="-571500" algn="l">
              <a:buFont typeface="Wingdings" pitchFamily="2" charset="2"/>
              <a:buChar char="§"/>
            </a:pPr>
            <a:r>
              <a:rPr lang="ga-IE" sz="4000" dirty="0" smtClean="0">
                <a:solidFill>
                  <a:prstClr val="black"/>
                </a:solidFill>
              </a:rPr>
              <a:t>- </a:t>
            </a:r>
            <a:r>
              <a:rPr lang="en-IE" sz="4000" dirty="0" smtClean="0">
                <a:solidFill>
                  <a:prstClr val="black"/>
                </a:solidFill>
              </a:rPr>
              <a:t>GP referral</a:t>
            </a:r>
          </a:p>
          <a:p>
            <a:pPr marL="1028700" lvl="1" indent="-571500" algn="l">
              <a:buFont typeface="Wingdings" pitchFamily="2" charset="2"/>
              <a:buChar char="§"/>
            </a:pPr>
            <a:r>
              <a:rPr lang="en-IE" sz="4000" dirty="0" smtClean="0">
                <a:solidFill>
                  <a:prstClr val="black"/>
                </a:solidFill>
              </a:rPr>
              <a:t>   Linkage to Primary Care surgeries</a:t>
            </a:r>
          </a:p>
          <a:p>
            <a:pPr marL="1028700" lvl="1" indent="-571500" algn="l">
              <a:buFont typeface="Wingdings" pitchFamily="2" charset="2"/>
              <a:buChar char="§"/>
            </a:pPr>
            <a:r>
              <a:rPr lang="en-IE" sz="4000" dirty="0" smtClean="0">
                <a:solidFill>
                  <a:prstClr val="black"/>
                </a:solidFill>
              </a:rPr>
              <a:t>   Out of hours capacity </a:t>
            </a:r>
          </a:p>
          <a:p>
            <a:pPr marL="1028700" lvl="1" indent="-571500" algn="l">
              <a:buFont typeface="Wingdings" pitchFamily="2" charset="2"/>
              <a:buChar char="§"/>
            </a:pPr>
            <a:r>
              <a:rPr lang="en-IE" sz="4000" dirty="0" smtClean="0">
                <a:solidFill>
                  <a:prstClr val="black"/>
                </a:solidFill>
              </a:rPr>
              <a:t>   Integration with CMHT’s  </a:t>
            </a:r>
          </a:p>
          <a:p>
            <a:pPr lvl="1"/>
            <a:endParaRPr lang="en-IE" sz="1600" dirty="0" smtClean="0"/>
          </a:p>
          <a:p>
            <a:pPr marL="800100" lvl="1" indent="-342900" algn="l"/>
            <a:endParaRPr lang="en-IE" dirty="0">
              <a:solidFill>
                <a:prstClr val="black"/>
              </a:solidFill>
            </a:endParaRPr>
          </a:p>
          <a:p>
            <a:pPr marL="342900" lvl="0" indent="-342900" algn="l"/>
            <a:endParaRPr lang="en-IE" dirty="0">
              <a:solidFill>
                <a:prstClr val="black"/>
              </a:solidFill>
            </a:endParaRPr>
          </a:p>
          <a:p>
            <a:pPr algn="l"/>
            <a:r>
              <a:rPr lang="ga-IE" sz="2300" dirty="0" smtClean="0">
                <a:solidFill>
                  <a:schemeClr val="tx1"/>
                </a:solidFill>
                <a:latin typeface="Arial" panose="020B0604020202020204" pitchFamily="34" charset="0"/>
                <a:cs typeface="Arial" panose="020B0604020202020204" pitchFamily="34" charset="0"/>
              </a:rPr>
              <a:t> </a:t>
            </a:r>
            <a:r>
              <a:rPr lang="en-IE" sz="2400" dirty="0">
                <a:solidFill>
                  <a:schemeClr val="tx2">
                    <a:lumMod val="75000"/>
                  </a:schemeClr>
                </a:solidFill>
              </a:rPr>
              <a:t>The Suicide Scan Assessment Nurse service is due to be rolled out in the following areas by the end of 2014: Dublin </a:t>
            </a:r>
            <a:r>
              <a:rPr lang="en-IE" sz="2400" dirty="0" smtClean="0">
                <a:solidFill>
                  <a:schemeClr val="tx2">
                    <a:lumMod val="75000"/>
                  </a:schemeClr>
                </a:solidFill>
              </a:rPr>
              <a:t>North + , </a:t>
            </a:r>
            <a:r>
              <a:rPr lang="en-IE" sz="2400" dirty="0">
                <a:solidFill>
                  <a:schemeClr val="tx2">
                    <a:lumMod val="75000"/>
                  </a:schemeClr>
                </a:solidFill>
              </a:rPr>
              <a:t>Dublin South Central </a:t>
            </a:r>
            <a:r>
              <a:rPr lang="en-IE" sz="2400" b="1" dirty="0">
                <a:solidFill>
                  <a:schemeClr val="tx2">
                    <a:lumMod val="75000"/>
                  </a:schemeClr>
                </a:solidFill>
              </a:rPr>
              <a:t>X</a:t>
            </a:r>
            <a:r>
              <a:rPr lang="en-IE" sz="2400" dirty="0">
                <a:solidFill>
                  <a:schemeClr val="tx2">
                    <a:lumMod val="75000"/>
                  </a:schemeClr>
                </a:solidFill>
              </a:rPr>
              <a:t>, </a:t>
            </a:r>
            <a:r>
              <a:rPr lang="en-IE" sz="2400" dirty="0" smtClean="0">
                <a:solidFill>
                  <a:schemeClr val="tx2">
                    <a:lumMod val="75000"/>
                  </a:schemeClr>
                </a:solidFill>
              </a:rPr>
              <a:t> Cork </a:t>
            </a:r>
            <a:r>
              <a:rPr lang="en-IE" sz="2400" dirty="0">
                <a:solidFill>
                  <a:schemeClr val="tx2">
                    <a:lumMod val="75000"/>
                  </a:schemeClr>
                </a:solidFill>
              </a:rPr>
              <a:t>North Lee </a:t>
            </a:r>
            <a:r>
              <a:rPr lang="en-IE" sz="2400" dirty="0" smtClean="0">
                <a:solidFill>
                  <a:schemeClr val="tx2">
                    <a:lumMod val="75000"/>
                  </a:schemeClr>
                </a:solidFill>
              </a:rPr>
              <a:t>  </a:t>
            </a:r>
            <a:r>
              <a:rPr lang="en-IE" sz="2400" dirty="0" err="1" smtClean="0">
                <a:solidFill>
                  <a:schemeClr val="tx2">
                    <a:lumMod val="75000"/>
                  </a:schemeClr>
                </a:solidFill>
              </a:rPr>
              <a:t>etc</a:t>
            </a:r>
            <a:r>
              <a:rPr lang="en-IE" sz="2400" dirty="0">
                <a:solidFill>
                  <a:schemeClr val="tx2">
                    <a:lumMod val="75000"/>
                  </a:schemeClr>
                </a:solidFill>
              </a:rPr>
              <a:t>’</a:t>
            </a:r>
          </a:p>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latin typeface="Arial" pitchFamily="34" charset="0"/>
                <a:cs typeface="Arial" pitchFamily="34" charset="0"/>
              </a:rPr>
              <a:t>SCAN in Primary Care</a:t>
            </a:r>
            <a:endParaRPr lang="en-IE" sz="28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79296" cy="4525963"/>
          </a:xfrm>
        </p:spPr>
        <p:txBody>
          <a:bodyPr/>
          <a:lstStyle/>
          <a:p>
            <a:pPr>
              <a:buFont typeface="Wingdings" pitchFamily="2" charset="2"/>
              <a:buChar char="§"/>
            </a:pPr>
            <a:r>
              <a:rPr lang="en-IE" sz="2400" dirty="0" smtClean="0">
                <a:solidFill>
                  <a:prstClr val="black"/>
                </a:solidFill>
                <a:latin typeface="Arial" pitchFamily="34" charset="0"/>
                <a:cs typeface="Arial" pitchFamily="34" charset="0"/>
              </a:rPr>
              <a:t> </a:t>
            </a:r>
            <a:r>
              <a:rPr lang="en-IE" sz="2400" dirty="0" err="1" smtClean="0">
                <a:solidFill>
                  <a:prstClr val="black"/>
                </a:solidFill>
                <a:latin typeface="Arial" pitchFamily="34" charset="0"/>
                <a:cs typeface="Arial" pitchFamily="34" charset="0"/>
              </a:rPr>
              <a:t>e.g</a:t>
            </a:r>
            <a:r>
              <a:rPr lang="en-IE" sz="2400" dirty="0" smtClean="0">
                <a:solidFill>
                  <a:prstClr val="black"/>
                </a:solidFill>
                <a:latin typeface="Arial" pitchFamily="34" charset="0"/>
                <a:cs typeface="Arial" pitchFamily="34" charset="0"/>
              </a:rPr>
              <a:t> Safe Haven Aldershot</a:t>
            </a:r>
            <a:r>
              <a:rPr lang="en-IE" sz="2800" dirty="0" smtClean="0">
                <a:solidFill>
                  <a:prstClr val="black"/>
                </a:solidFill>
                <a:latin typeface="Arial" pitchFamily="34" charset="0"/>
                <a:cs typeface="Arial" pitchFamily="34" charset="0"/>
              </a:rPr>
              <a:t>,  Big Life Manchester</a:t>
            </a:r>
          </a:p>
          <a:p>
            <a:pPr>
              <a:buFont typeface="Wingdings" pitchFamily="2" charset="2"/>
              <a:buChar char="§"/>
            </a:pPr>
            <a:endParaRPr lang="en-IE" sz="2800" dirty="0" smtClean="0">
              <a:solidFill>
                <a:prstClr val="black"/>
              </a:solidFill>
              <a:latin typeface="Arial" pitchFamily="34" charset="0"/>
              <a:cs typeface="Arial" pitchFamily="34" charset="0"/>
            </a:endParaRPr>
          </a:p>
          <a:p>
            <a:pPr>
              <a:buFont typeface="Wingdings" pitchFamily="2" charset="2"/>
              <a:buChar char="§"/>
            </a:pPr>
            <a:r>
              <a:rPr lang="en-IE" sz="2800" dirty="0" smtClean="0">
                <a:solidFill>
                  <a:prstClr val="black"/>
                </a:solidFill>
                <a:latin typeface="Arial" pitchFamily="34" charset="0"/>
                <a:cs typeface="Arial" pitchFamily="34" charset="0"/>
              </a:rPr>
              <a:t>offer diversion away from A&amp;E services </a:t>
            </a:r>
          </a:p>
          <a:p>
            <a:pPr lvl="2">
              <a:buFont typeface="Wingdings" pitchFamily="2" charset="2"/>
              <a:buChar char="§"/>
            </a:pPr>
            <a:r>
              <a:rPr lang="en-IE" dirty="0" smtClean="0">
                <a:solidFill>
                  <a:prstClr val="black"/>
                </a:solidFill>
                <a:latin typeface="Arial" pitchFamily="34" charset="0"/>
                <a:cs typeface="Arial" pitchFamily="34" charset="0"/>
              </a:rPr>
              <a:t>(which can </a:t>
            </a:r>
            <a:r>
              <a:rPr lang="en-IE" dirty="0" smtClean="0">
                <a:solidFill>
                  <a:schemeClr val="accent5">
                    <a:lumMod val="75000"/>
                  </a:schemeClr>
                </a:solidFill>
                <a:latin typeface="Arial" pitchFamily="34" charset="0"/>
                <a:cs typeface="Arial" pitchFamily="34" charset="0"/>
              </a:rPr>
              <a:t>sometimes precipitate a worsening of circumstances</a:t>
            </a:r>
            <a:r>
              <a:rPr lang="en-IE" dirty="0" smtClean="0">
                <a:solidFill>
                  <a:prstClr val="black"/>
                </a:solidFill>
                <a:latin typeface="Arial" pitchFamily="34" charset="0"/>
                <a:cs typeface="Arial" pitchFamily="34" charset="0"/>
              </a:rPr>
              <a:t>). </a:t>
            </a:r>
            <a:r>
              <a:rPr lang="ga-IE" dirty="0" smtClean="0">
                <a:solidFill>
                  <a:prstClr val="black"/>
                </a:solidFill>
                <a:latin typeface="Arial" pitchFamily="34" charset="0"/>
                <a:cs typeface="Arial" pitchFamily="34" charset="0"/>
              </a:rPr>
              <a:t/>
            </a:r>
            <a:br>
              <a:rPr lang="ga-IE" dirty="0" smtClean="0">
                <a:solidFill>
                  <a:prstClr val="black"/>
                </a:solidFill>
                <a:latin typeface="Arial" pitchFamily="34" charset="0"/>
                <a:cs typeface="Arial" pitchFamily="34" charset="0"/>
              </a:rPr>
            </a:br>
            <a:endParaRPr lang="en-IE" sz="1800" dirty="0" smtClean="0">
              <a:solidFill>
                <a:prstClr val="black"/>
              </a:solidFill>
              <a:latin typeface="Arial" pitchFamily="34" charset="0"/>
              <a:cs typeface="Arial" pitchFamily="34" charset="0"/>
            </a:endParaRPr>
          </a:p>
          <a:p>
            <a:pPr lvl="2">
              <a:buFont typeface="Wingdings" pitchFamily="2" charset="2"/>
              <a:buChar char="§"/>
            </a:pPr>
            <a:r>
              <a:rPr lang="en-IE" sz="1800" u="sng" dirty="0" smtClean="0">
                <a:solidFill>
                  <a:prstClr val="black"/>
                </a:solidFill>
                <a:hlinkClick r:id="rId2"/>
              </a:rPr>
              <a:t>Read more</a:t>
            </a:r>
            <a:endParaRPr lang="en-IE" sz="1800" dirty="0" smtClean="0">
              <a:solidFill>
                <a:prstClr val="black"/>
              </a:solidFill>
              <a:hlinkClick r:id="rId2"/>
            </a:endParaRPr>
          </a:p>
          <a:p>
            <a:pPr lvl="2">
              <a:buFont typeface="Wingdings" pitchFamily="2" charset="2"/>
              <a:buChar char="§"/>
            </a:pPr>
            <a:r>
              <a:rPr lang="en-IE" sz="1800" dirty="0" smtClean="0">
                <a:solidFill>
                  <a:prstClr val="black"/>
                </a:solidFill>
                <a:hlinkClick r:id="rId2"/>
              </a:rPr>
              <a:t>https://www.linkedin.com/pulse/crisis-out-hours-carolyn-e-wood-mbacp</a:t>
            </a:r>
            <a:endParaRPr lang="en-IE" sz="1800" dirty="0" smtClean="0">
              <a:solidFill>
                <a:prstClr val="black"/>
              </a:solidFill>
            </a:endParaRPr>
          </a:p>
          <a:p>
            <a:endParaRPr lang="en-IE" dirty="0"/>
          </a:p>
        </p:txBody>
      </p:sp>
      <p:pic>
        <p:nvPicPr>
          <p:cNvPr id="4" name="Picture 1"/>
          <p:cNvPicPr>
            <a:picLocks noChangeAspect="1" noChangeArrowheads="1"/>
          </p:cNvPicPr>
          <p:nvPr/>
        </p:nvPicPr>
        <p:blipFill>
          <a:blip r:embed="rId3" cstate="print"/>
          <a:srcRect/>
          <a:stretch>
            <a:fillRect/>
          </a:stretch>
        </p:blipFill>
        <p:spPr bwMode="auto">
          <a:xfrm>
            <a:off x="6804248" y="5085184"/>
            <a:ext cx="1833481" cy="1654953"/>
          </a:xfrm>
          <a:prstGeom prst="rect">
            <a:avLst/>
          </a:prstGeom>
          <a:noFill/>
          <a:ln w="9525">
            <a:noFill/>
            <a:miter lim="800000"/>
            <a:headEnd/>
            <a:tailEnd/>
          </a:ln>
        </p:spPr>
      </p:pic>
      <p:sp>
        <p:nvSpPr>
          <p:cNvPr id="5" name="Rectangle 4"/>
          <p:cNvSpPr/>
          <p:nvPr/>
        </p:nvSpPr>
        <p:spPr>
          <a:xfrm>
            <a:off x="3344" y="10468"/>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smtClean="0">
                <a:solidFill>
                  <a:schemeClr val="bg1"/>
                </a:solidFill>
                <a:ea typeface="+mj-ea"/>
                <a:cs typeface="Arial" pitchFamily="34" charset="0"/>
              </a:rPr>
              <a:t>CRISIS CAF</a:t>
            </a:r>
            <a:r>
              <a:rPr lang="ga-IE" sz="3200" dirty="0" smtClean="0">
                <a:solidFill>
                  <a:schemeClr val="bg1"/>
                </a:solidFill>
                <a:ea typeface="+mj-ea"/>
                <a:cs typeface="Arial" pitchFamily="34" charset="0"/>
              </a:rPr>
              <a:t>E</a:t>
            </a:r>
            <a:endParaRPr lang="en-IE" sz="3200"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340768"/>
            <a:ext cx="7726362" cy="5286492"/>
          </a:xfrm>
        </p:spPr>
        <p:txBody>
          <a:bodyPr>
            <a:normAutofit/>
          </a:bodyPr>
          <a:lstStyle/>
          <a:p>
            <a:pPr marL="342900" lvl="0" indent="-342900" algn="l">
              <a:buFont typeface="Wingdings" pitchFamily="2" charset="2"/>
              <a:buChar char="§"/>
            </a:pPr>
            <a:r>
              <a:rPr lang="ga-IE" sz="2800" dirty="0">
                <a:solidFill>
                  <a:prstClr val="black"/>
                </a:solidFill>
                <a:latin typeface="Arial" pitchFamily="34" charset="0"/>
                <a:cs typeface="Arial" pitchFamily="34" charset="0"/>
              </a:rPr>
              <a:t>R</a:t>
            </a:r>
            <a:r>
              <a:rPr lang="en-IE" sz="2800" dirty="0" smtClean="0">
                <a:solidFill>
                  <a:prstClr val="black"/>
                </a:solidFill>
                <a:latin typeface="Arial" pitchFamily="34" charset="0"/>
                <a:cs typeface="Arial" pitchFamily="34" charset="0"/>
              </a:rPr>
              <a:t>un </a:t>
            </a:r>
            <a:r>
              <a:rPr lang="en-IE" sz="2800" dirty="0">
                <a:solidFill>
                  <a:prstClr val="black"/>
                </a:solidFill>
                <a:latin typeface="Arial" pitchFamily="34" charset="0"/>
                <a:cs typeface="Arial" pitchFamily="34" charset="0"/>
              </a:rPr>
              <a:t>an out of hours Peer Supported </a:t>
            </a:r>
            <a:r>
              <a:rPr lang="en-IE" sz="2800" dirty="0">
                <a:solidFill>
                  <a:schemeClr val="accent5">
                    <a:lumMod val="75000"/>
                  </a:schemeClr>
                </a:solidFill>
                <a:latin typeface="Arial" pitchFamily="34" charset="0"/>
                <a:cs typeface="Arial" pitchFamily="34" charset="0"/>
              </a:rPr>
              <a:t>Sanctuary </a:t>
            </a:r>
            <a:r>
              <a:rPr lang="en-IE" sz="2800" dirty="0">
                <a:solidFill>
                  <a:prstClr val="black"/>
                </a:solidFill>
                <a:latin typeface="Arial" pitchFamily="34" charset="0"/>
                <a:cs typeface="Arial" pitchFamily="34" charset="0"/>
              </a:rPr>
              <a:t>as an </a:t>
            </a:r>
            <a:r>
              <a:rPr lang="en-IE" sz="2800" dirty="0">
                <a:solidFill>
                  <a:schemeClr val="accent5">
                    <a:lumMod val="75000"/>
                  </a:schemeClr>
                </a:solidFill>
                <a:latin typeface="Arial" pitchFamily="34" charset="0"/>
                <a:cs typeface="Arial" pitchFamily="34" charset="0"/>
              </a:rPr>
              <a:t>alternative to </a:t>
            </a:r>
            <a:r>
              <a:rPr lang="en-IE" sz="2800" dirty="0" smtClean="0">
                <a:solidFill>
                  <a:schemeClr val="accent5">
                    <a:lumMod val="75000"/>
                  </a:schemeClr>
                </a:solidFill>
                <a:latin typeface="Arial" pitchFamily="34" charset="0"/>
                <a:cs typeface="Arial" pitchFamily="34" charset="0"/>
              </a:rPr>
              <a:t>A&amp;E</a:t>
            </a:r>
          </a:p>
          <a:p>
            <a:pPr lvl="0" algn="l"/>
            <a:endParaRPr lang="en-IE" sz="2800" dirty="0">
              <a:solidFill>
                <a:schemeClr val="accent5">
                  <a:lumMod val="75000"/>
                </a:schemeClr>
              </a:solidFill>
              <a:latin typeface="Arial" pitchFamily="34" charset="0"/>
              <a:cs typeface="Arial" pitchFamily="34" charset="0"/>
            </a:endParaRPr>
          </a:p>
          <a:p>
            <a:pPr marL="800100" lvl="1" indent="-342900" algn="l">
              <a:buFont typeface="Wingdings" pitchFamily="2" charset="2"/>
              <a:buChar char="§"/>
            </a:pPr>
            <a:r>
              <a:rPr lang="en-IE" sz="1400" dirty="0" smtClean="0">
                <a:solidFill>
                  <a:schemeClr val="accent5">
                    <a:lumMod val="75000"/>
                  </a:schemeClr>
                </a:solidFill>
                <a:latin typeface="Arial" pitchFamily="34" charset="0"/>
                <a:cs typeface="Arial" pitchFamily="34" charset="0"/>
              </a:rPr>
              <a:t>Self </a:t>
            </a:r>
            <a:r>
              <a:rPr lang="en-IE" sz="1400" dirty="0">
                <a:solidFill>
                  <a:schemeClr val="accent5">
                    <a:lumMod val="75000"/>
                  </a:schemeClr>
                </a:solidFill>
                <a:latin typeface="Arial" pitchFamily="34" charset="0"/>
                <a:cs typeface="Arial" pitchFamily="34" charset="0"/>
              </a:rPr>
              <a:t>refer </a:t>
            </a:r>
            <a:r>
              <a:rPr lang="en-IE" sz="1400" dirty="0">
                <a:solidFill>
                  <a:prstClr val="black"/>
                </a:solidFill>
                <a:latin typeface="Arial" pitchFamily="34" charset="0"/>
                <a:cs typeface="Arial" pitchFamily="34" charset="0"/>
              </a:rPr>
              <a:t>or be directed there by police, GP, ambulance, A&amp;E </a:t>
            </a:r>
            <a:r>
              <a:rPr lang="en-IE" sz="1400" dirty="0" err="1" smtClean="0">
                <a:solidFill>
                  <a:prstClr val="black"/>
                </a:solidFill>
                <a:latin typeface="Arial" pitchFamily="34" charset="0"/>
                <a:cs typeface="Arial" pitchFamily="34" charset="0"/>
              </a:rPr>
              <a:t>etc</a:t>
            </a:r>
            <a:r>
              <a:rPr lang="en-IE" sz="1400" dirty="0" smtClean="0">
                <a:solidFill>
                  <a:prstClr val="black"/>
                </a:solidFill>
                <a:latin typeface="Arial" pitchFamily="34" charset="0"/>
                <a:cs typeface="Arial" pitchFamily="34" charset="0"/>
              </a:rPr>
              <a:t> </a:t>
            </a:r>
            <a:endParaRPr lang="en-IE" sz="1400" dirty="0">
              <a:solidFill>
                <a:prstClr val="black"/>
              </a:solidFill>
              <a:latin typeface="Arial" pitchFamily="34" charset="0"/>
              <a:cs typeface="Arial" pitchFamily="34" charset="0"/>
            </a:endParaRPr>
          </a:p>
          <a:p>
            <a:pPr marL="800100" lvl="1" indent="-342900" algn="l">
              <a:buFont typeface="Wingdings" pitchFamily="2" charset="2"/>
              <a:buChar char="§"/>
            </a:pPr>
            <a:r>
              <a:rPr lang="en-IE" sz="1400" dirty="0" smtClean="0">
                <a:solidFill>
                  <a:prstClr val="black"/>
                </a:solidFill>
                <a:latin typeface="Arial" pitchFamily="34" charset="0"/>
                <a:cs typeface="Arial" pitchFamily="34" charset="0"/>
              </a:rPr>
              <a:t>could </a:t>
            </a:r>
            <a:r>
              <a:rPr lang="en-IE" sz="1400" dirty="0">
                <a:solidFill>
                  <a:prstClr val="black"/>
                </a:solidFill>
                <a:latin typeface="Arial" pitchFamily="34" charset="0"/>
                <a:cs typeface="Arial" pitchFamily="34" charset="0"/>
              </a:rPr>
              <a:t>be </a:t>
            </a:r>
            <a:r>
              <a:rPr lang="en-IE" sz="1400" dirty="0">
                <a:solidFill>
                  <a:schemeClr val="accent5">
                    <a:lumMod val="75000"/>
                  </a:schemeClr>
                </a:solidFill>
                <a:latin typeface="Arial" pitchFamily="34" charset="0"/>
                <a:cs typeface="Arial" pitchFamily="34" charset="0"/>
              </a:rPr>
              <a:t>diverted there from </a:t>
            </a:r>
            <a:r>
              <a:rPr lang="en-IE" sz="1400" dirty="0" smtClean="0">
                <a:solidFill>
                  <a:schemeClr val="accent5">
                    <a:lumMod val="75000"/>
                  </a:schemeClr>
                </a:solidFill>
                <a:latin typeface="Arial" pitchFamily="34" charset="0"/>
                <a:cs typeface="Arial" pitchFamily="34" charset="0"/>
              </a:rPr>
              <a:t>A&amp;E</a:t>
            </a:r>
            <a:r>
              <a:rPr lang="en-IE" sz="1400" dirty="0" smtClean="0">
                <a:solidFill>
                  <a:prstClr val="black"/>
                </a:solidFill>
                <a:latin typeface="Arial" pitchFamily="34" charset="0"/>
                <a:cs typeface="Arial" pitchFamily="34" charset="0"/>
              </a:rPr>
              <a:t> </a:t>
            </a:r>
            <a:endParaRPr lang="en-IE" sz="1400" dirty="0">
              <a:solidFill>
                <a:prstClr val="black"/>
              </a:solidFill>
              <a:latin typeface="Arial" pitchFamily="34" charset="0"/>
              <a:cs typeface="Arial" pitchFamily="34" charset="0"/>
            </a:endParaRPr>
          </a:p>
          <a:p>
            <a:pPr marL="800100" lvl="1" indent="-342900" algn="l">
              <a:buFont typeface="Wingdings" pitchFamily="2" charset="2"/>
              <a:buChar char="§"/>
            </a:pPr>
            <a:r>
              <a:rPr lang="en-IE" sz="1400" dirty="0" smtClean="0">
                <a:solidFill>
                  <a:prstClr val="black"/>
                </a:solidFill>
                <a:latin typeface="Arial" pitchFamily="34" charset="0"/>
                <a:cs typeface="Arial" pitchFamily="34" charset="0"/>
              </a:rPr>
              <a:t>can </a:t>
            </a:r>
            <a:r>
              <a:rPr lang="en-IE" sz="1400" dirty="0">
                <a:solidFill>
                  <a:prstClr val="black"/>
                </a:solidFill>
                <a:latin typeface="Arial" pitchFamily="34" charset="0"/>
                <a:cs typeface="Arial" pitchFamily="34" charset="0"/>
              </a:rPr>
              <a:t>access medical care if needed</a:t>
            </a:r>
            <a:r>
              <a:rPr lang="en-IE" sz="1400" dirty="0" smtClean="0">
                <a:solidFill>
                  <a:prstClr val="black"/>
                </a:solidFill>
                <a:latin typeface="Arial" pitchFamily="34" charset="0"/>
                <a:cs typeface="Arial" pitchFamily="34" charset="0"/>
              </a:rPr>
              <a:t>.</a:t>
            </a:r>
          </a:p>
          <a:p>
            <a:pPr marL="800100" lvl="1" indent="-342900" algn="l">
              <a:buFont typeface="Wingdings" pitchFamily="2" charset="2"/>
              <a:buChar char="§"/>
            </a:pPr>
            <a:r>
              <a:rPr lang="en-IE" sz="1400" dirty="0" smtClean="0">
                <a:solidFill>
                  <a:prstClr val="black"/>
                </a:solidFill>
                <a:latin typeface="Arial" pitchFamily="34" charset="0"/>
                <a:cs typeface="Arial" pitchFamily="34" charset="0"/>
              </a:rPr>
              <a:t>staffed by people with lived experience of suicidal behaviour”</a:t>
            </a:r>
          </a:p>
          <a:p>
            <a:pPr marL="812800" lvl="1" indent="-355600" algn="l"/>
            <a:r>
              <a:rPr lang="ga-IE" sz="1400" dirty="0" smtClean="0">
                <a:solidFill>
                  <a:prstClr val="black"/>
                </a:solidFill>
                <a:latin typeface="Arial" pitchFamily="34" charset="0"/>
                <a:cs typeface="Arial" pitchFamily="34" charset="0"/>
              </a:rPr>
              <a:t>	</a:t>
            </a:r>
            <a:r>
              <a:rPr lang="en-IE" sz="1400" u="sng" dirty="0" smtClean="0">
                <a:solidFill>
                  <a:prstClr val="black"/>
                </a:solidFill>
                <a:latin typeface="Arial" pitchFamily="34" charset="0"/>
                <a:cs typeface="Arial" pitchFamily="34" charset="0"/>
              </a:rPr>
              <a:t>and</a:t>
            </a:r>
            <a:r>
              <a:rPr lang="en-IE" sz="1400" dirty="0" smtClean="0">
                <a:solidFill>
                  <a:prstClr val="black"/>
                </a:solidFill>
                <a:latin typeface="Arial" pitchFamily="34" charset="0"/>
                <a:cs typeface="Arial" pitchFamily="34" charset="0"/>
              </a:rPr>
              <a:t> trained to deal with a person at any point along the spectrum of crisis</a:t>
            </a:r>
          </a:p>
          <a:p>
            <a:pPr marL="800100" lvl="1" indent="-342900" algn="l">
              <a:buFont typeface="Wingdings" pitchFamily="2" charset="2"/>
              <a:buChar char="§"/>
            </a:pPr>
            <a:r>
              <a:rPr lang="en-IE" sz="1400" dirty="0" smtClean="0">
                <a:solidFill>
                  <a:prstClr val="black"/>
                </a:solidFill>
                <a:latin typeface="Arial" pitchFamily="34" charset="0"/>
                <a:cs typeface="Arial" pitchFamily="34" charset="0"/>
              </a:rPr>
              <a:t>The </a:t>
            </a:r>
            <a:r>
              <a:rPr lang="en-IE" sz="1400" dirty="0">
                <a:solidFill>
                  <a:prstClr val="black"/>
                </a:solidFill>
                <a:latin typeface="Arial" pitchFamily="34" charset="0"/>
                <a:cs typeface="Arial" pitchFamily="34" charset="0"/>
              </a:rPr>
              <a:t>charity also have </a:t>
            </a:r>
            <a:r>
              <a:rPr lang="en-IE" sz="1400" dirty="0">
                <a:solidFill>
                  <a:schemeClr val="accent5">
                    <a:lumMod val="75000"/>
                  </a:schemeClr>
                </a:solidFill>
                <a:latin typeface="Arial" pitchFamily="34" charset="0"/>
                <a:cs typeface="Arial" pitchFamily="34" charset="0"/>
              </a:rPr>
              <a:t>Peer Supporters sat in A&amp;E </a:t>
            </a:r>
            <a:r>
              <a:rPr lang="en-IE" sz="1400" dirty="0">
                <a:solidFill>
                  <a:prstClr val="black"/>
                </a:solidFill>
                <a:latin typeface="Arial" pitchFamily="34" charset="0"/>
                <a:cs typeface="Arial" pitchFamily="34" charset="0"/>
              </a:rPr>
              <a:t>supporting those </a:t>
            </a:r>
            <a:r>
              <a:rPr lang="en-IE" sz="1400" dirty="0" smtClean="0">
                <a:solidFill>
                  <a:prstClr val="black"/>
                </a:solidFill>
                <a:latin typeface="Arial" pitchFamily="34" charset="0"/>
                <a:cs typeface="Arial" pitchFamily="34" charset="0"/>
              </a:rPr>
              <a:t>waiting</a:t>
            </a:r>
            <a:endParaRPr lang="en-IE" sz="1400" dirty="0">
              <a:solidFill>
                <a:prstClr val="black"/>
              </a:solidFill>
              <a:latin typeface="Arial" pitchFamily="34" charset="0"/>
              <a:cs typeface="Arial" pitchFamily="34" charset="0"/>
            </a:endParaRPr>
          </a:p>
          <a:p>
            <a:pPr marL="800100" lvl="1" indent="-342900" algn="l">
              <a:buFont typeface="Wingdings" pitchFamily="2" charset="2"/>
              <a:buChar char="§"/>
            </a:pPr>
            <a:r>
              <a:rPr lang="en-IE" sz="1400" dirty="0" smtClean="0">
                <a:solidFill>
                  <a:prstClr val="black"/>
                </a:solidFill>
                <a:latin typeface="Arial" pitchFamily="34" charset="0"/>
                <a:cs typeface="Arial" pitchFamily="34" charset="0"/>
              </a:rPr>
              <a:t>reducing </a:t>
            </a:r>
            <a:r>
              <a:rPr lang="en-IE" sz="1400" dirty="0">
                <a:solidFill>
                  <a:prstClr val="black"/>
                </a:solidFill>
                <a:latin typeface="Arial" pitchFamily="34" charset="0"/>
                <a:cs typeface="Arial" pitchFamily="34" charset="0"/>
              </a:rPr>
              <a:t>the number who leave after </a:t>
            </a:r>
            <a:r>
              <a:rPr lang="en-IE" sz="1400" dirty="0" smtClean="0">
                <a:solidFill>
                  <a:prstClr val="black"/>
                </a:solidFill>
                <a:latin typeface="Arial" pitchFamily="34" charset="0"/>
                <a:cs typeface="Arial" pitchFamily="34" charset="0"/>
              </a:rPr>
              <a:t>triage</a:t>
            </a:r>
            <a:r>
              <a:rPr lang="ga-IE" sz="1400" dirty="0" smtClean="0">
                <a:solidFill>
                  <a:prstClr val="black"/>
                </a:solidFill>
                <a:latin typeface="Arial" pitchFamily="34" charset="0"/>
                <a:cs typeface="Arial" pitchFamily="34" charset="0"/>
              </a:rPr>
              <a:t>.</a:t>
            </a:r>
            <a:endParaRPr lang="en-IE" sz="1400" dirty="0">
              <a:solidFill>
                <a:prstClr val="black"/>
              </a:solidFill>
              <a:latin typeface="Arial" pitchFamily="34" charset="0"/>
              <a:cs typeface="Arial"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solidFill>
                  <a:schemeClr val="bg1"/>
                </a:solidFill>
                <a:latin typeface="Arial" pitchFamily="34" charset="0"/>
                <a:ea typeface="+mj-ea"/>
                <a:cs typeface="Arial" pitchFamily="34" charset="0"/>
              </a:rPr>
              <a:t>Big Life Company in Greater Manchester </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6822" y="896371"/>
            <a:ext cx="7726362" cy="5720826"/>
          </a:xfrm>
        </p:spPr>
        <p:txBody>
          <a:bodyPr>
            <a:normAutofit/>
          </a:bodyPr>
          <a:lstStyle/>
          <a:p>
            <a:pPr marL="355600" lvl="4" indent="-355600">
              <a:buFont typeface="Wingdings" pitchFamily="2" charset="2"/>
              <a:buChar char="§"/>
            </a:pPr>
            <a:endParaRPr lang="ga-IE" sz="1500" b="1" dirty="0" smtClean="0">
              <a:solidFill>
                <a:prstClr val="black"/>
              </a:solidFill>
            </a:endParaRPr>
          </a:p>
          <a:p>
            <a:pPr marL="0" lvl="4">
              <a:tabLst>
                <a:tab pos="990600" algn="l"/>
              </a:tabLst>
            </a:pPr>
            <a:r>
              <a:rPr lang="en-IE" sz="1500" b="1" dirty="0" smtClean="0">
                <a:solidFill>
                  <a:prstClr val="black"/>
                </a:solidFill>
              </a:rPr>
              <a:t>A </a:t>
            </a:r>
            <a:r>
              <a:rPr lang="en-IE" sz="1500" b="1" dirty="0">
                <a:solidFill>
                  <a:prstClr val="black"/>
                </a:solidFill>
              </a:rPr>
              <a:t>Randomized Controlled Trial of Post-crisis Suicide </a:t>
            </a:r>
            <a:r>
              <a:rPr lang="en-IE" sz="1500" b="1" dirty="0" err="1" smtClean="0">
                <a:solidFill>
                  <a:prstClr val="black"/>
                </a:solidFill>
              </a:rPr>
              <a:t>Preventio</a:t>
            </a:r>
            <a:r>
              <a:rPr lang="ga-IE" sz="1500" b="1" dirty="0" smtClean="0">
                <a:solidFill>
                  <a:prstClr val="black"/>
                </a:solidFill>
              </a:rPr>
              <a:t>n</a:t>
            </a:r>
            <a:endParaRPr lang="ga-IE" sz="1500" b="1" dirty="0">
              <a:solidFill>
                <a:prstClr val="black"/>
              </a:solidFill>
            </a:endParaRPr>
          </a:p>
          <a:p>
            <a:pPr marL="0" lvl="4">
              <a:tabLst>
                <a:tab pos="990600" algn="l"/>
              </a:tabLst>
            </a:pPr>
            <a:r>
              <a:rPr lang="ga-IE" sz="1500" b="1" dirty="0" smtClean="0">
                <a:solidFill>
                  <a:prstClr val="black"/>
                </a:solidFill>
                <a:hlinkClick r:id="rId3"/>
              </a:rPr>
              <a:t>J</a:t>
            </a:r>
            <a:r>
              <a:rPr lang="en-IE" sz="1500" b="1" dirty="0" err="1" smtClean="0">
                <a:solidFill>
                  <a:prstClr val="black"/>
                </a:solidFill>
                <a:hlinkClick r:id="rId3"/>
              </a:rPr>
              <a:t>erome</a:t>
            </a:r>
            <a:r>
              <a:rPr lang="en-IE" sz="1500" b="1" dirty="0" smtClean="0">
                <a:solidFill>
                  <a:prstClr val="black"/>
                </a:solidFill>
                <a:hlinkClick r:id="rId3"/>
              </a:rPr>
              <a:t> </a:t>
            </a:r>
            <a:r>
              <a:rPr lang="en-IE" sz="1500" b="1" dirty="0">
                <a:solidFill>
                  <a:prstClr val="black"/>
                </a:solidFill>
                <a:hlinkClick r:id="rId3"/>
              </a:rPr>
              <a:t>A. Motto</a:t>
            </a:r>
            <a:r>
              <a:rPr lang="en-IE" sz="1500" b="1" dirty="0">
                <a:solidFill>
                  <a:prstClr val="black"/>
                </a:solidFill>
              </a:rPr>
              <a:t>, M.D., and </a:t>
            </a:r>
            <a:r>
              <a:rPr lang="en-IE" sz="1500" b="1" dirty="0">
                <a:solidFill>
                  <a:prstClr val="black"/>
                </a:solidFill>
                <a:hlinkClick r:id="rId4"/>
              </a:rPr>
              <a:t>Alan G. </a:t>
            </a:r>
            <a:r>
              <a:rPr lang="en-IE" sz="1500" b="1" dirty="0" err="1">
                <a:solidFill>
                  <a:prstClr val="black"/>
                </a:solidFill>
                <a:hlinkClick r:id="rId4"/>
              </a:rPr>
              <a:t>Bostrom</a:t>
            </a:r>
            <a:r>
              <a:rPr lang="en-IE" sz="1500" b="1" dirty="0">
                <a:solidFill>
                  <a:prstClr val="black"/>
                </a:solidFill>
              </a:rPr>
              <a:t>, Ph.D</a:t>
            </a:r>
            <a:r>
              <a:rPr lang="en-IE" sz="1500" b="1" dirty="0" smtClean="0">
                <a:solidFill>
                  <a:prstClr val="black"/>
                </a:solidFill>
              </a:rPr>
              <a:t>. June 01, 2001 </a:t>
            </a:r>
            <a:endParaRPr lang="en-IE" sz="1500" b="1" dirty="0">
              <a:solidFill>
                <a:prstClr val="black"/>
              </a:solidFill>
            </a:endParaRPr>
          </a:p>
          <a:p>
            <a:pPr lvl="0" algn="l"/>
            <a:endParaRPr lang="en-IE" sz="2400" dirty="0" smtClean="0">
              <a:solidFill>
                <a:prstClr val="black"/>
              </a:solidFill>
              <a:latin typeface="Arial" pitchFamily="34" charset="0"/>
              <a:cs typeface="Arial" pitchFamily="34" charset="0"/>
            </a:endParaRPr>
          </a:p>
          <a:p>
            <a:pPr marL="457200" indent="-457200" algn="l">
              <a:buFont typeface="Wingdings" pitchFamily="2" charset="2"/>
              <a:buChar char="§"/>
            </a:pPr>
            <a:r>
              <a:rPr lang="en-IE" sz="2400" dirty="0" smtClean="0">
                <a:solidFill>
                  <a:schemeClr val="tx1"/>
                </a:solidFill>
                <a:latin typeface="Arial" pitchFamily="34" charset="0"/>
                <a:ea typeface="+mj-ea"/>
                <a:cs typeface="Arial" pitchFamily="34" charset="0"/>
              </a:rPr>
              <a:t>Post ED Outreach</a:t>
            </a:r>
            <a:endParaRPr lang="en-IE" sz="2400" dirty="0" smtClean="0">
              <a:solidFill>
                <a:schemeClr val="tx1"/>
              </a:solidFill>
              <a:latin typeface="Arial" pitchFamily="34" charset="0"/>
              <a:cs typeface="Arial" pitchFamily="34" charset="0"/>
            </a:endParaRPr>
          </a:p>
          <a:p>
            <a:pPr marL="1257300" lvl="2" indent="-342900" algn="l">
              <a:buFont typeface="Wingdings" pitchFamily="2" charset="2"/>
              <a:buChar char="§"/>
            </a:pPr>
            <a:r>
              <a:rPr lang="en-IE" dirty="0">
                <a:solidFill>
                  <a:prstClr val="black"/>
                </a:solidFill>
                <a:latin typeface="Arial" pitchFamily="34" charset="0"/>
                <a:cs typeface="Arial" pitchFamily="34" charset="0"/>
              </a:rPr>
              <a:t> </a:t>
            </a:r>
            <a:r>
              <a:rPr lang="en-IE" dirty="0" smtClean="0">
                <a:solidFill>
                  <a:prstClr val="black"/>
                </a:solidFill>
                <a:latin typeface="Arial" pitchFamily="34" charset="0"/>
                <a:cs typeface="Arial" pitchFamily="34" charset="0"/>
              </a:rPr>
              <a:t>A </a:t>
            </a:r>
            <a:r>
              <a:rPr lang="en-IE" dirty="0">
                <a:solidFill>
                  <a:prstClr val="black"/>
                </a:solidFill>
                <a:latin typeface="Arial" pitchFamily="34" charset="0"/>
                <a:cs typeface="Arial" pitchFamily="34" charset="0"/>
              </a:rPr>
              <a:t>systematic program of contact with persons who are at risk of suicide and who refuse to remain in the health care </a:t>
            </a:r>
            <a:r>
              <a:rPr lang="en-IE" dirty="0" smtClean="0">
                <a:solidFill>
                  <a:prstClr val="black"/>
                </a:solidFill>
                <a:latin typeface="Arial" pitchFamily="34" charset="0"/>
                <a:cs typeface="Arial" pitchFamily="34" charset="0"/>
              </a:rPr>
              <a:t>system</a:t>
            </a:r>
          </a:p>
          <a:p>
            <a:pPr marL="1257300" lvl="2" indent="-342900" algn="l">
              <a:buFont typeface="Wingdings" pitchFamily="2" charset="2"/>
              <a:buChar char="§"/>
            </a:pPr>
            <a:r>
              <a:rPr lang="en-IE" dirty="0" smtClean="0">
                <a:solidFill>
                  <a:prstClr val="black"/>
                </a:solidFill>
                <a:latin typeface="Arial" pitchFamily="34" charset="0"/>
                <a:cs typeface="Arial" pitchFamily="34" charset="0"/>
              </a:rPr>
              <a:t>appears </a:t>
            </a:r>
            <a:r>
              <a:rPr lang="en-IE" dirty="0">
                <a:solidFill>
                  <a:prstClr val="black"/>
                </a:solidFill>
                <a:latin typeface="Arial" pitchFamily="34" charset="0"/>
                <a:cs typeface="Arial" pitchFamily="34" charset="0"/>
              </a:rPr>
              <a:t>to exert a significant preventive influence for at least two years. </a:t>
            </a:r>
            <a:endParaRPr lang="en-IE" dirty="0" smtClean="0">
              <a:solidFill>
                <a:prstClr val="black"/>
              </a:solidFill>
              <a:latin typeface="Arial" pitchFamily="34" charset="0"/>
              <a:cs typeface="Arial" pitchFamily="34" charset="0"/>
            </a:endParaRPr>
          </a:p>
          <a:p>
            <a:pPr marL="1257300" lvl="2" indent="-342900" algn="l">
              <a:buFont typeface="Wingdings" pitchFamily="2" charset="2"/>
              <a:buChar char="§"/>
            </a:pPr>
            <a:endParaRPr lang="en-IE" sz="2000" dirty="0" smtClean="0">
              <a:solidFill>
                <a:prstClr val="black"/>
              </a:solidFill>
              <a:latin typeface="Arial" pitchFamily="34" charset="0"/>
              <a:cs typeface="Arial" pitchFamily="34" charset="0"/>
            </a:endParaRPr>
          </a:p>
          <a:p>
            <a:pPr marL="457200" indent="-457200" algn="l">
              <a:buFont typeface="Wingdings" pitchFamily="2" charset="2"/>
              <a:buChar char="§"/>
            </a:pPr>
            <a:r>
              <a:rPr lang="en-IE" sz="2800" dirty="0" smtClean="0">
                <a:solidFill>
                  <a:srgbClr val="0070C0"/>
                </a:solidFill>
                <a:latin typeface="Arial" pitchFamily="34" charset="0"/>
                <a:cs typeface="Arial" pitchFamily="34" charset="0"/>
              </a:rPr>
              <a:t>Specialist Post ED Outreach for homeless?</a:t>
            </a: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solidFill>
                  <a:schemeClr val="bg1"/>
                </a:solidFill>
                <a:latin typeface="Arial" pitchFamily="34" charset="0"/>
                <a:ea typeface="+mj-ea"/>
                <a:cs typeface="Arial" pitchFamily="34" charset="0"/>
              </a:rPr>
              <a:t>Strengthen Self Harm Programme</a:t>
            </a:r>
            <a:endParaRPr lang="en-IE" sz="28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395536" y="2708920"/>
            <a:ext cx="8062664" cy="1584176"/>
          </a:xfrm>
        </p:spPr>
        <p:txBody>
          <a:bodyPr>
            <a:normAutofit/>
          </a:bodyPr>
          <a:lstStyle/>
          <a:p>
            <a:pPr algn="l"/>
            <a:r>
              <a:rPr lang="en-IE" sz="2800" dirty="0" smtClean="0">
                <a:latin typeface="Arial" pitchFamily="34" charset="0"/>
                <a:cs typeface="Arial" pitchFamily="34" charset="0"/>
              </a:rPr>
              <a:t>Specialist Care Options</a:t>
            </a:r>
            <a:r>
              <a:rPr lang="en-IE" dirty="0" smtClean="0"/>
              <a:t/>
            </a:r>
            <a:br>
              <a:rPr lang="en-IE" dirty="0" smtClean="0"/>
            </a:br>
            <a:endParaRPr lang="en-IE" dirty="0"/>
          </a:p>
        </p:txBody>
      </p:sp>
      <p:sp>
        <p:nvSpPr>
          <p:cNvPr id="3" name="Subtitle 2"/>
          <p:cNvSpPr>
            <a:spLocks noGrp="1"/>
          </p:cNvSpPr>
          <p:nvPr>
            <p:ph type="subTitle" idx="1"/>
          </p:nvPr>
        </p:nvSpPr>
        <p:spPr/>
        <p:txBody>
          <a:bodyPr>
            <a:normAutofit/>
          </a:bodyPr>
          <a:lstStyle/>
          <a:p>
            <a:pPr marL="342900" lvl="0" indent="-342900" algn="l"/>
            <a:endParaRPr lang="en-IE" dirty="0">
              <a:solidFill>
                <a:prstClr val="black"/>
              </a:solidFill>
            </a:endParaRPr>
          </a:p>
          <a:p>
            <a:pPr algn="l"/>
            <a:r>
              <a:rPr lang="ga-IE" sz="2300" dirty="0" smtClean="0">
                <a:solidFill>
                  <a:schemeClr val="tx1"/>
                </a:solidFill>
                <a:latin typeface="Arial" panose="020B0604020202020204" pitchFamily="34" charset="0"/>
                <a:cs typeface="Arial" panose="020B0604020202020204" pitchFamily="34" charset="0"/>
              </a:rPr>
              <a:t> </a:t>
            </a:r>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marL="457200" lvl="0" indent="-457200" algn="l">
              <a:buFont typeface="Wingdings" pitchFamily="2" charset="2"/>
              <a:buChar char="§"/>
            </a:pPr>
            <a:r>
              <a:rPr lang="en-IE" sz="2400" dirty="0" smtClean="0">
                <a:solidFill>
                  <a:schemeClr val="accent4">
                    <a:lumMod val="75000"/>
                  </a:schemeClr>
                </a:solidFill>
                <a:cs typeface="Arial" pitchFamily="34" charset="0"/>
              </a:rPr>
              <a:t>"The solution is to develop and deliver a </a:t>
            </a:r>
            <a:r>
              <a:rPr lang="en-IE" sz="2400" b="1" dirty="0" smtClean="0">
                <a:solidFill>
                  <a:schemeClr val="accent4">
                    <a:lumMod val="75000"/>
                  </a:schemeClr>
                </a:solidFill>
                <a:cs typeface="Arial" pitchFamily="34" charset="0"/>
              </a:rPr>
              <a:t>24-hour seven day a week direct access community mental health service</a:t>
            </a:r>
          </a:p>
          <a:p>
            <a:pPr marL="457200" lvl="0" indent="-457200" algn="l">
              <a:buFont typeface="Wingdings" pitchFamily="2" charset="2"/>
              <a:buChar char="§"/>
            </a:pPr>
            <a:r>
              <a:rPr lang="en-IE" sz="2400" b="1" dirty="0" smtClean="0">
                <a:solidFill>
                  <a:schemeClr val="accent4">
                    <a:lumMod val="75000"/>
                  </a:schemeClr>
                </a:solidFill>
                <a:cs typeface="Arial" pitchFamily="34" charset="0"/>
              </a:rPr>
              <a:t> </a:t>
            </a:r>
          </a:p>
          <a:p>
            <a:pPr marL="457200" lvl="0" indent="-457200" algn="l">
              <a:buFont typeface="Wingdings" pitchFamily="2" charset="2"/>
              <a:buChar char="§"/>
            </a:pPr>
            <a:endParaRPr lang="en-IE" sz="2400" b="1" dirty="0">
              <a:solidFill>
                <a:schemeClr val="accent4">
                  <a:lumMod val="75000"/>
                </a:schemeClr>
              </a:solidFill>
              <a:cs typeface="Arial" pitchFamily="34" charset="0"/>
            </a:endParaRPr>
          </a:p>
          <a:p>
            <a:pPr marL="457200" lvl="0" indent="-457200" algn="l">
              <a:buFont typeface="Wingdings" pitchFamily="2" charset="2"/>
              <a:buChar char="§"/>
            </a:pPr>
            <a:r>
              <a:rPr lang="ga-IE" sz="2400" b="1" dirty="0" smtClean="0">
                <a:solidFill>
                  <a:schemeClr val="accent4">
                    <a:lumMod val="75000"/>
                  </a:schemeClr>
                </a:solidFill>
                <a:cs typeface="Arial" pitchFamily="34" charset="0"/>
              </a:rPr>
              <a:t>f</a:t>
            </a:r>
            <a:r>
              <a:rPr lang="en-IE" sz="2400" dirty="0" smtClean="0">
                <a:solidFill>
                  <a:schemeClr val="accent4">
                    <a:lumMod val="75000"/>
                  </a:schemeClr>
                </a:solidFill>
                <a:cs typeface="Arial" pitchFamily="34" charset="0"/>
              </a:rPr>
              <a:t>or homeless people </a:t>
            </a:r>
            <a:r>
              <a:rPr lang="en-IE" sz="2400" b="1" dirty="0" smtClean="0">
                <a:solidFill>
                  <a:schemeClr val="accent4">
                    <a:lumMod val="75000"/>
                  </a:schemeClr>
                </a:solidFill>
                <a:cs typeface="Arial" pitchFamily="34" charset="0"/>
              </a:rPr>
              <a:t>already engaged in the mental health services,“</a:t>
            </a:r>
            <a:endParaRPr lang="ga-IE" sz="2400" b="1" dirty="0">
              <a:solidFill>
                <a:schemeClr val="accent4">
                  <a:lumMod val="75000"/>
                </a:schemeClr>
              </a:solidFill>
              <a:cs typeface="Arial" pitchFamily="34" charset="0"/>
            </a:endParaRPr>
          </a:p>
          <a:p>
            <a:pPr marL="1371600" lvl="2" indent="-457200" algn="l">
              <a:buFont typeface="Wingdings" pitchFamily="2" charset="2"/>
              <a:buChar char="§"/>
            </a:pPr>
            <a:r>
              <a:rPr lang="en-IE" sz="1600" dirty="0" smtClean="0">
                <a:solidFill>
                  <a:prstClr val="black"/>
                </a:solidFill>
                <a:cs typeface="Arial" pitchFamily="34" charset="0"/>
              </a:rPr>
              <a:t>Homeless Adults Speak Out on Mental Health group</a:t>
            </a:r>
            <a:r>
              <a:rPr lang="ga-IE" sz="1600" dirty="0" smtClean="0">
                <a:solidFill>
                  <a:prstClr val="black"/>
                </a:solidFill>
                <a:cs typeface="Arial" pitchFamily="34" charset="0"/>
              </a:rPr>
              <a:t/>
            </a:r>
            <a:br>
              <a:rPr lang="ga-IE" sz="1600" dirty="0" smtClean="0">
                <a:solidFill>
                  <a:prstClr val="black"/>
                </a:solidFill>
                <a:cs typeface="Arial" pitchFamily="34" charset="0"/>
              </a:rPr>
            </a:br>
            <a:endParaRPr lang="en-IE" sz="1600" dirty="0" smtClean="0">
              <a:solidFill>
                <a:prstClr val="black"/>
              </a:solidFill>
              <a:cs typeface="Arial" pitchFamily="34" charset="0"/>
            </a:endParaRPr>
          </a:p>
          <a:p>
            <a:pPr marL="3086100" lvl="6" indent="-342900" algn="l">
              <a:buFont typeface="Wingdings" pitchFamily="2" charset="2"/>
              <a:buChar char="§"/>
            </a:pPr>
            <a:r>
              <a:rPr lang="en-IE" sz="1100" dirty="0" smtClean="0">
                <a:solidFill>
                  <a:prstClr val="black"/>
                </a:solidFill>
                <a:cs typeface="Arial" pitchFamily="34" charset="0"/>
                <a:hlinkClick r:id="rId3"/>
              </a:rPr>
              <a:t>https</a:t>
            </a:r>
            <a:r>
              <a:rPr lang="en-IE" sz="1100" dirty="0">
                <a:solidFill>
                  <a:prstClr val="black"/>
                </a:solidFill>
                <a:cs typeface="Arial" pitchFamily="34" charset="0"/>
                <a:hlinkClick r:id="rId3"/>
              </a:rPr>
              <a:t>://www.mentalhealthreform.ie/wp-content/uploads/2017/06/Homelessness-and-mental-health-report.pdf</a:t>
            </a:r>
            <a:endParaRPr lang="en-IE" sz="1100" dirty="0">
              <a:solidFill>
                <a:prstClr val="black"/>
              </a:solidFill>
              <a:cs typeface="Arial" pitchFamily="34" charset="0"/>
            </a:endParaRPr>
          </a:p>
          <a:p>
            <a:pPr marL="3086100" lvl="6" indent="-342900" algn="l">
              <a:buFont typeface="Wingdings" pitchFamily="2" charset="2"/>
              <a:buChar char="§"/>
            </a:pPr>
            <a:r>
              <a:rPr lang="en-IE" sz="1100" dirty="0">
                <a:solidFill>
                  <a:prstClr val="black"/>
                </a:solidFill>
                <a:cs typeface="Arial" pitchFamily="34" charset="0"/>
                <a:hlinkClick r:id="rId4"/>
              </a:rPr>
              <a:t>http://www.thejournal.ie/homelessness-mental-health-services-3445183-Jun2017</a:t>
            </a:r>
            <a:r>
              <a:rPr lang="en-IE" sz="1100" dirty="0" smtClean="0">
                <a:solidFill>
                  <a:prstClr val="black"/>
                </a:solidFill>
                <a:cs typeface="Arial" pitchFamily="34" charset="0"/>
                <a:hlinkClick r:id="rId4"/>
              </a:rPr>
              <a:t>/</a:t>
            </a:r>
            <a:endParaRPr lang="en-IE" sz="1100" dirty="0" smtClean="0">
              <a:solidFill>
                <a:prstClr val="black"/>
              </a:solidFill>
              <a:cs typeface="Arial" pitchFamily="34" charset="0"/>
            </a:endParaRPr>
          </a:p>
          <a:p>
            <a:pPr marL="3086100" lvl="6" indent="-342900" algn="l">
              <a:buFont typeface="Wingdings" pitchFamily="2" charset="2"/>
              <a:buChar char="§"/>
            </a:pPr>
            <a:endParaRPr lang="en-IE" sz="1100" dirty="0" smtClean="0">
              <a:solidFill>
                <a:prstClr val="black"/>
              </a:solidFill>
              <a:cs typeface="Arial" pitchFamily="34" charset="0"/>
            </a:endParaRPr>
          </a:p>
          <a:p>
            <a:pPr marL="342900" indent="-342900" algn="l">
              <a:buFont typeface="Wingdings" pitchFamily="2" charset="2"/>
              <a:buChar char="§"/>
            </a:pPr>
            <a:endParaRPr lang="en-IE" sz="2400" dirty="0" smtClean="0"/>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latin typeface="Arial" pitchFamily="34" charset="0"/>
                <a:cs typeface="Arial" pitchFamily="34" charset="0"/>
              </a:rPr>
              <a:t>Strengthen existing Homeless Teams</a:t>
            </a:r>
            <a:endParaRPr lang="en-IE" sz="2800" dirty="0">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8449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988841"/>
            <a:ext cx="7772400" cy="1368151"/>
          </a:xfrm>
        </p:spPr>
        <p:txBody>
          <a:bodyPr/>
          <a:lstStyle/>
          <a:p>
            <a:r>
              <a:rPr lang="en-IE" sz="2800" cap="all" dirty="0">
                <a:solidFill>
                  <a:prstClr val="black"/>
                </a:solidFill>
                <a:latin typeface="Arial" pitchFamily="34" charset="0"/>
                <a:ea typeface="+mj-ea"/>
                <a:cs typeface="Arial" pitchFamily="34" charset="0"/>
              </a:rPr>
              <a:t>......there are several problems</a:t>
            </a:r>
            <a:endParaRPr lang="en-IE" dirty="0"/>
          </a:p>
        </p:txBody>
      </p:sp>
      <p:sp>
        <p:nvSpPr>
          <p:cNvPr id="4" name="Rectangle 3"/>
          <p:cNvSpPr/>
          <p:nvPr/>
        </p:nvSpPr>
        <p:spPr>
          <a:xfrm>
            <a:off x="0" y="0"/>
            <a:ext cx="7956376" cy="8367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97946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510286"/>
            <a:ext cx="7726362" cy="5116974"/>
          </a:xfrm>
        </p:spPr>
        <p:txBody>
          <a:bodyPr>
            <a:noAutofit/>
          </a:bodyPr>
          <a:lstStyle/>
          <a:p>
            <a:pPr marL="342900" indent="-342900" algn="l">
              <a:buFont typeface="Arial" panose="020B0604020202020204" pitchFamily="34" charset="0"/>
              <a:buChar char="•"/>
            </a:pPr>
            <a:r>
              <a:rPr lang="en-IE" sz="2000" dirty="0">
                <a:solidFill>
                  <a:prstClr val="black"/>
                </a:solidFill>
                <a:latin typeface="Arial" pitchFamily="34" charset="0"/>
                <a:cs typeface="Arial" pitchFamily="34" charset="0"/>
              </a:rPr>
              <a:t>Community Mental Health </a:t>
            </a:r>
            <a:r>
              <a:rPr lang="en-IE" sz="2000" dirty="0" smtClean="0">
                <a:solidFill>
                  <a:prstClr val="black"/>
                </a:solidFill>
                <a:latin typeface="Arial" pitchFamily="34" charset="0"/>
                <a:cs typeface="Arial" pitchFamily="34" charset="0"/>
              </a:rPr>
              <a:t>Nurse</a:t>
            </a:r>
            <a:r>
              <a:rPr lang="ga-IE" sz="2000" dirty="0" smtClean="0">
                <a:solidFill>
                  <a:prstClr val="black"/>
                </a:solidFill>
                <a:latin typeface="Arial" pitchFamily="34" charset="0"/>
                <a:cs typeface="Arial" pitchFamily="34" charset="0"/>
              </a:rPr>
              <a:t/>
            </a:r>
            <a:br>
              <a:rPr lang="ga-IE" sz="2000" dirty="0" smtClean="0">
                <a:solidFill>
                  <a:prstClr val="black"/>
                </a:solidFill>
                <a:latin typeface="Arial" pitchFamily="34" charset="0"/>
                <a:cs typeface="Arial" pitchFamily="34" charset="0"/>
              </a:rPr>
            </a:br>
            <a:r>
              <a:rPr lang="en-IE" sz="2000" dirty="0" smtClean="0">
                <a:solidFill>
                  <a:prstClr val="black"/>
                </a:solidFill>
                <a:latin typeface="Arial" pitchFamily="34" charset="0"/>
                <a:cs typeface="Arial" pitchFamily="34" charset="0"/>
              </a:rPr>
              <a:t> </a:t>
            </a:r>
            <a:r>
              <a:rPr lang="en-IE" sz="2000" dirty="0">
                <a:solidFill>
                  <a:prstClr val="black"/>
                </a:solidFill>
                <a:latin typeface="Arial" pitchFamily="34" charset="0"/>
                <a:cs typeface="Arial" pitchFamily="34" charset="0"/>
              </a:rPr>
              <a:t>– </a:t>
            </a:r>
            <a:r>
              <a:rPr lang="ga-IE" sz="2000" dirty="0" smtClean="0">
                <a:solidFill>
                  <a:prstClr val="black"/>
                </a:solidFill>
                <a:latin typeface="Arial" pitchFamily="34" charset="0"/>
                <a:cs typeface="Arial" pitchFamily="34" charset="0"/>
              </a:rPr>
              <a:t> </a:t>
            </a:r>
            <a:r>
              <a:rPr lang="en-IE" sz="2000" dirty="0" smtClean="0">
                <a:solidFill>
                  <a:prstClr val="black"/>
                </a:solidFill>
                <a:latin typeface="Arial" pitchFamily="34" charset="0"/>
                <a:cs typeface="Arial" pitchFamily="34" charset="0"/>
              </a:rPr>
              <a:t>Adult </a:t>
            </a:r>
            <a:r>
              <a:rPr lang="en-IE" sz="2000" dirty="0">
                <a:solidFill>
                  <a:prstClr val="black"/>
                </a:solidFill>
                <a:latin typeface="Arial" pitchFamily="34" charset="0"/>
                <a:cs typeface="Arial" pitchFamily="34" charset="0"/>
              </a:rPr>
              <a:t>Homeless </a:t>
            </a:r>
            <a:r>
              <a:rPr lang="en-IE" sz="2000" dirty="0" smtClean="0">
                <a:solidFill>
                  <a:prstClr val="black"/>
                </a:solidFill>
                <a:latin typeface="Arial" pitchFamily="34" charset="0"/>
                <a:cs typeface="Arial" pitchFamily="34" charset="0"/>
              </a:rPr>
              <a:t>Waterford</a:t>
            </a:r>
            <a:endParaRPr lang="en-IE" sz="2000" dirty="0">
              <a:latin typeface="Arial" pitchFamily="34" charset="0"/>
              <a:cs typeface="Arial" pitchFamily="34" charset="0"/>
            </a:endParaRPr>
          </a:p>
          <a:p>
            <a:pPr marL="342900" lvl="0" indent="-342900" algn="l">
              <a:buFont typeface="Arial" pitchFamily="34" charset="0"/>
              <a:buChar char="•"/>
            </a:pPr>
            <a:r>
              <a:rPr lang="en-IE" sz="2000" dirty="0" smtClean="0">
                <a:solidFill>
                  <a:prstClr val="black"/>
                </a:solidFill>
                <a:latin typeface="Arial" pitchFamily="34" charset="0"/>
                <a:cs typeface="Arial" pitchFamily="34" charset="0"/>
              </a:rPr>
              <a:t>The </a:t>
            </a:r>
            <a:r>
              <a:rPr lang="en-IE" sz="2000" dirty="0">
                <a:solidFill>
                  <a:prstClr val="black"/>
                </a:solidFill>
                <a:latin typeface="Arial" pitchFamily="34" charset="0"/>
                <a:cs typeface="Arial" pitchFamily="34" charset="0"/>
              </a:rPr>
              <a:t>Community Mental Health Nurse (CMHN) Homelessness post </a:t>
            </a:r>
            <a:r>
              <a:rPr lang="en-IE" sz="2000" dirty="0" smtClean="0">
                <a:solidFill>
                  <a:prstClr val="black"/>
                </a:solidFill>
                <a:latin typeface="Arial" pitchFamily="34" charset="0"/>
                <a:cs typeface="Arial" pitchFamily="34" charset="0"/>
              </a:rPr>
              <a:t>was established </a:t>
            </a:r>
            <a:r>
              <a:rPr lang="en-IE" sz="2000" dirty="0">
                <a:solidFill>
                  <a:prstClr val="black"/>
                </a:solidFill>
                <a:latin typeface="Arial" pitchFamily="34" charset="0"/>
                <a:cs typeface="Arial" pitchFamily="34" charset="0"/>
              </a:rPr>
              <a:t>in 2006 as a designated post </a:t>
            </a:r>
            <a:endParaRPr lang="en-IE" sz="2000" dirty="0" smtClean="0">
              <a:solidFill>
                <a:prstClr val="black"/>
              </a:solidFill>
              <a:latin typeface="Arial" pitchFamily="34" charset="0"/>
              <a:cs typeface="Arial" pitchFamily="34" charset="0"/>
            </a:endParaRPr>
          </a:p>
          <a:p>
            <a:pPr marL="2171700" lvl="4" indent="-342900" algn="l">
              <a:buFont typeface="Arial" pitchFamily="34" charset="0"/>
              <a:buChar char="•"/>
            </a:pPr>
            <a:r>
              <a:rPr lang="en-IE" sz="1200" dirty="0" smtClean="0">
                <a:solidFill>
                  <a:prstClr val="black"/>
                </a:solidFill>
                <a:latin typeface="Arial" pitchFamily="34" charset="0"/>
                <a:cs typeface="Arial" pitchFamily="34" charset="0"/>
              </a:rPr>
              <a:t>to </a:t>
            </a:r>
            <a:r>
              <a:rPr lang="en-IE" sz="1200" dirty="0">
                <a:solidFill>
                  <a:prstClr val="black"/>
                </a:solidFill>
                <a:latin typeface="Arial" pitchFamily="34" charset="0"/>
                <a:cs typeface="Arial" pitchFamily="34" charset="0"/>
              </a:rPr>
              <a:t>address the </a:t>
            </a:r>
            <a:r>
              <a:rPr lang="en-IE" sz="1200" dirty="0" smtClean="0">
                <a:solidFill>
                  <a:prstClr val="black"/>
                </a:solidFill>
                <a:latin typeface="Arial" pitchFamily="34" charset="0"/>
                <a:cs typeface="Arial" pitchFamily="34" charset="0"/>
              </a:rPr>
              <a:t>gaps</a:t>
            </a:r>
            <a:endParaRPr lang="en-IE" sz="1200" dirty="0">
              <a:solidFill>
                <a:prstClr val="black"/>
              </a:solidFill>
              <a:latin typeface="Arial" pitchFamily="34" charset="0"/>
              <a:cs typeface="Arial" pitchFamily="34" charset="0"/>
            </a:endParaRPr>
          </a:p>
          <a:p>
            <a:pPr marL="2171700" lvl="4" indent="-342900" algn="l">
              <a:buFont typeface="Arial" pitchFamily="34" charset="0"/>
              <a:buChar char="•"/>
            </a:pPr>
            <a:r>
              <a:rPr lang="en-IE" sz="1200" dirty="0" smtClean="0">
                <a:solidFill>
                  <a:prstClr val="black"/>
                </a:solidFill>
                <a:latin typeface="Arial" pitchFamily="34" charset="0"/>
                <a:cs typeface="Arial" pitchFamily="34" charset="0"/>
              </a:rPr>
              <a:t>more </a:t>
            </a:r>
            <a:r>
              <a:rPr lang="en-IE" sz="1200" dirty="0">
                <a:solidFill>
                  <a:prstClr val="black"/>
                </a:solidFill>
                <a:latin typeface="Arial" pitchFamily="34" charset="0"/>
                <a:cs typeface="Arial" pitchFamily="34" charset="0"/>
              </a:rPr>
              <a:t>positive working relationship </a:t>
            </a:r>
            <a:endParaRPr lang="en-IE" sz="1200" dirty="0" smtClean="0">
              <a:solidFill>
                <a:prstClr val="black"/>
              </a:solidFill>
              <a:latin typeface="Arial" pitchFamily="34" charset="0"/>
              <a:cs typeface="Arial" pitchFamily="34" charset="0"/>
            </a:endParaRPr>
          </a:p>
          <a:p>
            <a:pPr marL="2171700" lvl="4" indent="-342900" algn="l">
              <a:buFont typeface="Arial" pitchFamily="34" charset="0"/>
              <a:buChar char="•"/>
            </a:pPr>
            <a:r>
              <a:rPr lang="en-IE" sz="1200" dirty="0" smtClean="0">
                <a:solidFill>
                  <a:prstClr val="black"/>
                </a:solidFill>
                <a:latin typeface="Arial" pitchFamily="34" charset="0"/>
                <a:cs typeface="Arial" pitchFamily="34" charset="0"/>
              </a:rPr>
              <a:t>to </a:t>
            </a:r>
            <a:r>
              <a:rPr lang="en-IE" sz="1200" dirty="0">
                <a:solidFill>
                  <a:prstClr val="black"/>
                </a:solidFill>
                <a:latin typeface="Arial" pitchFamily="34" charset="0"/>
                <a:cs typeface="Arial" pitchFamily="34" charset="0"/>
              </a:rPr>
              <a:t>advocate </a:t>
            </a:r>
          </a:p>
          <a:p>
            <a:pPr marL="2171700" lvl="4" indent="-342900" algn="l">
              <a:buFont typeface="Arial" pitchFamily="34" charset="0"/>
              <a:buChar char="•"/>
            </a:pPr>
            <a:r>
              <a:rPr lang="en-IE" sz="1200" dirty="0" smtClean="0">
                <a:solidFill>
                  <a:prstClr val="black"/>
                </a:solidFill>
                <a:latin typeface="Arial" pitchFamily="34" charset="0"/>
                <a:cs typeface="Arial" pitchFamily="34" charset="0"/>
              </a:rPr>
              <a:t>to </a:t>
            </a:r>
            <a:r>
              <a:rPr lang="en-IE" sz="1200" dirty="0">
                <a:solidFill>
                  <a:prstClr val="black"/>
                </a:solidFill>
                <a:latin typeface="Arial" pitchFamily="34" charset="0"/>
                <a:cs typeface="Arial" pitchFamily="34" charset="0"/>
              </a:rPr>
              <a:t>facilitate effective management of admissions and discharges </a:t>
            </a:r>
          </a:p>
          <a:p>
            <a:pPr marL="2171700" lvl="4" indent="-342900" algn="l">
              <a:buFont typeface="Arial" pitchFamily="34" charset="0"/>
              <a:buChar char="•"/>
            </a:pPr>
            <a:r>
              <a:rPr lang="en-IE" sz="1200" dirty="0" smtClean="0">
                <a:solidFill>
                  <a:prstClr val="black"/>
                </a:solidFill>
                <a:latin typeface="Arial" pitchFamily="34" charset="0"/>
                <a:cs typeface="Arial" pitchFamily="34" charset="0"/>
              </a:rPr>
              <a:t>Promote positive </a:t>
            </a:r>
            <a:r>
              <a:rPr lang="en-IE" sz="1200" dirty="0">
                <a:solidFill>
                  <a:prstClr val="black"/>
                </a:solidFill>
                <a:latin typeface="Arial" pitchFamily="34" charset="0"/>
                <a:cs typeface="Arial" pitchFamily="34" charset="0"/>
              </a:rPr>
              <a:t>mental </a:t>
            </a:r>
            <a:r>
              <a:rPr lang="en-IE" sz="1200" dirty="0" smtClean="0">
                <a:solidFill>
                  <a:prstClr val="black"/>
                </a:solidFill>
                <a:latin typeface="Arial" pitchFamily="34" charset="0"/>
                <a:cs typeface="Arial" pitchFamily="34" charset="0"/>
              </a:rPr>
              <a:t>health</a:t>
            </a:r>
            <a:endParaRPr lang="en-IE" sz="1200" b="1" dirty="0">
              <a:solidFill>
                <a:prstClr val="black"/>
              </a:solidFill>
              <a:latin typeface="Arial" pitchFamily="34" charset="0"/>
              <a:cs typeface="Arial" pitchFamily="34" charset="0"/>
            </a:endParaRPr>
          </a:p>
          <a:p>
            <a:pPr marL="342900" lvl="0" indent="-342900" algn="l">
              <a:buFont typeface="Arial" pitchFamily="34" charset="0"/>
              <a:buChar char="•"/>
            </a:pPr>
            <a:endParaRPr lang="en-IE" sz="2000" b="1" dirty="0" smtClean="0">
              <a:solidFill>
                <a:prstClr val="black"/>
              </a:solidFill>
              <a:latin typeface="Arial" pitchFamily="34" charset="0"/>
              <a:cs typeface="Arial" pitchFamily="34" charset="0"/>
            </a:endParaRPr>
          </a:p>
          <a:p>
            <a:pPr marL="800100" lvl="1" indent="-342900" algn="l">
              <a:buFont typeface="Arial" pitchFamily="34" charset="0"/>
              <a:buChar char="•"/>
            </a:pPr>
            <a:r>
              <a:rPr lang="en-IE" sz="1600" b="1" dirty="0" smtClean="0">
                <a:solidFill>
                  <a:prstClr val="black"/>
                </a:solidFill>
                <a:latin typeface="Arial" pitchFamily="34" charset="0"/>
                <a:cs typeface="Arial" pitchFamily="34" charset="0"/>
              </a:rPr>
              <a:t>Referral </a:t>
            </a:r>
            <a:r>
              <a:rPr lang="en-IE" sz="1600" b="1" dirty="0">
                <a:solidFill>
                  <a:prstClr val="black"/>
                </a:solidFill>
                <a:latin typeface="Arial" pitchFamily="34" charset="0"/>
                <a:cs typeface="Arial" pitchFamily="34" charset="0"/>
              </a:rPr>
              <a:t>–Through Waterford Homeless Action Teams, </a:t>
            </a:r>
            <a:endParaRPr lang="en-IE" sz="1600" b="1" dirty="0" smtClean="0">
              <a:solidFill>
                <a:prstClr val="black"/>
              </a:solidFill>
              <a:latin typeface="Arial" pitchFamily="34" charset="0"/>
              <a:cs typeface="Arial" pitchFamily="34" charset="0"/>
            </a:endParaRPr>
          </a:p>
          <a:p>
            <a:pPr marL="800100" lvl="1" indent="-342900" algn="l">
              <a:buFont typeface="Arial" pitchFamily="34" charset="0"/>
              <a:buChar char="•"/>
            </a:pPr>
            <a:r>
              <a:rPr lang="en-IE" sz="1600" b="1" dirty="0" smtClean="0">
                <a:solidFill>
                  <a:prstClr val="black"/>
                </a:solidFill>
                <a:latin typeface="Arial" pitchFamily="34" charset="0"/>
                <a:cs typeface="Arial" pitchFamily="34" charset="0"/>
              </a:rPr>
              <a:t>Direct </a:t>
            </a:r>
            <a:r>
              <a:rPr lang="en-IE" sz="1600" b="1" dirty="0">
                <a:solidFill>
                  <a:prstClr val="black"/>
                </a:solidFill>
                <a:latin typeface="Arial" pitchFamily="34" charset="0"/>
                <a:cs typeface="Arial" pitchFamily="34" charset="0"/>
              </a:rPr>
              <a:t>referrals </a:t>
            </a:r>
            <a:r>
              <a:rPr lang="en-IE" sz="1600" b="1" dirty="0" smtClean="0">
                <a:solidFill>
                  <a:prstClr val="black"/>
                </a:solidFill>
                <a:latin typeface="Arial" pitchFamily="34" charset="0"/>
                <a:cs typeface="Arial" pitchFamily="34" charset="0"/>
              </a:rPr>
              <a:t>from </a:t>
            </a:r>
            <a:r>
              <a:rPr lang="en-IE" sz="1600" dirty="0" smtClean="0">
                <a:solidFill>
                  <a:prstClr val="black"/>
                </a:solidFill>
                <a:latin typeface="Arial" pitchFamily="34" charset="0"/>
                <a:cs typeface="Arial" pitchFamily="34" charset="0"/>
              </a:rPr>
              <a:t>voluntary </a:t>
            </a:r>
            <a:r>
              <a:rPr lang="en-IE" sz="1600" dirty="0">
                <a:solidFill>
                  <a:prstClr val="black"/>
                </a:solidFill>
                <a:latin typeface="Arial" pitchFamily="34" charset="0"/>
                <a:cs typeface="Arial" pitchFamily="34" charset="0"/>
              </a:rPr>
              <a:t>and statutory organisations.</a:t>
            </a:r>
          </a:p>
          <a:p>
            <a:pPr algn="l"/>
            <a:endParaRPr lang="en-IE" sz="2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latin typeface="Arial" pitchFamily="34" charset="0"/>
                <a:cs typeface="Arial" pitchFamily="34" charset="0"/>
              </a:rPr>
              <a:t>Strengthen existing CMHT’s</a:t>
            </a:r>
            <a:endParaRPr lang="en-IE" sz="28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107504" y="0"/>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25602" name="Picture 2" descr="Image result for waterford"/>
          <p:cNvPicPr>
            <a:picLocks noChangeAspect="1" noChangeArrowheads="1"/>
          </p:cNvPicPr>
          <p:nvPr/>
        </p:nvPicPr>
        <p:blipFill>
          <a:blip r:embed="rId4" cstate="print"/>
          <a:srcRect/>
          <a:stretch>
            <a:fillRect/>
          </a:stretch>
        </p:blipFill>
        <p:spPr bwMode="auto">
          <a:xfrm>
            <a:off x="6751118" y="862214"/>
            <a:ext cx="2392882" cy="1296144"/>
          </a:xfrm>
          <a:prstGeom prst="rect">
            <a:avLst/>
          </a:prstGeom>
          <a:noFill/>
        </p:spPr>
      </p:pic>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a:bodyPr>
          <a:lstStyle/>
          <a:p>
            <a:r>
              <a:rPr lang="en-IE" sz="2400" dirty="0" smtClean="0"/>
              <a:t>‘Overnight Psychiatric Crisis Service – Glasgow</a:t>
            </a:r>
          </a:p>
          <a:p>
            <a:pPr lvl="1"/>
            <a:r>
              <a:rPr lang="en-IE" sz="2000" dirty="0" smtClean="0"/>
              <a:t>Nurse led</a:t>
            </a:r>
          </a:p>
          <a:p>
            <a:endParaRPr lang="en-IE" sz="2400" dirty="0" smtClean="0">
              <a:solidFill>
                <a:prstClr val="black"/>
              </a:solidFill>
              <a:latin typeface="Arial" pitchFamily="34" charset="0"/>
              <a:cs typeface="Arial" pitchFamily="34" charset="0"/>
            </a:endParaRPr>
          </a:p>
          <a:p>
            <a:r>
              <a:rPr lang="en-IE" sz="2400" dirty="0" smtClean="0">
                <a:solidFill>
                  <a:prstClr val="black"/>
                </a:solidFill>
                <a:latin typeface="Arial" pitchFamily="34" charset="0"/>
                <a:cs typeface="Arial" pitchFamily="34" charset="0"/>
              </a:rPr>
              <a:t>‘</a:t>
            </a:r>
            <a:r>
              <a:rPr lang="en-IE" sz="2400" dirty="0">
                <a:solidFill>
                  <a:prstClr val="black"/>
                </a:solidFill>
                <a:latin typeface="Arial" pitchFamily="34" charset="0"/>
                <a:cs typeface="Arial" pitchFamily="34" charset="0"/>
              </a:rPr>
              <a:t>Distress Brief Intervention Programme- Scotland’</a:t>
            </a:r>
          </a:p>
          <a:p>
            <a:endParaRPr lang="en-IE" sz="2400" dirty="0" smtClean="0"/>
          </a:p>
          <a:p>
            <a:r>
              <a:rPr lang="en-IE" sz="2400" dirty="0" smtClean="0"/>
              <a:t>Add </a:t>
            </a:r>
            <a:r>
              <a:rPr lang="ga-IE" sz="2400" dirty="0"/>
              <a:t>dual</a:t>
            </a:r>
            <a:r>
              <a:rPr lang="en-IE" sz="2400" dirty="0"/>
              <a:t> </a:t>
            </a:r>
            <a:r>
              <a:rPr lang="ga-IE" sz="2400" dirty="0"/>
              <a:t>diagnosis</a:t>
            </a:r>
            <a:r>
              <a:rPr lang="en-IE" sz="2400" dirty="0"/>
              <a:t> </a:t>
            </a:r>
            <a:r>
              <a:rPr lang="ga-IE" sz="2400" dirty="0"/>
              <a:t>capacity</a:t>
            </a:r>
            <a:endParaRPr lang="en-IE" sz="2400" dirty="0"/>
          </a:p>
          <a:p>
            <a:pPr lvl="1"/>
            <a:r>
              <a:rPr lang="en-IE" sz="2000" dirty="0" smtClean="0">
                <a:solidFill>
                  <a:schemeClr val="tx1"/>
                </a:solidFill>
                <a:latin typeface="Arial" panose="020B0604020202020204" pitchFamily="34" charset="0"/>
                <a:cs typeface="Arial" panose="020B0604020202020204" pitchFamily="34" charset="0"/>
              </a:rPr>
              <a:t>Not provided for in CMHT’s</a:t>
            </a:r>
          </a:p>
          <a:p>
            <a:pPr lvl="1"/>
            <a:r>
              <a:rPr lang="en-IE" sz="2000" dirty="0" smtClean="0">
                <a:latin typeface="Arial" panose="020B0604020202020204" pitchFamily="34" charset="0"/>
                <a:cs typeface="Arial" panose="020B0604020202020204" pitchFamily="34" charset="0"/>
              </a:rPr>
              <a:t>Clinical care programme planned</a:t>
            </a:r>
          </a:p>
          <a:p>
            <a:pPr lvl="1"/>
            <a:r>
              <a:rPr lang="en-IE" sz="2000" dirty="0" smtClean="0">
                <a:latin typeface="Arial" panose="020B0604020202020204" pitchFamily="34" charset="0"/>
                <a:cs typeface="Arial" panose="020B0604020202020204" pitchFamily="34" charset="0"/>
              </a:rPr>
              <a:t>‘Lost competency’</a:t>
            </a:r>
            <a:r>
              <a:rPr lang="ga-IE" sz="2000" dirty="0" smtClean="0">
                <a:solidFill>
                  <a:schemeClr val="tx1"/>
                </a:solidFill>
                <a:latin typeface="Arial" panose="020B0604020202020204" pitchFamily="34" charset="0"/>
                <a:cs typeface="Arial" panose="020B0604020202020204" pitchFamily="34" charset="0"/>
              </a:rPr>
              <a:t> </a:t>
            </a:r>
            <a:endParaRPr lang="en-IE" sz="2000" dirty="0" smtClean="0">
              <a:solidFill>
                <a:schemeClr val="tx1"/>
              </a:solidFill>
              <a:latin typeface="Arial" panose="020B0604020202020204" pitchFamily="34" charset="0"/>
              <a:cs typeface="Arial" panose="020B0604020202020204" pitchFamily="34" charset="0"/>
            </a:endParaRPr>
          </a:p>
          <a:p>
            <a:pPr lvl="1"/>
            <a:r>
              <a:rPr lang="en-IE" sz="2000" dirty="0" smtClean="0">
                <a:latin typeface="Arial" panose="020B0604020202020204" pitchFamily="34" charset="0"/>
                <a:cs typeface="Arial" panose="020B0604020202020204" pitchFamily="34" charset="0"/>
              </a:rPr>
              <a:t>Will require specialist inpatient and rehab assets</a:t>
            </a:r>
          </a:p>
          <a:p>
            <a:pPr lvl="1"/>
            <a:r>
              <a:rPr lang="en-IE" sz="2000" dirty="0" smtClean="0">
                <a:solidFill>
                  <a:schemeClr val="tx1"/>
                </a:solidFill>
                <a:latin typeface="Arial" panose="020B0604020202020204" pitchFamily="34" charset="0"/>
                <a:cs typeface="Arial" panose="020B0604020202020204" pitchFamily="34" charset="0"/>
              </a:rPr>
              <a:t>HSE CCP Programme just starting</a:t>
            </a:r>
          </a:p>
          <a:p>
            <a:endParaRPr lang="en-IE" sz="2400" dirty="0" smtClean="0">
              <a:solidFill>
                <a:prstClr val="black"/>
              </a:solidFill>
              <a:latin typeface="Arial" pitchFamily="34" charset="0"/>
              <a:cs typeface="Arial" pitchFamily="34" charset="0"/>
            </a:endParaRPr>
          </a:p>
          <a:p>
            <a:endParaRPr lang="en-IE" sz="2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t>Strengthen Existing Teams / Services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t>
            </a:r>
            <a:r>
              <a:rPr lang="ga-IE" sz="2800" dirty="0" smtClean="0">
                <a:solidFill>
                  <a:schemeClr val="bg1"/>
                </a:solidFill>
                <a:latin typeface="Arial" panose="020B0604020202020204" pitchFamily="34" charset="0"/>
                <a:cs typeface="Arial" panose="020B0604020202020204" pitchFamily="34" charset="0"/>
              </a:rPr>
              <a:t>f</a:t>
            </a:r>
            <a:r>
              <a:rPr lang="en-IE" sz="2800" dirty="0" err="1" smtClean="0">
                <a:solidFill>
                  <a:schemeClr val="bg1"/>
                </a:solidFill>
                <a:latin typeface="Arial" panose="020B0604020202020204" pitchFamily="34" charset="0"/>
                <a:cs typeface="Arial" panose="020B0604020202020204" pitchFamily="34" charset="0"/>
              </a:rPr>
              <a:t>amilies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1026" name="Picture 2" descr="https://johnnyvoid.files.wordpress.com/2013/02/homeless-family.jpg"/>
          <p:cNvPicPr>
            <a:picLocks noChangeAspect="1" noChangeArrowheads="1"/>
          </p:cNvPicPr>
          <p:nvPr/>
        </p:nvPicPr>
        <p:blipFill>
          <a:blip r:embed="rId3" cstate="print"/>
          <a:srcRect/>
          <a:stretch>
            <a:fillRect/>
          </a:stretch>
        </p:blipFill>
        <p:spPr bwMode="auto">
          <a:xfrm>
            <a:off x="251520" y="1124744"/>
            <a:ext cx="6973292" cy="4971194"/>
          </a:xfrm>
          <a:prstGeom prst="rect">
            <a:avLst/>
          </a:prstGeom>
          <a:noFill/>
        </p:spPr>
      </p:pic>
      <p:sp>
        <p:nvSpPr>
          <p:cNvPr id="13" name="TextBox 12"/>
          <p:cNvSpPr txBox="1"/>
          <p:nvPr/>
        </p:nvSpPr>
        <p:spPr>
          <a:xfrm>
            <a:off x="683569" y="6095938"/>
            <a:ext cx="5690854" cy="253916"/>
          </a:xfrm>
          <a:prstGeom prst="rect">
            <a:avLst/>
          </a:prstGeom>
          <a:noFill/>
        </p:spPr>
        <p:txBody>
          <a:bodyPr wrap="square" rtlCol="0">
            <a:spAutoFit/>
          </a:bodyPr>
          <a:lstStyle/>
          <a:p>
            <a:pPr algn="ctr"/>
            <a:r>
              <a:rPr lang="en-IE" sz="1050" b="1" dirty="0" smtClean="0"/>
              <a:t>https://johnnyvoid.files.wordpress.com/2013/02/homeless-family.jpg</a:t>
            </a:r>
            <a:endParaRPr lang="en-IE" sz="1050" b="1" dirty="0"/>
          </a:p>
        </p:txBody>
      </p:sp>
    </p:spTree>
    <p:extLst>
      <p:ext uri="{BB962C8B-B14F-4D97-AF65-F5344CB8AC3E}">
        <p14:creationId xmlns:p14="http://schemas.microsoft.com/office/powerpoint/2010/main" val="3147922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9" name="Rectangle 18"/>
          <p:cNvSpPr/>
          <p:nvPr/>
        </p:nvSpPr>
        <p:spPr>
          <a:xfrm>
            <a:off x="0" y="-14908"/>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dirty="0">
                <a:solidFill>
                  <a:schemeClr val="bg1"/>
                </a:solidFill>
                <a:ea typeface="+mj-ea"/>
                <a:cs typeface="+mj-cs"/>
              </a:rPr>
              <a:t>Children of </a:t>
            </a:r>
            <a:r>
              <a:rPr lang="ga-IE" sz="3200" dirty="0" smtClean="0">
                <a:solidFill>
                  <a:schemeClr val="bg1"/>
                </a:solidFill>
                <a:ea typeface="+mj-ea"/>
                <a:cs typeface="+mj-cs"/>
              </a:rPr>
              <a:t>h</a:t>
            </a:r>
            <a:r>
              <a:rPr lang="en-IE" sz="3200" dirty="0" err="1" smtClean="0">
                <a:solidFill>
                  <a:schemeClr val="bg1"/>
                </a:solidFill>
                <a:ea typeface="+mj-ea"/>
                <a:cs typeface="+mj-cs"/>
              </a:rPr>
              <a:t>omeless</a:t>
            </a:r>
            <a:r>
              <a:rPr lang="en-IE" sz="3200" dirty="0" smtClean="0">
                <a:solidFill>
                  <a:schemeClr val="bg1"/>
                </a:solidFill>
                <a:ea typeface="+mj-ea"/>
                <a:cs typeface="+mj-cs"/>
              </a:rPr>
              <a:t> </a:t>
            </a:r>
            <a:r>
              <a:rPr lang="ga-IE" sz="3200" dirty="0" smtClean="0">
                <a:solidFill>
                  <a:schemeClr val="bg1"/>
                </a:solidFill>
                <a:ea typeface="+mj-ea"/>
                <a:cs typeface="+mj-cs"/>
              </a:rPr>
              <a:t>m</a:t>
            </a:r>
            <a:r>
              <a:rPr lang="en-IE" sz="3200" dirty="0" smtClean="0">
                <a:solidFill>
                  <a:schemeClr val="bg1"/>
                </a:solidFill>
                <a:ea typeface="+mj-ea"/>
                <a:cs typeface="+mj-cs"/>
              </a:rPr>
              <a:t>others </a:t>
            </a:r>
            <a:r>
              <a:rPr lang="en-IE" sz="3200" dirty="0">
                <a:solidFill>
                  <a:schemeClr val="bg1"/>
                </a:solidFill>
                <a:ea typeface="+mj-ea"/>
                <a:cs typeface="+mj-cs"/>
              </a:rPr>
              <a:t>2001</a:t>
            </a:r>
            <a:endParaRPr lang="en-IE" sz="3200" dirty="0">
              <a:solidFill>
                <a:schemeClr val="bg1"/>
              </a:solidFill>
            </a:endParaRPr>
          </a:p>
        </p:txBody>
      </p:sp>
      <p:sp>
        <p:nvSpPr>
          <p:cNvPr id="22" name="Subtitle 21"/>
          <p:cNvSpPr txBox="1">
            <a:spLocks noGrp="1"/>
          </p:cNvSpPr>
          <p:nvPr>
            <p:ph type="subTitle" idx="1"/>
          </p:nvPr>
        </p:nvSpPr>
        <p:spPr>
          <a:xfrm>
            <a:off x="230188" y="1123950"/>
            <a:ext cx="819308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800" b="0" i="0" u="none" strike="noStrike" kern="0" cap="none" spc="0" normalizeH="0" baseline="0" noProof="0" dirty="0" smtClean="0">
                <a:ln>
                  <a:noFill/>
                </a:ln>
                <a:solidFill>
                  <a:sysClr val="windowText" lastClr="000000"/>
                </a:solidFill>
                <a:effectLst/>
                <a:uLnTx/>
                <a:uFillTx/>
              </a:rPr>
              <a:t>http://www.drugsandalcohol.ie/5191/1/Children_of_homeless_mothers.pdf</a:t>
            </a:r>
            <a:endParaRPr kumimoji="0" lang="en-IE" sz="1800" b="0" i="0" u="none" strike="noStrike" kern="0" cap="none" spc="0" normalizeH="0" baseline="0" noProof="0" dirty="0">
              <a:ln>
                <a:noFill/>
              </a:ln>
              <a:solidFill>
                <a:sysClr val="windowText" lastClr="000000"/>
              </a:solidFill>
              <a:effectLst/>
              <a:uLnTx/>
              <a:uFillTx/>
            </a:endParaRPr>
          </a:p>
        </p:txBody>
      </p:sp>
      <p:pic>
        <p:nvPicPr>
          <p:cNvPr id="1026" name="Picture 2"/>
          <p:cNvPicPr>
            <a:picLocks noChangeAspect="1" noChangeArrowheads="1"/>
          </p:cNvPicPr>
          <p:nvPr/>
        </p:nvPicPr>
        <p:blipFill>
          <a:blip r:embed="rId4" cstate="print"/>
          <a:srcRect/>
          <a:stretch>
            <a:fillRect/>
          </a:stretch>
        </p:blipFill>
        <p:spPr bwMode="auto">
          <a:xfrm>
            <a:off x="467545" y="2132856"/>
            <a:ext cx="8424936" cy="3168352"/>
          </a:xfrm>
          <a:prstGeom prst="rect">
            <a:avLst/>
          </a:prstGeom>
          <a:noFill/>
          <a:ln w="9525">
            <a:noFill/>
            <a:miter lim="800000"/>
            <a:headEnd/>
            <a:tailEnd/>
          </a:ln>
        </p:spPr>
      </p:pic>
    </p:spTree>
    <p:extLst>
      <p:ext uri="{BB962C8B-B14F-4D97-AF65-F5344CB8AC3E}">
        <p14:creationId xmlns:p14="http://schemas.microsoft.com/office/powerpoint/2010/main" val="2946960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algn="l"/>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t>
            </a:r>
            <a:r>
              <a:rPr lang="ga-IE" sz="2800" dirty="0" smtClean="0">
                <a:solidFill>
                  <a:schemeClr val="bg1"/>
                </a:solidFill>
                <a:latin typeface="Arial" panose="020B0604020202020204" pitchFamily="34" charset="0"/>
                <a:cs typeface="Arial" panose="020B0604020202020204" pitchFamily="34" charset="0"/>
              </a:rPr>
              <a:t>y</a:t>
            </a:r>
            <a:r>
              <a:rPr lang="en-IE" sz="2800" dirty="0" err="1" smtClean="0">
                <a:solidFill>
                  <a:schemeClr val="bg1"/>
                </a:solidFill>
                <a:latin typeface="Arial" panose="020B0604020202020204" pitchFamily="34" charset="0"/>
                <a:cs typeface="Arial" panose="020B0604020202020204" pitchFamily="34" charset="0"/>
              </a:rPr>
              <a:t>oung</a:t>
            </a:r>
            <a:r>
              <a:rPr lang="en-IE" sz="2800" dirty="0" smtClean="0">
                <a:solidFill>
                  <a:schemeClr val="bg1"/>
                </a:solidFill>
                <a:latin typeface="Arial" panose="020B0604020202020204" pitchFamily="34" charset="0"/>
                <a:cs typeface="Arial" panose="020B0604020202020204" pitchFamily="34" charset="0"/>
              </a:rPr>
              <a:t> </a:t>
            </a:r>
            <a:r>
              <a:rPr lang="ga-IE" sz="2800" dirty="0" smtClean="0">
                <a:solidFill>
                  <a:schemeClr val="bg1"/>
                </a:solidFill>
                <a:latin typeface="Arial" panose="020B0604020202020204" pitchFamily="34" charset="0"/>
                <a:cs typeface="Arial" panose="020B0604020202020204" pitchFamily="34" charset="0"/>
              </a:rPr>
              <a:t>p</a:t>
            </a:r>
            <a:r>
              <a:rPr lang="en-IE" sz="2800" dirty="0" err="1" smtClean="0">
                <a:solidFill>
                  <a:schemeClr val="bg1"/>
                </a:solidFill>
                <a:latin typeface="Arial" panose="020B0604020202020204" pitchFamily="34" charset="0"/>
                <a:cs typeface="Arial" panose="020B0604020202020204" pitchFamily="34" charset="0"/>
              </a:rPr>
              <a:t>eople</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3" name="TextBox 12"/>
          <p:cNvSpPr txBox="1"/>
          <p:nvPr/>
        </p:nvSpPr>
        <p:spPr>
          <a:xfrm>
            <a:off x="1187624" y="5877272"/>
            <a:ext cx="7488832" cy="415498"/>
          </a:xfrm>
          <a:prstGeom prst="rect">
            <a:avLst/>
          </a:prstGeom>
          <a:noFill/>
        </p:spPr>
        <p:txBody>
          <a:bodyPr wrap="square" rtlCol="0">
            <a:spAutoFit/>
          </a:bodyPr>
          <a:lstStyle/>
          <a:p>
            <a:r>
              <a:rPr lang="en-IE" sz="1050" b="1" dirty="0" smtClean="0"/>
              <a:t>http://www.southeastradio.ie/2017/09/anger-as-taoiseach-tweets-about-dianas-death-while-homeless-die-on-the-streets</a:t>
            </a:r>
            <a:r>
              <a:rPr lang="en-IE" sz="1050" dirty="0" smtClean="0"/>
              <a:t>/</a:t>
            </a:r>
            <a:endParaRPr lang="en-IE" sz="1050" dirty="0"/>
          </a:p>
        </p:txBody>
      </p:sp>
      <p:pic>
        <p:nvPicPr>
          <p:cNvPr id="154626" name="Picture 2" descr="http://www.southeastradio.ie/wp-content/uploads/2016/10/Homeless.jpg"/>
          <p:cNvPicPr>
            <a:picLocks noChangeAspect="1" noChangeArrowheads="1"/>
          </p:cNvPicPr>
          <p:nvPr/>
        </p:nvPicPr>
        <p:blipFill>
          <a:blip r:embed="rId3" cstate="print"/>
          <a:srcRect/>
          <a:stretch>
            <a:fillRect/>
          </a:stretch>
        </p:blipFill>
        <p:spPr bwMode="auto">
          <a:xfrm>
            <a:off x="251520" y="1124744"/>
            <a:ext cx="8640960" cy="4320480"/>
          </a:xfrm>
          <a:prstGeom prst="rect">
            <a:avLst/>
          </a:prstGeom>
          <a:noFill/>
        </p:spPr>
      </p:pic>
    </p:spTree>
    <p:extLst>
      <p:ext uri="{BB962C8B-B14F-4D97-AF65-F5344CB8AC3E}">
        <p14:creationId xmlns:p14="http://schemas.microsoft.com/office/powerpoint/2010/main" val="3147922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457200" y="1268760"/>
            <a:ext cx="8229600" cy="4857403"/>
          </a:xfrm>
        </p:spPr>
        <p:txBody>
          <a:bodyPr/>
          <a:lstStyle/>
          <a:p>
            <a:pPr>
              <a:buNone/>
            </a:pPr>
            <a:endParaRPr lang="en-IE" sz="4000" dirty="0" smtClean="0">
              <a:solidFill>
                <a:schemeClr val="accent4">
                  <a:lumMod val="75000"/>
                </a:schemeClr>
              </a:solidFill>
              <a:latin typeface="Arial" pitchFamily="34" charset="0"/>
              <a:cs typeface="Arial" pitchFamily="34" charset="0"/>
            </a:endParaRPr>
          </a:p>
          <a:p>
            <a:pPr marL="0" indent="0" algn="ctr">
              <a:buNone/>
            </a:pPr>
            <a:r>
              <a:rPr lang="en-IE" sz="2800" dirty="0" smtClean="0">
                <a:solidFill>
                  <a:schemeClr val="accent4">
                    <a:lumMod val="75000"/>
                  </a:schemeClr>
                </a:solidFill>
                <a:latin typeface="Arial" pitchFamily="34" charset="0"/>
                <a:cs typeface="Arial" pitchFamily="34" charset="0"/>
              </a:rPr>
              <a:t>Specialist CAMHS function? </a:t>
            </a:r>
          </a:p>
          <a:p>
            <a:pPr marL="0" indent="0" algn="ctr">
              <a:buNone/>
            </a:pPr>
            <a:endParaRPr lang="en-IE" sz="2800" dirty="0" smtClean="0">
              <a:solidFill>
                <a:schemeClr val="accent4">
                  <a:lumMod val="75000"/>
                </a:schemeClr>
              </a:solidFill>
              <a:latin typeface="Arial" pitchFamily="34" charset="0"/>
              <a:cs typeface="Arial" pitchFamily="34" charset="0"/>
            </a:endParaRPr>
          </a:p>
          <a:p>
            <a:pPr marL="0" indent="0" algn="ctr">
              <a:buNone/>
            </a:pPr>
            <a:r>
              <a:rPr lang="en-IE" sz="2800" dirty="0" smtClean="0">
                <a:solidFill>
                  <a:schemeClr val="accent4">
                    <a:lumMod val="75000"/>
                  </a:schemeClr>
                </a:solidFill>
                <a:latin typeface="Arial" pitchFamily="34" charset="0"/>
                <a:cs typeface="Arial" pitchFamily="34" charset="0"/>
              </a:rPr>
              <a:t>Other? </a:t>
            </a:r>
            <a:r>
              <a:rPr lang="en-IE" sz="2800" dirty="0" err="1" smtClean="0">
                <a:solidFill>
                  <a:schemeClr val="accent4">
                    <a:lumMod val="75000"/>
                  </a:schemeClr>
                </a:solidFill>
                <a:latin typeface="Arial" pitchFamily="34" charset="0"/>
                <a:cs typeface="Arial" pitchFamily="34" charset="0"/>
              </a:rPr>
              <a:t>Eg</a:t>
            </a:r>
            <a:r>
              <a:rPr lang="en-IE" sz="2800" dirty="0" smtClean="0">
                <a:solidFill>
                  <a:schemeClr val="accent4">
                    <a:lumMod val="75000"/>
                  </a:schemeClr>
                </a:solidFill>
                <a:latin typeface="Arial" pitchFamily="34" charset="0"/>
                <a:cs typeface="Arial" pitchFamily="34" charset="0"/>
              </a:rPr>
              <a:t> NGO? </a:t>
            </a:r>
          </a:p>
          <a:p>
            <a:endParaRPr lang="en-IE" dirty="0" smtClean="0"/>
          </a:p>
          <a:p>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 </a:t>
            </a:r>
            <a:r>
              <a:rPr lang="ga-IE" sz="2800" dirty="0" smtClean="0">
                <a:solidFill>
                  <a:schemeClr val="bg1"/>
                </a:solidFill>
                <a:latin typeface="Arial" panose="020B0604020202020204" pitchFamily="34" charset="0"/>
                <a:cs typeface="Arial" panose="020B0604020202020204" pitchFamily="34" charset="0"/>
              </a:rPr>
              <a:t>y</a:t>
            </a:r>
            <a:r>
              <a:rPr lang="en-IE" sz="2800" dirty="0" err="1" smtClean="0">
                <a:solidFill>
                  <a:schemeClr val="bg1"/>
                </a:solidFill>
                <a:latin typeface="Arial" panose="020B0604020202020204" pitchFamily="34" charset="0"/>
                <a:cs typeface="Arial" panose="020B0604020202020204" pitchFamily="34" charset="0"/>
              </a:rPr>
              <a:t>outh</a:t>
            </a:r>
            <a:r>
              <a:rPr lang="en-IE" sz="2800" dirty="0" smtClean="0">
                <a:solidFill>
                  <a:schemeClr val="bg1"/>
                </a:solidFill>
                <a:latin typeface="Arial" panose="020B0604020202020204" pitchFamily="34" charset="0"/>
                <a:cs typeface="Arial" panose="020B0604020202020204" pitchFamily="34" charset="0"/>
              </a:rPr>
              <a:t> &amp; young adults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147922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p:txBody>
          <a:bodyPr>
            <a:normAutofit fontScale="47500" lnSpcReduction="20000"/>
          </a:bodyPr>
          <a:lstStyle/>
          <a:p>
            <a:r>
              <a:rPr lang="en-IE" sz="3600" dirty="0" smtClean="0"/>
              <a:t>HSE </a:t>
            </a:r>
            <a:r>
              <a:rPr lang="en-IE" sz="3600" dirty="0"/>
              <a:t>Service Plan for 2016 </a:t>
            </a:r>
            <a:r>
              <a:rPr lang="en-IE" sz="3600" dirty="0" smtClean="0"/>
              <a:t> in-reach </a:t>
            </a:r>
            <a:r>
              <a:rPr lang="en-IE" sz="3600" dirty="0"/>
              <a:t>services are provided to emergency accommodation settings </a:t>
            </a:r>
          </a:p>
          <a:p>
            <a:endParaRPr lang="en-IE" sz="3600" dirty="0" smtClean="0"/>
          </a:p>
          <a:p>
            <a:r>
              <a:rPr lang="en-IE" sz="3600" dirty="0" smtClean="0"/>
              <a:t>Additional </a:t>
            </a:r>
            <a:r>
              <a:rPr lang="en-IE" sz="3600" dirty="0"/>
              <a:t>funding of </a:t>
            </a:r>
            <a:r>
              <a:rPr lang="en-IE" sz="3600" dirty="0" smtClean="0"/>
              <a:t>€2m for </a:t>
            </a:r>
            <a:r>
              <a:rPr lang="en-IE" sz="3600" dirty="0"/>
              <a:t>the provision of case management </a:t>
            </a:r>
            <a:r>
              <a:rPr lang="en-IE" sz="3600" dirty="0" smtClean="0"/>
              <a:t>for chronic </a:t>
            </a:r>
            <a:r>
              <a:rPr lang="en-IE" sz="3600" dirty="0"/>
              <a:t>and enduring health needs</a:t>
            </a:r>
            <a:r>
              <a:rPr lang="en-IE" sz="3600" dirty="0" smtClean="0"/>
              <a:t>, in </a:t>
            </a:r>
            <a:r>
              <a:rPr lang="en-IE" sz="3600" dirty="0"/>
              <a:t>collaboration with mental health services. </a:t>
            </a:r>
          </a:p>
          <a:p>
            <a:endParaRPr lang="en-IE" sz="3600" dirty="0"/>
          </a:p>
          <a:p>
            <a:r>
              <a:rPr lang="en-IE" sz="3600" dirty="0"/>
              <a:t>This will be increased to €6m next year </a:t>
            </a:r>
            <a:r>
              <a:rPr lang="en-IE" sz="3600" dirty="0" smtClean="0"/>
              <a:t>(’17) for appropriate </a:t>
            </a:r>
            <a:r>
              <a:rPr lang="en-IE" sz="3600" dirty="0"/>
              <a:t>Pathfinder </a:t>
            </a:r>
            <a:r>
              <a:rPr lang="en-IE" sz="3600" dirty="0" smtClean="0"/>
              <a:t>projects</a:t>
            </a:r>
          </a:p>
          <a:p>
            <a:endParaRPr lang="en-IE" sz="3600" dirty="0"/>
          </a:p>
          <a:p>
            <a:pPr lvl="1"/>
            <a:r>
              <a:rPr lang="en-IE" dirty="0" smtClean="0"/>
              <a:t>In </a:t>
            </a:r>
            <a:r>
              <a:rPr lang="en-IE" dirty="0"/>
              <a:t>addition, there will also be a particular emphasis on significant projects providing drug and alcohol detoxification programmes </a:t>
            </a:r>
            <a:endParaRPr lang="en-IE" dirty="0" smtClean="0"/>
          </a:p>
          <a:p>
            <a:pPr lvl="1"/>
            <a:r>
              <a:rPr lang="en-IE" dirty="0" smtClean="0"/>
              <a:t>and </a:t>
            </a:r>
            <a:r>
              <a:rPr lang="en-IE" dirty="0"/>
              <a:t>enduring services supporting long-term recovery.</a:t>
            </a:r>
          </a:p>
          <a:p>
            <a:pPr lvl="1"/>
            <a:endParaRPr lang="en-IE" dirty="0" smtClean="0"/>
          </a:p>
          <a:p>
            <a:pPr lvl="1"/>
            <a:r>
              <a:rPr lang="en-IE" dirty="0" smtClean="0">
                <a:hlinkClick r:id="rId3"/>
              </a:rPr>
              <a:t>http</a:t>
            </a:r>
            <a:r>
              <a:rPr lang="en-IE" dirty="0">
                <a:hlinkClick r:id="rId3"/>
              </a:rPr>
              <a:t>://</a:t>
            </a:r>
            <a:r>
              <a:rPr lang="en-IE" dirty="0" smtClean="0">
                <a:hlinkClick r:id="rId3"/>
              </a:rPr>
              <a:t>rebuildingireland.ie/install/wp-content/uploads/2016/07/Rebuilding-Ireland_Action-Plan.pdf</a:t>
            </a:r>
            <a:endParaRPr lang="en-IE" dirty="0" smtClean="0"/>
          </a:p>
          <a:p>
            <a:pPr lvl="1"/>
            <a:endParaRPr lang="en-IE" dirty="0"/>
          </a:p>
          <a:p>
            <a:pPr>
              <a:buFont typeface="Wingdings" pitchFamily="2" charset="2"/>
              <a:buChar char="§"/>
            </a:pPr>
            <a:r>
              <a:rPr lang="en-IE" sz="3500" dirty="0"/>
              <a:t>Helen </a:t>
            </a:r>
            <a:r>
              <a:rPr lang="en-IE" sz="3500" dirty="0" err="1"/>
              <a:t>McEntee</a:t>
            </a:r>
            <a:r>
              <a:rPr lang="en-IE" sz="3500" dirty="0"/>
              <a:t>, Minister of State for Mental Health, said</a:t>
            </a:r>
          </a:p>
          <a:p>
            <a:pPr marL="1257300" lvl="2" indent="-342900">
              <a:buFont typeface="Wingdings" pitchFamily="2" charset="2"/>
              <a:buChar char="§"/>
            </a:pPr>
            <a:r>
              <a:rPr lang="en-IE" sz="3500" dirty="0">
                <a:solidFill>
                  <a:schemeClr val="accent4">
                    <a:lumMod val="75000"/>
                  </a:schemeClr>
                </a:solidFill>
              </a:rPr>
              <a:t>A key priority of the HSE's National Service Plan is the provision of </a:t>
            </a:r>
          </a:p>
          <a:p>
            <a:pPr marL="1257300" lvl="2" indent="-342900">
              <a:buFont typeface="Wingdings" pitchFamily="2" charset="2"/>
              <a:buChar char="§"/>
            </a:pPr>
            <a:endParaRPr lang="en-IE" sz="3500" dirty="0">
              <a:solidFill>
                <a:schemeClr val="accent4">
                  <a:lumMod val="75000"/>
                </a:schemeClr>
              </a:solidFill>
            </a:endParaRPr>
          </a:p>
          <a:p>
            <a:pPr marL="1257300" lvl="2" indent="-342900">
              <a:buFont typeface="Wingdings" pitchFamily="2" charset="2"/>
              <a:buChar char="§"/>
            </a:pPr>
            <a:r>
              <a:rPr lang="en-IE" sz="4500" dirty="0">
                <a:solidFill>
                  <a:schemeClr val="accent4">
                    <a:lumMod val="75000"/>
                  </a:schemeClr>
                </a:solidFill>
              </a:rPr>
              <a:t>Out-of-hours liaison and seven day responses </a:t>
            </a:r>
            <a:endParaRPr lang="en-IE" sz="4000" dirty="0">
              <a:solidFill>
                <a:schemeClr val="accent4">
                  <a:lumMod val="75000"/>
                </a:schemeClr>
              </a:solidFill>
              <a:latin typeface="Arial" pitchFamily="34" charset="0"/>
              <a:cs typeface="Arial" pitchFamily="34" charset="0"/>
            </a:endParaRPr>
          </a:p>
          <a:p>
            <a:endParaRPr lang="en-IE" sz="3500" dirty="0">
              <a:latin typeface="Arial" panose="020B0604020202020204" pitchFamily="34" charset="0"/>
              <a:cs typeface="Arial" panose="020B0604020202020204" pitchFamily="34" charset="0"/>
            </a:endParaRPr>
          </a:p>
          <a:p>
            <a:pPr lvl="1"/>
            <a:endParaRPr lang="en-IE" sz="4000" dirty="0"/>
          </a:p>
          <a:p>
            <a:pPr marL="0" indent="0" algn="ctr">
              <a:buNone/>
            </a:pPr>
            <a:endParaRPr lang="en-IE" sz="5000" i="1" dirty="0">
              <a:solidFill>
                <a:schemeClr val="tx1">
                  <a:lumMod val="75000"/>
                  <a:lumOff val="25000"/>
                </a:schemeClr>
              </a:solidFill>
              <a:latin typeface="Arial" pitchFamily="34" charset="0"/>
              <a:cs typeface="Arial" pitchFamily="34" charset="0"/>
            </a:endParaRPr>
          </a:p>
        </p:txBody>
      </p:sp>
      <p:sp>
        <p:nvSpPr>
          <p:cNvPr id="4" name="Rectangle 3"/>
          <p:cNvSpPr/>
          <p:nvPr/>
        </p:nvSpPr>
        <p:spPr>
          <a:xfrm>
            <a:off x="222468" y="-14908"/>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Commitments 2016</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97946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9"/>
          <p:cNvSpPr>
            <a:spLocks noGrp="1"/>
          </p:cNvSpPr>
          <p:nvPr>
            <p:ph idx="1"/>
          </p:nvPr>
        </p:nvSpPr>
        <p:spPr>
          <a:xfrm>
            <a:off x="457200" y="1268760"/>
            <a:ext cx="8229600" cy="4857403"/>
          </a:xfrm>
        </p:spPr>
        <p:txBody>
          <a:bodyPr/>
          <a:lstStyle/>
          <a:p>
            <a:pPr>
              <a:buNone/>
            </a:pPr>
            <a:endParaRPr lang="en-IE" sz="4000" dirty="0" smtClean="0">
              <a:solidFill>
                <a:schemeClr val="accent4">
                  <a:lumMod val="75000"/>
                </a:schemeClr>
              </a:solidFill>
              <a:latin typeface="Arial" pitchFamily="34" charset="0"/>
              <a:cs typeface="Arial" pitchFamily="34" charset="0"/>
            </a:endParaRPr>
          </a:p>
          <a:p>
            <a:pPr>
              <a:buFont typeface="Wingdings" pitchFamily="2" charset="2"/>
              <a:buChar char="§"/>
            </a:pPr>
            <a:r>
              <a:rPr lang="en-IE" sz="3600" dirty="0" smtClean="0">
                <a:solidFill>
                  <a:schemeClr val="accent4">
                    <a:lumMod val="75000"/>
                  </a:schemeClr>
                </a:solidFill>
                <a:latin typeface="Arial" pitchFamily="34" charset="0"/>
                <a:cs typeface="Arial" pitchFamily="34" charset="0"/>
              </a:rPr>
              <a:t>In Conclusion </a:t>
            </a:r>
            <a:endParaRPr lang="en-IE" sz="4000" dirty="0" smtClean="0"/>
          </a:p>
          <a:p>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23158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457200" y="1052736"/>
            <a:ext cx="8229600" cy="5073427"/>
          </a:xfrm>
          <a:solidFill>
            <a:schemeClr val="bg2">
              <a:lumMod val="9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endParaRPr lang="en-IE" sz="2400" dirty="0" smtClean="0"/>
          </a:p>
          <a:p>
            <a:pPr>
              <a:buFont typeface="Wingdings" pitchFamily="2" charset="2"/>
              <a:buChar char="§"/>
            </a:pPr>
            <a:r>
              <a:rPr lang="en-IE" sz="2200" b="1" dirty="0">
                <a:solidFill>
                  <a:schemeClr val="tx2">
                    <a:lumMod val="75000"/>
                  </a:schemeClr>
                </a:solidFill>
                <a:latin typeface="Arial" pitchFamily="34" charset="0"/>
                <a:cs typeface="Arial" pitchFamily="34" charset="0"/>
              </a:rPr>
              <a:t>SCAN – </a:t>
            </a:r>
          </a:p>
          <a:p>
            <a:pPr lvl="1">
              <a:buFont typeface="Wingdings" pitchFamily="2" charset="2"/>
              <a:buChar char="§"/>
            </a:pPr>
            <a:r>
              <a:rPr lang="en-IE" sz="1800" b="1" dirty="0">
                <a:solidFill>
                  <a:schemeClr val="tx2">
                    <a:lumMod val="75000"/>
                  </a:schemeClr>
                </a:solidFill>
                <a:latin typeface="Arial" pitchFamily="34" charset="0"/>
                <a:cs typeface="Arial" pitchFamily="34" charset="0"/>
              </a:rPr>
              <a:t>+ Safety </a:t>
            </a:r>
            <a:r>
              <a:rPr lang="en-IE" sz="1800" b="1" dirty="0" smtClean="0">
                <a:solidFill>
                  <a:schemeClr val="tx2">
                    <a:lumMod val="75000"/>
                  </a:schemeClr>
                </a:solidFill>
                <a:latin typeface="Arial" pitchFamily="34" charset="0"/>
                <a:cs typeface="Arial" pitchFamily="34" charset="0"/>
              </a:rPr>
              <a:t>Net?</a:t>
            </a:r>
            <a:endParaRPr lang="en-IE" sz="1800" b="1" dirty="0">
              <a:solidFill>
                <a:schemeClr val="tx2">
                  <a:lumMod val="75000"/>
                </a:schemeClr>
              </a:solidFill>
              <a:latin typeface="Arial" pitchFamily="34" charset="0"/>
              <a:cs typeface="Arial" pitchFamily="34" charset="0"/>
            </a:endParaRPr>
          </a:p>
          <a:p>
            <a:pPr>
              <a:buFont typeface="Wingdings" pitchFamily="2" charset="2"/>
              <a:buChar char="§"/>
            </a:pPr>
            <a:r>
              <a:rPr lang="en-IE" sz="2200" b="1" dirty="0" smtClean="0">
                <a:solidFill>
                  <a:srgbClr val="00B0F0"/>
                </a:solidFill>
                <a:latin typeface="Arial" pitchFamily="34" charset="0"/>
                <a:cs typeface="Arial" pitchFamily="34" charset="0"/>
              </a:rPr>
              <a:t>Cafe/Sanctuary </a:t>
            </a:r>
          </a:p>
          <a:p>
            <a:pPr lvl="1">
              <a:buFont typeface="Wingdings" pitchFamily="2" charset="2"/>
              <a:buChar char="§"/>
            </a:pPr>
            <a:r>
              <a:rPr lang="en-IE" sz="1800" b="1" dirty="0" smtClean="0">
                <a:solidFill>
                  <a:srgbClr val="00B0F0"/>
                </a:solidFill>
                <a:latin typeface="Arial" pitchFamily="34" charset="0"/>
                <a:cs typeface="Arial" pitchFamily="34" charset="0"/>
              </a:rPr>
              <a:t>+ Sure Steps?</a:t>
            </a:r>
            <a:endParaRPr lang="en-IE" sz="1800" b="1" dirty="0">
              <a:solidFill>
                <a:srgbClr val="00B0F0"/>
              </a:solidFill>
              <a:latin typeface="Arial" pitchFamily="34" charset="0"/>
              <a:cs typeface="Arial" pitchFamily="34" charset="0"/>
            </a:endParaRPr>
          </a:p>
          <a:p>
            <a:pPr>
              <a:buFont typeface="Wingdings" pitchFamily="2" charset="2"/>
              <a:buChar char="§"/>
            </a:pPr>
            <a:r>
              <a:rPr lang="en-IE" sz="2200" b="1" dirty="0" smtClean="0">
                <a:solidFill>
                  <a:schemeClr val="accent1">
                    <a:lumMod val="75000"/>
                  </a:schemeClr>
                </a:solidFill>
                <a:latin typeface="Arial" pitchFamily="34" charset="0"/>
                <a:cs typeface="Arial" pitchFamily="34" charset="0"/>
              </a:rPr>
              <a:t>Strengthen </a:t>
            </a:r>
            <a:r>
              <a:rPr lang="en-IE" sz="2200" b="1" dirty="0">
                <a:solidFill>
                  <a:schemeClr val="accent1">
                    <a:lumMod val="75000"/>
                  </a:schemeClr>
                </a:solidFill>
                <a:latin typeface="Arial" pitchFamily="34" charset="0"/>
                <a:cs typeface="Arial" pitchFamily="34" charset="0"/>
              </a:rPr>
              <a:t>existing MHS </a:t>
            </a:r>
          </a:p>
          <a:p>
            <a:pPr lvl="2">
              <a:buFont typeface="Wingdings" pitchFamily="2" charset="2"/>
              <a:buChar char="§"/>
            </a:pPr>
            <a:r>
              <a:rPr lang="en-IE" sz="1400" b="1" dirty="0" smtClean="0">
                <a:solidFill>
                  <a:schemeClr val="accent1">
                    <a:lumMod val="75000"/>
                  </a:schemeClr>
                </a:solidFill>
                <a:latin typeface="Arial" pitchFamily="34" charset="0"/>
                <a:cs typeface="Arial" pitchFamily="34" charset="0"/>
              </a:rPr>
              <a:t>Community triage</a:t>
            </a:r>
          </a:p>
          <a:p>
            <a:pPr lvl="2">
              <a:buFont typeface="Wingdings" pitchFamily="2" charset="2"/>
              <a:buChar char="§"/>
            </a:pPr>
            <a:r>
              <a:rPr lang="en-IE" sz="1400" b="1" dirty="0" smtClean="0">
                <a:solidFill>
                  <a:schemeClr val="accent1">
                    <a:lumMod val="75000"/>
                  </a:schemeClr>
                </a:solidFill>
                <a:latin typeface="Arial" pitchFamily="34" charset="0"/>
                <a:cs typeface="Arial" pitchFamily="34" charset="0"/>
              </a:rPr>
              <a:t>Overnight or additional beds?</a:t>
            </a:r>
          </a:p>
          <a:p>
            <a:pPr lvl="2">
              <a:buFont typeface="Wingdings" pitchFamily="2" charset="2"/>
              <a:buChar char="§"/>
            </a:pPr>
            <a:r>
              <a:rPr lang="en-IE" sz="1400" b="1" dirty="0" smtClean="0">
                <a:solidFill>
                  <a:schemeClr val="accent1">
                    <a:lumMod val="75000"/>
                  </a:schemeClr>
                </a:solidFill>
                <a:latin typeface="Arial" pitchFamily="34" charset="0"/>
                <a:cs typeface="Arial" pitchFamily="34" charset="0"/>
              </a:rPr>
              <a:t>Dual </a:t>
            </a:r>
            <a:r>
              <a:rPr lang="en-IE" sz="1400" b="1" dirty="0" err="1" smtClean="0">
                <a:solidFill>
                  <a:schemeClr val="accent1">
                    <a:lumMod val="75000"/>
                  </a:schemeClr>
                </a:solidFill>
                <a:latin typeface="Arial" pitchFamily="34" charset="0"/>
                <a:cs typeface="Arial" pitchFamily="34" charset="0"/>
              </a:rPr>
              <a:t>Dx</a:t>
            </a:r>
            <a:r>
              <a:rPr lang="en-IE" sz="1400" b="1" dirty="0" smtClean="0">
                <a:solidFill>
                  <a:schemeClr val="accent1">
                    <a:lumMod val="75000"/>
                  </a:schemeClr>
                </a:solidFill>
                <a:latin typeface="Arial" pitchFamily="34" charset="0"/>
                <a:cs typeface="Arial" pitchFamily="34" charset="0"/>
              </a:rPr>
              <a:t> </a:t>
            </a:r>
          </a:p>
          <a:p>
            <a:pPr lvl="2">
              <a:buFont typeface="Wingdings" pitchFamily="2" charset="2"/>
              <a:buChar char="§"/>
            </a:pPr>
            <a:r>
              <a:rPr lang="en-IE" sz="1400" b="1" dirty="0" smtClean="0">
                <a:solidFill>
                  <a:schemeClr val="accent1">
                    <a:lumMod val="75000"/>
                  </a:schemeClr>
                </a:solidFill>
                <a:latin typeface="Arial" pitchFamily="34" charset="0"/>
                <a:cs typeface="Arial" pitchFamily="34" charset="0"/>
              </a:rPr>
              <a:t>DBI </a:t>
            </a:r>
            <a:endParaRPr lang="en-IE" sz="1400" b="1" dirty="0">
              <a:solidFill>
                <a:schemeClr val="accent1">
                  <a:lumMod val="75000"/>
                </a:schemeClr>
              </a:solidFill>
              <a:latin typeface="Arial" pitchFamily="34" charset="0"/>
              <a:cs typeface="Arial" pitchFamily="34" charset="0"/>
            </a:endParaRPr>
          </a:p>
          <a:p>
            <a:pPr>
              <a:buFont typeface="Wingdings" pitchFamily="2" charset="2"/>
              <a:buChar char="§"/>
            </a:pPr>
            <a:r>
              <a:rPr lang="en-IE" sz="2200" b="1" dirty="0">
                <a:solidFill>
                  <a:srgbClr val="7030A0"/>
                </a:solidFill>
                <a:latin typeface="Arial" pitchFamily="34" charset="0"/>
                <a:cs typeface="Arial" pitchFamily="34" charset="0"/>
              </a:rPr>
              <a:t>Strengthen existing Homeless </a:t>
            </a:r>
            <a:r>
              <a:rPr lang="en-IE" sz="2200" b="1" dirty="0" smtClean="0">
                <a:solidFill>
                  <a:srgbClr val="7030A0"/>
                </a:solidFill>
                <a:latin typeface="Arial" pitchFamily="34" charset="0"/>
                <a:cs typeface="Arial" pitchFamily="34" charset="0"/>
              </a:rPr>
              <a:t>teams</a:t>
            </a:r>
          </a:p>
          <a:p>
            <a:pPr lvl="2">
              <a:buFont typeface="Wingdings" pitchFamily="2" charset="2"/>
              <a:buChar char="§"/>
            </a:pPr>
            <a:r>
              <a:rPr lang="en-IE" sz="1400" b="1" dirty="0">
                <a:solidFill>
                  <a:srgbClr val="7030A0"/>
                </a:solidFill>
                <a:cs typeface="Arial" pitchFamily="34" charset="0"/>
              </a:rPr>
              <a:t>24-hour seven day a week direct </a:t>
            </a:r>
            <a:r>
              <a:rPr lang="en-IE" sz="1400" b="1" dirty="0" smtClean="0">
                <a:solidFill>
                  <a:srgbClr val="7030A0"/>
                </a:solidFill>
                <a:cs typeface="Arial" pitchFamily="34" charset="0"/>
              </a:rPr>
              <a:t>access?</a:t>
            </a:r>
            <a:endParaRPr lang="en-IE" sz="1400" b="1" dirty="0">
              <a:solidFill>
                <a:srgbClr val="7030A0"/>
              </a:solidFill>
              <a:latin typeface="Arial" pitchFamily="34" charset="0"/>
              <a:cs typeface="Arial" pitchFamily="34" charset="0"/>
            </a:endParaRPr>
          </a:p>
          <a:p>
            <a:pPr>
              <a:buFont typeface="Wingdings" pitchFamily="2" charset="2"/>
              <a:buChar char="§"/>
            </a:pPr>
            <a:r>
              <a:rPr lang="en-IE" sz="2200" b="1" dirty="0">
                <a:solidFill>
                  <a:srgbClr val="C00000"/>
                </a:solidFill>
                <a:latin typeface="Arial" pitchFamily="34" charset="0"/>
                <a:cs typeface="Arial" pitchFamily="34" charset="0"/>
              </a:rPr>
              <a:t>Strengthen Self Harm Programme</a:t>
            </a:r>
          </a:p>
          <a:p>
            <a:pPr lvl="2">
              <a:buFont typeface="Wingdings" pitchFamily="2" charset="2"/>
              <a:buChar char="§"/>
            </a:pPr>
            <a:r>
              <a:rPr lang="en-IE" sz="1500" b="1" dirty="0">
                <a:solidFill>
                  <a:srgbClr val="C00000"/>
                </a:solidFill>
                <a:latin typeface="Arial" pitchFamily="34" charset="0"/>
                <a:cs typeface="Arial" pitchFamily="34" charset="0"/>
              </a:rPr>
              <a:t>Prioritise Homeless in Self Harm programme? </a:t>
            </a:r>
          </a:p>
          <a:p>
            <a:pPr lvl="2">
              <a:buFont typeface="Wingdings" pitchFamily="2" charset="2"/>
              <a:buChar char="§"/>
            </a:pPr>
            <a:r>
              <a:rPr lang="en-IE" sz="1500" b="1" dirty="0">
                <a:solidFill>
                  <a:srgbClr val="C00000"/>
                </a:solidFill>
                <a:latin typeface="Arial" pitchFamily="34" charset="0"/>
                <a:cs typeface="Arial" pitchFamily="34" charset="0"/>
              </a:rPr>
              <a:t>Protocols re intoxication across sector? </a:t>
            </a:r>
          </a:p>
          <a:p>
            <a:pPr lvl="2">
              <a:buFont typeface="Wingdings" pitchFamily="2" charset="2"/>
              <a:buChar char="§"/>
            </a:pPr>
            <a:r>
              <a:rPr lang="en-IE" sz="1500" b="1" dirty="0" smtClean="0">
                <a:solidFill>
                  <a:srgbClr val="C00000"/>
                </a:solidFill>
                <a:latin typeface="Arial" pitchFamily="34" charset="0"/>
                <a:cs typeface="Arial" pitchFamily="34" charset="0"/>
              </a:rPr>
              <a:t>Systematic </a:t>
            </a:r>
            <a:r>
              <a:rPr lang="en-IE" sz="1500" b="1" dirty="0">
                <a:solidFill>
                  <a:srgbClr val="C00000"/>
                </a:solidFill>
                <a:latin typeface="Arial" pitchFamily="34" charset="0"/>
                <a:cs typeface="Arial" pitchFamily="34" charset="0"/>
              </a:rPr>
              <a:t>contact post </a:t>
            </a:r>
            <a:r>
              <a:rPr lang="en-IE" sz="1500" b="1" dirty="0" smtClean="0">
                <a:solidFill>
                  <a:srgbClr val="C00000"/>
                </a:solidFill>
                <a:latin typeface="Arial" pitchFamily="34" charset="0"/>
                <a:cs typeface="Arial" pitchFamily="34" charset="0"/>
              </a:rPr>
              <a:t>ED</a:t>
            </a:r>
          </a:p>
          <a:p>
            <a:pPr>
              <a:buFont typeface="Wingdings" pitchFamily="2" charset="2"/>
              <a:buChar char="§"/>
            </a:pPr>
            <a:r>
              <a:rPr lang="en-IE" sz="2400" b="1" dirty="0">
                <a:solidFill>
                  <a:schemeClr val="accent3">
                    <a:lumMod val="75000"/>
                  </a:schemeClr>
                </a:solidFill>
                <a:latin typeface="Arial" pitchFamily="34" charset="0"/>
                <a:cs typeface="Arial" pitchFamily="34" charset="0"/>
              </a:rPr>
              <a:t>Specialised </a:t>
            </a:r>
            <a:r>
              <a:rPr lang="en-IE" sz="2400" b="1" dirty="0" smtClean="0">
                <a:solidFill>
                  <a:schemeClr val="accent3">
                    <a:lumMod val="75000"/>
                  </a:schemeClr>
                </a:solidFill>
                <a:latin typeface="Arial" pitchFamily="34" charset="0"/>
                <a:cs typeface="Arial" pitchFamily="34" charset="0"/>
              </a:rPr>
              <a:t>Family Outreach</a:t>
            </a:r>
            <a:endParaRPr lang="en-IE" sz="2400" b="1" dirty="0">
              <a:solidFill>
                <a:schemeClr val="accent3">
                  <a:lumMod val="75000"/>
                </a:schemeClr>
              </a:solidFill>
              <a:latin typeface="Arial" pitchFamily="34" charset="0"/>
              <a:cs typeface="Arial" pitchFamily="34" charset="0"/>
            </a:endParaRPr>
          </a:p>
          <a:p>
            <a:pPr>
              <a:buFont typeface="Wingdings" pitchFamily="2" charset="2"/>
              <a:buChar char="§"/>
            </a:pPr>
            <a:r>
              <a:rPr lang="en-IE" sz="2200" b="1" dirty="0" smtClean="0">
                <a:solidFill>
                  <a:srgbClr val="0070C0"/>
                </a:solidFill>
                <a:latin typeface="Arial" pitchFamily="34" charset="0"/>
                <a:cs typeface="Arial" pitchFamily="34" charset="0"/>
              </a:rPr>
              <a:t>Youth Specific Focus</a:t>
            </a:r>
          </a:p>
          <a:p>
            <a:pPr lvl="2"/>
            <a:r>
              <a:rPr lang="en-IE" sz="1400" b="1" dirty="0" smtClean="0">
                <a:solidFill>
                  <a:srgbClr val="0070C0"/>
                </a:solidFill>
                <a:latin typeface="Arial" pitchFamily="34" charset="0"/>
                <a:cs typeface="Arial" pitchFamily="34" charset="0"/>
              </a:rPr>
              <a:t>Provider?</a:t>
            </a:r>
            <a:endParaRPr lang="en-IE" sz="1400" b="1" dirty="0">
              <a:solidFill>
                <a:srgbClr val="0070C0"/>
              </a:solidFill>
              <a:latin typeface="Arial" pitchFamily="34" charset="0"/>
              <a:cs typeface="Arial" pitchFamily="34" charset="0"/>
            </a:endParaRPr>
          </a:p>
          <a:p>
            <a:endParaRPr lang="en-IE" sz="2400" dirty="0">
              <a:solidFill>
                <a:srgbClr val="FFC000"/>
              </a:solidFill>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Service development </a:t>
            </a:r>
            <a:r>
              <a:rPr lang="ga-IE" sz="2800" dirty="0" smtClean="0">
                <a:solidFill>
                  <a:schemeClr val="bg1"/>
                </a:solidFill>
                <a:latin typeface="Arial" panose="020B0604020202020204" pitchFamily="34" charset="0"/>
                <a:cs typeface="Arial" panose="020B0604020202020204" pitchFamily="34" charset="0"/>
              </a:rPr>
              <a:t>m</a:t>
            </a:r>
            <a:r>
              <a:rPr lang="en-IE" sz="2800" dirty="0" err="1" smtClean="0">
                <a:solidFill>
                  <a:schemeClr val="bg1"/>
                </a:solidFill>
                <a:latin typeface="Arial" panose="020B0604020202020204" pitchFamily="34" charset="0"/>
                <a:cs typeface="Arial" panose="020B0604020202020204" pitchFamily="34" charset="0"/>
              </a:rPr>
              <a:t>odels</a:t>
            </a:r>
            <a:r>
              <a:rPr lang="en-IE" sz="2800" dirty="0" smtClean="0">
                <a:solidFill>
                  <a:schemeClr val="bg1"/>
                </a:solidFill>
                <a:latin typeface="Arial" panose="020B0604020202020204" pitchFamily="34" charset="0"/>
                <a:cs typeface="Arial" panose="020B0604020202020204" pitchFamily="34" charset="0"/>
              </a:rPr>
              <a:t> </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811703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marL="342900" lvl="0" indent="-342900" algn="l">
              <a:buFont typeface="Wingdings" pitchFamily="2" charset="2"/>
              <a:buChar char="§"/>
            </a:pPr>
            <a:r>
              <a:rPr lang="en-IE" sz="2400" dirty="0" smtClean="0">
                <a:solidFill>
                  <a:prstClr val="black"/>
                </a:solidFill>
                <a:latin typeface="Arial" pitchFamily="34" charset="0"/>
                <a:cs typeface="Arial" pitchFamily="34" charset="0"/>
              </a:rPr>
              <a:t>Clearly</a:t>
            </a:r>
            <a:endParaRPr lang="ga-IE" sz="2400" dirty="0" smtClean="0">
              <a:solidFill>
                <a:prstClr val="black"/>
              </a:solidFill>
              <a:latin typeface="Arial" pitchFamily="34" charset="0"/>
              <a:cs typeface="Arial" pitchFamily="34" charset="0"/>
            </a:endParaRPr>
          </a:p>
          <a:p>
            <a:pPr marL="342900" lvl="0" indent="-342900" algn="l">
              <a:buFont typeface="Wingdings" pitchFamily="2" charset="2"/>
              <a:buChar char="§"/>
            </a:pPr>
            <a:r>
              <a:rPr lang="en-IE" sz="2400" dirty="0" smtClean="0">
                <a:solidFill>
                  <a:prstClr val="black"/>
                </a:solidFill>
                <a:latin typeface="Arial" pitchFamily="34" charset="0"/>
                <a:cs typeface="Arial" pitchFamily="34" charset="0"/>
              </a:rPr>
              <a:t>Multiple </a:t>
            </a:r>
            <a:r>
              <a:rPr lang="en-IE" sz="2400" dirty="0">
                <a:solidFill>
                  <a:prstClr val="black"/>
                </a:solidFill>
                <a:latin typeface="Arial" pitchFamily="34" charset="0"/>
                <a:cs typeface="Arial" pitchFamily="34" charset="0"/>
              </a:rPr>
              <a:t>additional </a:t>
            </a:r>
            <a:r>
              <a:rPr lang="en-IE" sz="2400" dirty="0" smtClean="0">
                <a:solidFill>
                  <a:prstClr val="black"/>
                </a:solidFill>
                <a:latin typeface="Arial" pitchFamily="34" charset="0"/>
                <a:cs typeface="Arial" pitchFamily="34" charset="0"/>
              </a:rPr>
              <a:t>inputs are also needed </a:t>
            </a:r>
            <a:r>
              <a:rPr lang="ga-IE" sz="2400" dirty="0" smtClean="0">
                <a:solidFill>
                  <a:prstClr val="black"/>
                </a:solidFill>
                <a:latin typeface="Arial" pitchFamily="34" charset="0"/>
                <a:cs typeface="Arial" pitchFamily="34" charset="0"/>
              </a:rPr>
              <a:t/>
            </a:r>
            <a:br>
              <a:rPr lang="ga-IE" sz="2400" dirty="0" smtClean="0">
                <a:solidFill>
                  <a:prstClr val="black"/>
                </a:solidFill>
                <a:latin typeface="Arial" pitchFamily="34" charset="0"/>
                <a:cs typeface="Arial" pitchFamily="34" charset="0"/>
              </a:rPr>
            </a:br>
            <a:endParaRPr lang="en-IE" sz="2400" dirty="0" smtClean="0">
              <a:solidFill>
                <a:prstClr val="black"/>
              </a:solidFill>
              <a:latin typeface="Arial" pitchFamily="34" charset="0"/>
              <a:cs typeface="Arial" pitchFamily="34" charset="0"/>
            </a:endParaRPr>
          </a:p>
          <a:p>
            <a:pPr marL="800100" lvl="1" indent="-342900" algn="l">
              <a:buFont typeface="Wingdings" pitchFamily="2" charset="2"/>
              <a:buChar char="§"/>
            </a:pPr>
            <a:r>
              <a:rPr lang="en-IE" sz="2400" dirty="0" smtClean="0">
                <a:solidFill>
                  <a:prstClr val="black"/>
                </a:solidFill>
                <a:latin typeface="Arial" pitchFamily="34" charset="0"/>
                <a:cs typeface="Arial" pitchFamily="34" charset="0"/>
              </a:rPr>
              <a:t>not </a:t>
            </a:r>
            <a:r>
              <a:rPr lang="en-IE" sz="2400" dirty="0">
                <a:solidFill>
                  <a:prstClr val="black"/>
                </a:solidFill>
                <a:latin typeface="Arial" pitchFamily="34" charset="0"/>
                <a:cs typeface="Arial" pitchFamily="34" charset="0"/>
              </a:rPr>
              <a:t>provided by mental health or primary care health </a:t>
            </a:r>
            <a:r>
              <a:rPr lang="en-IE" sz="2400" dirty="0" smtClean="0">
                <a:solidFill>
                  <a:prstClr val="black"/>
                </a:solidFill>
                <a:latin typeface="Arial" pitchFamily="34" charset="0"/>
                <a:cs typeface="Arial" pitchFamily="34" charset="0"/>
              </a:rPr>
              <a:t>services</a:t>
            </a:r>
          </a:p>
          <a:p>
            <a:pPr marL="800100" lvl="1" indent="-342900" algn="l">
              <a:buFont typeface="Wingdings" pitchFamily="2" charset="2"/>
              <a:buChar char="§"/>
            </a:pPr>
            <a:endParaRPr lang="en-IE" sz="2400" dirty="0" smtClean="0">
              <a:solidFill>
                <a:prstClr val="black"/>
              </a:solidFill>
              <a:latin typeface="Arial" pitchFamily="34" charset="0"/>
              <a:cs typeface="Arial" pitchFamily="34" charset="0"/>
            </a:endParaRPr>
          </a:p>
          <a:p>
            <a:pPr marL="800100" lvl="1" indent="-342900" algn="l">
              <a:buFont typeface="Wingdings" pitchFamily="2" charset="2"/>
              <a:buChar char="§"/>
            </a:pPr>
            <a:r>
              <a:rPr lang="en-IE" sz="2400" dirty="0" smtClean="0">
                <a:solidFill>
                  <a:prstClr val="black"/>
                </a:solidFill>
                <a:latin typeface="Arial" pitchFamily="34" charset="0"/>
                <a:cs typeface="Arial" pitchFamily="34" charset="0"/>
              </a:rPr>
              <a:t>Addiction services</a:t>
            </a:r>
          </a:p>
          <a:p>
            <a:pPr marL="800100" lvl="1" indent="-342900" algn="l">
              <a:buFont typeface="Wingdings" pitchFamily="2" charset="2"/>
              <a:buChar char="§"/>
            </a:pPr>
            <a:endParaRPr lang="en-IE" sz="2400" dirty="0" smtClean="0">
              <a:solidFill>
                <a:prstClr val="black"/>
              </a:solidFill>
              <a:latin typeface="Arial" pitchFamily="34" charset="0"/>
              <a:cs typeface="Arial" pitchFamily="34" charset="0"/>
            </a:endParaRPr>
          </a:p>
          <a:p>
            <a:pPr marL="800100" lvl="1" indent="-342900" algn="l">
              <a:buFont typeface="Wingdings" pitchFamily="2" charset="2"/>
              <a:buChar char="§"/>
            </a:pPr>
            <a:endParaRPr lang="en-IE" sz="2400" dirty="0">
              <a:solidFill>
                <a:prstClr val="black"/>
              </a:solidFill>
              <a:latin typeface="Arial" pitchFamily="34" charset="0"/>
              <a:cs typeface="Arial" pitchFamily="34" charset="0"/>
            </a:endParaRPr>
          </a:p>
          <a:p>
            <a:pPr marL="800100" lvl="1" indent="-342900" algn="l">
              <a:buFont typeface="Wingdings" pitchFamily="2" charset="2"/>
              <a:buChar char="§"/>
            </a:pPr>
            <a:r>
              <a:rPr lang="en-IE" sz="2400" dirty="0" smtClean="0">
                <a:solidFill>
                  <a:prstClr val="black"/>
                </a:solidFill>
                <a:latin typeface="Arial" pitchFamily="34" charset="0"/>
                <a:cs typeface="Arial" pitchFamily="34" charset="0"/>
              </a:rPr>
              <a:t>Legal changes? - Counterproductive? </a:t>
            </a:r>
          </a:p>
          <a:p>
            <a:pPr marL="342900" lvl="0" indent="-342900" algn="l">
              <a:buFont typeface="Arial" pitchFamily="34" charset="0"/>
              <a:buChar char="•"/>
            </a:pPr>
            <a:endParaRPr lang="en-IE" sz="2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a:latin typeface="Arial" pitchFamily="34" charset="0"/>
                <a:cs typeface="Arial" pitchFamily="34" charset="0"/>
              </a:rPr>
              <a:t>MH services in </a:t>
            </a:r>
            <a:r>
              <a:rPr lang="ga-IE" sz="2800" dirty="0" smtClean="0">
                <a:latin typeface="Arial" pitchFamily="34" charset="0"/>
                <a:cs typeface="Arial" pitchFamily="34" charset="0"/>
              </a:rPr>
              <a:t>i</a:t>
            </a:r>
            <a:r>
              <a:rPr lang="en-IE" sz="2800" dirty="0" smtClean="0">
                <a:latin typeface="Arial" pitchFamily="34" charset="0"/>
                <a:cs typeface="Arial" pitchFamily="34" charset="0"/>
              </a:rPr>
              <a:t>solation</a:t>
            </a:r>
            <a:r>
              <a:rPr lang="ga-IE" sz="2800" dirty="0" smtClean="0">
                <a:latin typeface="Arial" pitchFamily="34" charset="0"/>
                <a:cs typeface="Arial" pitchFamily="34" charset="0"/>
              </a:rPr>
              <a:t> </a:t>
            </a:r>
            <a:endParaRPr lang="en-IE" sz="28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28230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801" y="1988841"/>
            <a:ext cx="7772400" cy="1872208"/>
          </a:xfrm>
        </p:spPr>
        <p:txBody>
          <a:bodyPr>
            <a:normAutofit/>
          </a:bodyPr>
          <a:lstStyle/>
          <a:p>
            <a:r>
              <a:rPr lang="en-IE" dirty="0" smtClean="0"/>
              <a:t/>
            </a:r>
            <a:br>
              <a:rPr lang="en-IE" dirty="0" smtClean="0"/>
            </a:br>
            <a:r>
              <a:rPr lang="en-IE" sz="2800" b="0" dirty="0" smtClean="0">
                <a:latin typeface="Arial" pitchFamily="34" charset="0"/>
                <a:cs typeface="Arial" pitchFamily="34" charset="0"/>
              </a:rPr>
              <a:t>mental health and co morbidities in homeless persons</a:t>
            </a:r>
            <a:endParaRPr lang="en-IE" sz="2800" b="0" dirty="0">
              <a:latin typeface="Arial" pitchFamily="34" charset="0"/>
              <a:cs typeface="Arial" pitchFamily="34" charset="0"/>
            </a:endParaRPr>
          </a:p>
        </p:txBody>
      </p:sp>
      <p:sp>
        <p:nvSpPr>
          <p:cNvPr id="7" name="Text Placeholder 6"/>
          <p:cNvSpPr>
            <a:spLocks noGrp="1"/>
          </p:cNvSpPr>
          <p:nvPr>
            <p:ph type="body" idx="1"/>
          </p:nvPr>
        </p:nvSpPr>
        <p:spPr>
          <a:xfrm>
            <a:off x="683568" y="896370"/>
            <a:ext cx="7772633" cy="1164478"/>
          </a:xfrm>
        </p:spPr>
        <p:txBody>
          <a:bodyPr>
            <a:normAutofit/>
          </a:bodyPr>
          <a:lstStyle/>
          <a:p>
            <a:r>
              <a:rPr lang="en-IE" sz="2800" dirty="0" smtClean="0">
                <a:solidFill>
                  <a:schemeClr val="tx1">
                    <a:lumMod val="65000"/>
                    <a:lumOff val="35000"/>
                  </a:schemeClr>
                </a:solidFill>
              </a:rPr>
              <a:t>Problem 1</a:t>
            </a:r>
            <a:endParaRPr lang="en-IE" sz="2800" dirty="0">
              <a:solidFill>
                <a:schemeClr val="tx1">
                  <a:lumMod val="65000"/>
                  <a:lumOff val="35000"/>
                </a:schemeClr>
              </a:solidFill>
            </a:endParaRPr>
          </a:p>
        </p:txBody>
      </p:sp>
      <p:sp>
        <p:nvSpPr>
          <p:cNvPr id="4" name="Rectangle 3"/>
          <p:cNvSpPr/>
          <p:nvPr/>
        </p:nvSpPr>
        <p:spPr>
          <a:xfrm>
            <a:off x="0" y="0"/>
            <a:ext cx="7956376" cy="8367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015555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Thank You </a:t>
            </a:r>
            <a:endParaRPr lang="en-IE" dirty="0"/>
          </a:p>
        </p:txBody>
      </p:sp>
      <p:sp>
        <p:nvSpPr>
          <p:cNvPr id="5" name="Subtitle 4"/>
          <p:cNvSpPr>
            <a:spLocks noGrp="1"/>
          </p:cNvSpPr>
          <p:nvPr>
            <p:ph type="subTitle" idx="1"/>
          </p:nvPr>
        </p:nvSpPr>
        <p:spPr/>
        <p:txBody>
          <a:bodyPr/>
          <a:lstStyle/>
          <a:p>
            <a:endParaRPr lang="en-IE"/>
          </a:p>
        </p:txBody>
      </p:sp>
    </p:spTree>
    <p:extLst>
      <p:ext uri="{BB962C8B-B14F-4D97-AF65-F5344CB8AC3E}">
        <p14:creationId xmlns:p14="http://schemas.microsoft.com/office/powerpoint/2010/main" val="594173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a:bodyPr>
          <a:lstStyle/>
          <a:p>
            <a:pPr marL="342900" lvl="0" indent="-342900" algn="l">
              <a:buFont typeface="Arial" pitchFamily="34" charset="0"/>
              <a:buChar char="•"/>
            </a:pPr>
            <a:r>
              <a:rPr lang="en-IE" sz="2400" dirty="0">
                <a:solidFill>
                  <a:prstClr val="black"/>
                </a:solidFill>
                <a:latin typeface="Arial" pitchFamily="34" charset="0"/>
                <a:cs typeface="Arial" pitchFamily="34" charset="0"/>
                <a:hlinkClick r:id="rId3"/>
              </a:rPr>
              <a:t>https://</a:t>
            </a:r>
            <a:r>
              <a:rPr lang="en-IE" sz="2400" dirty="0" smtClean="0">
                <a:solidFill>
                  <a:prstClr val="black"/>
                </a:solidFill>
                <a:latin typeface="Arial" pitchFamily="34" charset="0"/>
                <a:cs typeface="Arial" pitchFamily="34" charset="0"/>
                <a:hlinkClick r:id="rId3"/>
              </a:rPr>
              <a:t>www.hse.ie/eng/services/Publications/Mentalhealth/housingdocument.pdf</a:t>
            </a:r>
            <a:endParaRPr lang="en-IE" sz="2400" dirty="0" smtClean="0">
              <a:solidFill>
                <a:prstClr val="black"/>
              </a:solidFill>
              <a:latin typeface="Arial" pitchFamily="34" charset="0"/>
              <a:cs typeface="Arial" pitchFamily="34" charset="0"/>
            </a:endParaRPr>
          </a:p>
          <a:p>
            <a:pPr marL="342900" indent="-342900" algn="l">
              <a:buFont typeface="Arial" pitchFamily="34" charset="0"/>
              <a:buChar char="•"/>
            </a:pPr>
            <a:r>
              <a:rPr lang="en-IE" sz="2400" dirty="0" smtClean="0">
                <a:solidFill>
                  <a:prstClr val="black"/>
                </a:solidFill>
                <a:latin typeface="Arial" pitchFamily="34" charset="0"/>
                <a:cs typeface="Arial" pitchFamily="34" charset="0"/>
                <a:hlinkClick r:id="rId4"/>
              </a:rPr>
              <a:t>https://www.irishpsychiatry.ie/wp-content/uploads/2017/04/AMMENDED-Position-Paper-of-College-of-Psychiatry-of-Ireland-on-the-Specialist-Mental-Health-Services-for-Homeless-People-Copy-Copy.pdf</a:t>
            </a:r>
            <a:endParaRPr lang="en-IE" sz="2400" dirty="0" smtClean="0">
              <a:solidFill>
                <a:prstClr val="black"/>
              </a:solidFill>
              <a:latin typeface="Arial" pitchFamily="34" charset="0"/>
              <a:cs typeface="Arial" pitchFamily="34" charset="0"/>
            </a:endParaRPr>
          </a:p>
          <a:p>
            <a:pPr marL="342900" indent="-342900" algn="l">
              <a:buFont typeface="Arial" pitchFamily="34" charset="0"/>
              <a:buChar char="•"/>
            </a:pPr>
            <a:r>
              <a:rPr lang="en-IE" sz="2400" dirty="0" smtClean="0">
                <a:solidFill>
                  <a:prstClr val="black"/>
                </a:solidFill>
                <a:latin typeface="Arial" pitchFamily="34" charset="0"/>
                <a:cs typeface="Arial" pitchFamily="34" charset="0"/>
                <a:hlinkClick r:id="rId5"/>
              </a:rPr>
              <a:t>https://www.linkedin.com/pulse/crisis-out-hours-carolyn-e-wood-mbacp</a:t>
            </a:r>
            <a:endParaRPr lang="en-IE" sz="2400" dirty="0" smtClean="0">
              <a:solidFill>
                <a:prstClr val="black"/>
              </a:solidFill>
              <a:latin typeface="Arial" pitchFamily="34" charset="0"/>
              <a:cs typeface="Arial" pitchFamily="34" charset="0"/>
            </a:endParaRPr>
          </a:p>
          <a:p>
            <a:pPr marL="342900" lvl="0" indent="-342900" algn="l">
              <a:buFont typeface="Arial" pitchFamily="34" charset="0"/>
              <a:buChar char="•"/>
            </a:pPr>
            <a:endParaRPr lang="en-IE" sz="1800" dirty="0">
              <a:solidFill>
                <a:prstClr val="black"/>
              </a:solidFill>
            </a:endParaRPr>
          </a:p>
          <a:p>
            <a:pPr algn="l"/>
            <a:r>
              <a:rPr lang="ga-IE" sz="1400" dirty="0" smtClean="0">
                <a:solidFill>
                  <a:schemeClr val="tx1"/>
                </a:solidFill>
                <a:latin typeface="Arial" panose="020B0604020202020204" pitchFamily="34" charset="0"/>
                <a:cs typeface="Arial" panose="020B0604020202020204" pitchFamily="34" charset="0"/>
              </a:rPr>
              <a:t> </a:t>
            </a:r>
            <a:endParaRPr lang="en-IE" sz="23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998" y="-18138"/>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smtClean="0">
                <a:latin typeface="Arial" pitchFamily="34" charset="0"/>
                <a:cs typeface="Arial" pitchFamily="34" charset="0"/>
              </a:rPr>
              <a:t>References</a:t>
            </a:r>
            <a:endParaRPr lang="en-IE" sz="2800" dirty="0">
              <a:latin typeface="Arial" pitchFamily="34" charset="0"/>
              <a:cs typeface="Arial"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789665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014" y="1124743"/>
            <a:ext cx="7726362" cy="5502517"/>
          </a:xfrm>
        </p:spPr>
        <p:txBody>
          <a:bodyPr>
            <a:normAutofit fontScale="92500" lnSpcReduction="10000"/>
          </a:bodyPr>
          <a:lstStyle/>
          <a:p>
            <a:pPr marL="342900" lvl="0" indent="-342900" algn="l">
              <a:buFont typeface="Wingdings" pitchFamily="2" charset="2"/>
              <a:buChar char="§"/>
            </a:pPr>
            <a:r>
              <a:rPr lang="en-IE" sz="2800" dirty="0" smtClean="0">
                <a:solidFill>
                  <a:prstClr val="black"/>
                </a:solidFill>
                <a:latin typeface="Arial" pitchFamily="34" charset="0"/>
                <a:cs typeface="Arial" pitchFamily="34" charset="0"/>
              </a:rPr>
              <a:t>Severe </a:t>
            </a:r>
            <a:r>
              <a:rPr lang="en-IE" sz="2800" dirty="0">
                <a:solidFill>
                  <a:prstClr val="black"/>
                </a:solidFill>
                <a:latin typeface="Arial" pitchFamily="34" charset="0"/>
                <a:cs typeface="Arial" pitchFamily="34" charset="0"/>
              </a:rPr>
              <a:t>mental illness has a high prevalence </a:t>
            </a:r>
            <a:r>
              <a:rPr lang="ga-IE" sz="2800" dirty="0" smtClean="0">
                <a:solidFill>
                  <a:prstClr val="black"/>
                </a:solidFill>
                <a:latin typeface="Arial" pitchFamily="34" charset="0"/>
                <a:cs typeface="Arial" pitchFamily="34" charset="0"/>
              </a:rPr>
              <a:t/>
            </a:r>
            <a:br>
              <a:rPr lang="ga-IE" sz="2800" dirty="0" smtClean="0">
                <a:solidFill>
                  <a:prstClr val="black"/>
                </a:solidFill>
                <a:latin typeface="Arial" pitchFamily="34" charset="0"/>
                <a:cs typeface="Arial" pitchFamily="34" charset="0"/>
              </a:rPr>
            </a:br>
            <a:endParaRPr lang="en-IE" sz="2800" dirty="0" smtClean="0">
              <a:solidFill>
                <a:prstClr val="black"/>
              </a:solidFill>
              <a:latin typeface="Arial" pitchFamily="34" charset="0"/>
              <a:cs typeface="Arial" pitchFamily="34" charset="0"/>
            </a:endParaRPr>
          </a:p>
          <a:p>
            <a:pPr marL="342900" lvl="0" indent="-342900" algn="l">
              <a:buFont typeface="Wingdings" pitchFamily="2" charset="2"/>
              <a:buChar char="§"/>
            </a:pPr>
            <a:r>
              <a:rPr lang="en-IE" sz="2800" dirty="0" smtClean="0">
                <a:solidFill>
                  <a:prstClr val="black"/>
                </a:solidFill>
                <a:latin typeface="Arial" pitchFamily="34" charset="0"/>
                <a:cs typeface="Arial" pitchFamily="34" charset="0"/>
              </a:rPr>
              <a:t>high </a:t>
            </a:r>
            <a:r>
              <a:rPr lang="en-IE" sz="2800" dirty="0">
                <a:solidFill>
                  <a:prstClr val="black"/>
                </a:solidFill>
                <a:latin typeface="Arial" pitchFamily="34" charset="0"/>
                <a:cs typeface="Arial" pitchFamily="34" charset="0"/>
              </a:rPr>
              <a:t>levels of factors associated with suicide </a:t>
            </a:r>
            <a:r>
              <a:rPr lang="ga-IE" sz="2800" dirty="0" smtClean="0">
                <a:solidFill>
                  <a:prstClr val="black"/>
                </a:solidFill>
                <a:latin typeface="Arial" pitchFamily="34" charset="0"/>
                <a:cs typeface="Arial" pitchFamily="34" charset="0"/>
              </a:rPr>
              <a:t/>
            </a:r>
            <a:br>
              <a:rPr lang="ga-IE" sz="2800" dirty="0" smtClean="0">
                <a:solidFill>
                  <a:prstClr val="black"/>
                </a:solidFill>
                <a:latin typeface="Arial" pitchFamily="34" charset="0"/>
                <a:cs typeface="Arial" pitchFamily="34" charset="0"/>
              </a:rPr>
            </a:br>
            <a:endParaRPr lang="en-IE" sz="2800" dirty="0">
              <a:solidFill>
                <a:prstClr val="black"/>
              </a:solidFill>
              <a:latin typeface="Arial" pitchFamily="34" charset="0"/>
              <a:cs typeface="Arial" pitchFamily="34" charset="0"/>
            </a:endParaRPr>
          </a:p>
          <a:p>
            <a:pPr marL="342900" lvl="0" indent="-342900" algn="l">
              <a:buFont typeface="Wingdings" pitchFamily="2" charset="2"/>
              <a:buChar char="§"/>
            </a:pPr>
            <a:r>
              <a:rPr lang="en-IE" sz="2800" dirty="0" smtClean="0">
                <a:solidFill>
                  <a:prstClr val="black"/>
                </a:solidFill>
                <a:latin typeface="Arial" pitchFamily="34" charset="0"/>
                <a:cs typeface="Arial" pitchFamily="34" charset="0"/>
              </a:rPr>
              <a:t>Poor </a:t>
            </a:r>
            <a:r>
              <a:rPr lang="en-IE" sz="2800" dirty="0">
                <a:solidFill>
                  <a:prstClr val="black"/>
                </a:solidFill>
                <a:latin typeface="Arial" pitchFamily="34" charset="0"/>
                <a:cs typeface="Arial" pitchFamily="34" charset="0"/>
              </a:rPr>
              <a:t>compliance and complexity of </a:t>
            </a:r>
            <a:r>
              <a:rPr lang="en-IE" sz="2800" dirty="0" smtClean="0">
                <a:solidFill>
                  <a:prstClr val="black"/>
                </a:solidFill>
                <a:latin typeface="Arial" pitchFamily="34" charset="0"/>
                <a:cs typeface="Arial" pitchFamily="34" charset="0"/>
              </a:rPr>
              <a:t>illness</a:t>
            </a:r>
          </a:p>
          <a:p>
            <a:pPr marL="342900" lvl="0" indent="-342900" algn="l">
              <a:buFont typeface="Wingdings" pitchFamily="2" charset="2"/>
              <a:buChar char="§"/>
            </a:pPr>
            <a:endParaRPr lang="en-IE" sz="2800" dirty="0" smtClean="0">
              <a:solidFill>
                <a:prstClr val="black"/>
              </a:solidFill>
              <a:latin typeface="Arial" pitchFamily="34" charset="0"/>
              <a:cs typeface="Arial" pitchFamily="34" charset="0"/>
            </a:endParaRPr>
          </a:p>
          <a:p>
            <a:pPr marL="342900" lvl="0" indent="-342900" algn="l">
              <a:buFont typeface="Wingdings" pitchFamily="2" charset="2"/>
              <a:buChar char="§"/>
            </a:pPr>
            <a:r>
              <a:rPr lang="en-IE" sz="2800" dirty="0" smtClean="0">
                <a:solidFill>
                  <a:prstClr val="black"/>
                </a:solidFill>
                <a:latin typeface="Arial" pitchFamily="34" charset="0"/>
                <a:cs typeface="Arial" pitchFamily="34" charset="0"/>
              </a:rPr>
              <a:t>a </a:t>
            </a:r>
            <a:r>
              <a:rPr lang="en-IE" sz="2800" dirty="0">
                <a:solidFill>
                  <a:prstClr val="black"/>
                </a:solidFill>
                <a:latin typeface="Arial" pitchFamily="34" charset="0"/>
                <a:cs typeface="Arial" pitchFamily="34" charset="0"/>
              </a:rPr>
              <a:t>requirement for significant input </a:t>
            </a:r>
            <a:r>
              <a:rPr lang="en-IE" sz="2800" dirty="0" smtClean="0">
                <a:solidFill>
                  <a:prstClr val="black"/>
                </a:solidFill>
              </a:rPr>
              <a:t>from mental </a:t>
            </a:r>
            <a:r>
              <a:rPr lang="en-IE" sz="2800" dirty="0">
                <a:solidFill>
                  <a:prstClr val="black"/>
                </a:solidFill>
              </a:rPr>
              <a:t>health </a:t>
            </a:r>
            <a:r>
              <a:rPr lang="en-IE" sz="2800" dirty="0" smtClean="0">
                <a:solidFill>
                  <a:prstClr val="black"/>
                </a:solidFill>
              </a:rPr>
              <a:t>teams</a:t>
            </a:r>
          </a:p>
          <a:p>
            <a:pPr marL="3086100" lvl="6" indent="-342900" algn="l">
              <a:buFont typeface="Wingdings" pitchFamily="2" charset="2"/>
              <a:buChar char="§"/>
            </a:pPr>
            <a:r>
              <a:rPr lang="en-IE" sz="1600" u="sng" dirty="0" err="1">
                <a:solidFill>
                  <a:prstClr val="black"/>
                </a:solidFill>
                <a:latin typeface="Arial" pitchFamily="34" charset="0"/>
                <a:cs typeface="Arial" pitchFamily="34" charset="0"/>
                <a:hlinkClick r:id="rId3" tooltip="Irish medical journal."/>
              </a:rPr>
              <a:t>Ir</a:t>
            </a:r>
            <a:r>
              <a:rPr lang="en-IE" sz="1600" u="sng" dirty="0">
                <a:solidFill>
                  <a:prstClr val="black"/>
                </a:solidFill>
                <a:latin typeface="Arial" pitchFamily="34" charset="0"/>
                <a:cs typeface="Arial" pitchFamily="34" charset="0"/>
                <a:hlinkClick r:id="rId3" tooltip="Irish medical journal."/>
              </a:rPr>
              <a:t> Med J.</a:t>
            </a:r>
            <a:r>
              <a:rPr lang="en-IE" sz="1600" dirty="0">
                <a:solidFill>
                  <a:prstClr val="black"/>
                </a:solidFill>
                <a:latin typeface="Arial" pitchFamily="34" charset="0"/>
                <a:cs typeface="Arial" pitchFamily="34" charset="0"/>
              </a:rPr>
              <a:t> 2012 Mar;105(3):71-2, 74.</a:t>
            </a:r>
            <a:r>
              <a:rPr lang="en-IE" sz="1600" u="sng" dirty="0">
                <a:solidFill>
                  <a:prstClr val="black"/>
                </a:solidFill>
                <a:latin typeface="Arial" pitchFamily="34" charset="0"/>
                <a:cs typeface="Arial" pitchFamily="34" charset="0"/>
                <a:hlinkClick r:id="rId4"/>
              </a:rPr>
              <a:t>Dunne E</a:t>
            </a:r>
            <a:r>
              <a:rPr lang="en-IE" sz="1600" baseline="30000" dirty="0">
                <a:solidFill>
                  <a:prstClr val="black"/>
                </a:solidFill>
                <a:latin typeface="Arial" pitchFamily="34" charset="0"/>
                <a:cs typeface="Arial" pitchFamily="34" charset="0"/>
              </a:rPr>
              <a:t>1</a:t>
            </a:r>
            <a:r>
              <a:rPr lang="en-IE" sz="1600" dirty="0">
                <a:solidFill>
                  <a:prstClr val="black"/>
                </a:solidFill>
                <a:latin typeface="Arial" pitchFamily="34" charset="0"/>
                <a:cs typeface="Arial" pitchFamily="34" charset="0"/>
              </a:rPr>
              <a:t>, </a:t>
            </a:r>
            <a:r>
              <a:rPr lang="en-IE" sz="1600" u="sng" dirty="0">
                <a:solidFill>
                  <a:prstClr val="black"/>
                </a:solidFill>
                <a:latin typeface="Arial" pitchFamily="34" charset="0"/>
                <a:cs typeface="Arial" pitchFamily="34" charset="0"/>
                <a:hlinkClick r:id="rId5"/>
              </a:rPr>
              <a:t>Duggan M</a:t>
            </a:r>
            <a:r>
              <a:rPr lang="en-IE" sz="1600" dirty="0">
                <a:solidFill>
                  <a:prstClr val="black"/>
                </a:solidFill>
                <a:latin typeface="Arial" pitchFamily="34" charset="0"/>
                <a:cs typeface="Arial" pitchFamily="34" charset="0"/>
              </a:rPr>
              <a:t>, </a:t>
            </a:r>
            <a:r>
              <a:rPr lang="en-IE" sz="1600" u="sng" dirty="0">
                <a:solidFill>
                  <a:prstClr val="black"/>
                </a:solidFill>
                <a:latin typeface="Arial" pitchFamily="34" charset="0"/>
                <a:cs typeface="Arial" pitchFamily="34" charset="0"/>
                <a:hlinkClick r:id="rId6"/>
              </a:rPr>
              <a:t>O'Mahony J</a:t>
            </a:r>
            <a:r>
              <a:rPr lang="en-IE" sz="1600" dirty="0">
                <a:solidFill>
                  <a:prstClr val="black"/>
                </a:solidFill>
                <a:latin typeface="Arial" pitchFamily="34" charset="0"/>
                <a:cs typeface="Arial" pitchFamily="34" charset="0"/>
              </a:rPr>
              <a:t>. Homeless in Cork</a:t>
            </a:r>
            <a:r>
              <a:rPr lang="ga-IE" sz="3200" dirty="0">
                <a:solidFill>
                  <a:prstClr val="black"/>
                </a:solidFill>
                <a:latin typeface="Arial" pitchFamily="34" charset="0"/>
                <a:cs typeface="Arial" pitchFamily="34" charset="0"/>
              </a:rPr>
              <a:t/>
            </a:r>
            <a:br>
              <a:rPr lang="ga-IE" sz="3200" dirty="0">
                <a:solidFill>
                  <a:prstClr val="black"/>
                </a:solidFill>
                <a:latin typeface="Arial" pitchFamily="34" charset="0"/>
                <a:cs typeface="Arial" pitchFamily="34" charset="0"/>
              </a:rPr>
            </a:br>
            <a:endParaRPr lang="en-IE" sz="3200" dirty="0">
              <a:solidFill>
                <a:prstClr val="black"/>
              </a:solidFill>
              <a:latin typeface="Arial" pitchFamily="34" charset="0"/>
              <a:cs typeface="Arial" pitchFamily="34" charset="0"/>
            </a:endParaRPr>
          </a:p>
          <a:p>
            <a:endParaRPr lang="en-IE" sz="2800" dirty="0"/>
          </a:p>
          <a:p>
            <a:r>
              <a:rPr lang="en-IE" sz="1000" dirty="0" smtClean="0"/>
              <a:t>O’Reilly </a:t>
            </a:r>
            <a:r>
              <a:rPr lang="en-IE" sz="1000" dirty="0"/>
              <a:t>F, </a:t>
            </a:r>
            <a:r>
              <a:rPr lang="en-IE" sz="1000" dirty="0" err="1"/>
              <a:t>Barror</a:t>
            </a:r>
            <a:r>
              <a:rPr lang="en-IE" sz="1000" dirty="0"/>
              <a:t> S, </a:t>
            </a:r>
            <a:r>
              <a:rPr lang="en-IE" sz="1000" dirty="0" err="1"/>
              <a:t>Hannigan</a:t>
            </a:r>
            <a:r>
              <a:rPr lang="en-IE" sz="1000" dirty="0"/>
              <a:t> A, </a:t>
            </a:r>
            <a:r>
              <a:rPr lang="en-IE" sz="1000" dirty="0" err="1"/>
              <a:t>Scriver</a:t>
            </a:r>
            <a:r>
              <a:rPr lang="en-IE" sz="1000" dirty="0"/>
              <a:t> S, </a:t>
            </a:r>
            <a:r>
              <a:rPr lang="en-IE" sz="1000" dirty="0" err="1"/>
              <a:t>Ruane</a:t>
            </a:r>
            <a:r>
              <a:rPr lang="en-IE" sz="1000" dirty="0"/>
              <a:t> L, MacFarlane A et al. Homelessness: An Unhealthy State. Health status, risk behaviours and service utilisation among homeless people in two Irish cities. Dublin: The Partnership for Health Equity, 2015. </a:t>
            </a:r>
            <a:endParaRPr lang="en-IE" sz="1000" dirty="0" smtClean="0"/>
          </a:p>
          <a:p>
            <a:r>
              <a:rPr lang="en-IE" sz="1000" dirty="0" smtClean="0"/>
              <a:t>Keogh </a:t>
            </a:r>
            <a:r>
              <a:rPr lang="en-IE" sz="1000" dirty="0"/>
              <a:t>C, O'Brien KK, Hoban A, O'Carroll A, Fahey T. Health and use of health services of people who are homeless and at risk of homelessness who receive free primary health care in Dublin. BMC Health </a:t>
            </a:r>
            <a:r>
              <a:rPr lang="en-IE" sz="1000" dirty="0" err="1"/>
              <a:t>Serv</a:t>
            </a:r>
            <a:r>
              <a:rPr lang="en-IE" sz="1000" dirty="0"/>
              <a:t> Res. 2015 Feb 12;15:58</a:t>
            </a:r>
            <a:r>
              <a:rPr lang="en-IE" sz="1000" dirty="0" smtClean="0"/>
              <a:t>.. </a:t>
            </a:r>
            <a:endParaRPr lang="en-IE" sz="1000" dirty="0"/>
          </a:p>
          <a:p>
            <a:r>
              <a:rPr lang="en-IE" sz="1000" dirty="0" smtClean="0"/>
              <a:t>Public </a:t>
            </a:r>
            <a:r>
              <a:rPr lang="en-IE" sz="1000" dirty="0"/>
              <a:t>Health Resource Unit. Mental ill health in the adult single homeless population. A review of the literature. Crisis, 2009. </a:t>
            </a:r>
            <a:endParaRPr lang="en-IE" sz="2800" dirty="0">
              <a:solidFill>
                <a:prstClr val="black"/>
              </a:solidFill>
            </a:endParaRPr>
          </a:p>
          <a:p>
            <a:pPr algn="l"/>
            <a:endParaRPr lang="en-IE" sz="28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0" y="0"/>
            <a:ext cx="7956376" cy="8367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0" y="-26889"/>
            <a:ext cx="7956376" cy="866527"/>
          </a:xfrm>
          <a:prstGeom prst="rect">
            <a:avLst/>
          </a:prstGeom>
          <a:solidFill>
            <a:schemeClr val="tx2">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400" dirty="0">
                <a:solidFill>
                  <a:schemeClr val="bg1"/>
                </a:solidFill>
                <a:latin typeface="Arial" pitchFamily="34" charset="0"/>
                <a:cs typeface="Arial" panose="020B0604020202020204" pitchFamily="34" charset="0"/>
              </a:rPr>
              <a:t>Mental health services for homeless: patient profile and factors associated with suicide and homicide</a:t>
            </a: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16973637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2996952"/>
            <a:ext cx="7772400" cy="2772023"/>
          </a:xfrm>
        </p:spPr>
        <p:txBody>
          <a:bodyPr>
            <a:normAutofit/>
          </a:bodyPr>
          <a:lstStyle/>
          <a:p>
            <a:r>
              <a:rPr lang="en-IE" sz="2800" b="0" dirty="0" smtClean="0">
                <a:latin typeface="Arial" pitchFamily="34" charset="0"/>
                <a:cs typeface="Arial" pitchFamily="34" charset="0"/>
              </a:rPr>
              <a:t>Self Harm </a:t>
            </a:r>
            <a:endParaRPr lang="en-IE" sz="2800" b="0" dirty="0">
              <a:latin typeface="Arial" pitchFamily="34" charset="0"/>
              <a:cs typeface="Arial" pitchFamily="34" charset="0"/>
            </a:endParaRPr>
          </a:p>
        </p:txBody>
      </p:sp>
      <p:sp>
        <p:nvSpPr>
          <p:cNvPr id="7" name="Text Placeholder 6"/>
          <p:cNvSpPr>
            <a:spLocks noGrp="1"/>
          </p:cNvSpPr>
          <p:nvPr>
            <p:ph type="body" idx="1"/>
          </p:nvPr>
        </p:nvSpPr>
        <p:spPr>
          <a:xfrm>
            <a:off x="755576" y="1124744"/>
            <a:ext cx="7352570" cy="864095"/>
          </a:xfrm>
        </p:spPr>
        <p:txBody>
          <a:bodyPr>
            <a:normAutofit/>
          </a:bodyPr>
          <a:lstStyle/>
          <a:p>
            <a:r>
              <a:rPr lang="en-IE" sz="2800" dirty="0" smtClean="0"/>
              <a:t>Problem 2</a:t>
            </a:r>
            <a:endParaRPr lang="en-IE" sz="2800"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Homeless</a:t>
            </a:r>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080972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24744"/>
            <a:ext cx="8229600" cy="5001419"/>
          </a:xfrm>
        </p:spPr>
        <p:txBody>
          <a:bodyPr>
            <a:normAutofit fontScale="70000" lnSpcReduction="20000"/>
          </a:bodyPr>
          <a:lstStyle/>
          <a:p>
            <a:r>
              <a:rPr lang="en-IE" dirty="0" smtClean="0">
                <a:latin typeface="Arial" pitchFamily="34" charset="0"/>
                <a:cs typeface="Arial" pitchFamily="34" charset="0"/>
              </a:rPr>
              <a:t>In Ireland, </a:t>
            </a:r>
            <a:r>
              <a:rPr lang="en-IE" dirty="0" smtClean="0">
                <a:solidFill>
                  <a:schemeClr val="tx2">
                    <a:lumMod val="60000"/>
                    <a:lumOff val="40000"/>
                  </a:schemeClr>
                </a:solidFill>
                <a:latin typeface="Arial" pitchFamily="34" charset="0"/>
                <a:cs typeface="Arial" pitchFamily="34" charset="0"/>
              </a:rPr>
              <a:t>2006-11,</a:t>
            </a:r>
            <a:r>
              <a:rPr lang="en-IE" dirty="0" smtClean="0">
                <a:latin typeface="Arial" pitchFamily="34" charset="0"/>
                <a:cs typeface="Arial" pitchFamily="34" charset="0"/>
              </a:rPr>
              <a:t> </a:t>
            </a:r>
          </a:p>
          <a:p>
            <a:r>
              <a:rPr lang="en-IE" sz="2400" dirty="0" smtClean="0">
                <a:latin typeface="Arial" pitchFamily="34" charset="0"/>
                <a:cs typeface="Arial" pitchFamily="34" charset="0"/>
              </a:rPr>
              <a:t>the risk of self-harm among people who are homeless</a:t>
            </a:r>
          </a:p>
          <a:p>
            <a:endParaRPr lang="en-IE" dirty="0" smtClean="0">
              <a:solidFill>
                <a:schemeClr val="accent4">
                  <a:lumMod val="75000"/>
                </a:schemeClr>
              </a:solidFill>
              <a:latin typeface="Arial" pitchFamily="34" charset="0"/>
              <a:cs typeface="Arial" pitchFamily="34" charset="0"/>
            </a:endParaRPr>
          </a:p>
          <a:p>
            <a:r>
              <a:rPr lang="en-IE" dirty="0" smtClean="0">
                <a:solidFill>
                  <a:schemeClr val="accent4">
                    <a:lumMod val="75000"/>
                  </a:schemeClr>
                </a:solidFill>
                <a:latin typeface="Arial" pitchFamily="34" charset="0"/>
                <a:cs typeface="Arial" pitchFamily="34" charset="0"/>
              </a:rPr>
              <a:t>is 22 times higher </a:t>
            </a:r>
            <a:r>
              <a:rPr lang="en-IE" dirty="0" smtClean="0">
                <a:latin typeface="Arial" pitchFamily="34" charset="0"/>
                <a:cs typeface="Arial" pitchFamily="34" charset="0"/>
              </a:rPr>
              <a:t>compared to those with a fixed residence (4,165 vs. 186 per 100,000 population).</a:t>
            </a:r>
          </a:p>
          <a:p>
            <a:endParaRPr lang="en-IE" dirty="0">
              <a:latin typeface="Arial" pitchFamily="34" charset="0"/>
              <a:cs typeface="Arial" pitchFamily="34" charset="0"/>
            </a:endParaRPr>
          </a:p>
          <a:p>
            <a:r>
              <a:rPr lang="en-IE" dirty="0" smtClean="0">
                <a:latin typeface="Arial" pitchFamily="34" charset="0"/>
                <a:cs typeface="Arial" pitchFamily="34" charset="0"/>
              </a:rPr>
              <a:t>Minor tranquilizers / Alcohol</a:t>
            </a:r>
          </a:p>
          <a:p>
            <a:endParaRPr lang="en-IE" dirty="0">
              <a:latin typeface="Arial" pitchFamily="34" charset="0"/>
              <a:cs typeface="Arial" pitchFamily="34" charset="0"/>
            </a:endParaRPr>
          </a:p>
          <a:p>
            <a:r>
              <a:rPr lang="en-IE" dirty="0" smtClean="0">
                <a:latin typeface="Arial" pitchFamily="34" charset="0"/>
                <a:cs typeface="Arial" pitchFamily="34" charset="0"/>
              </a:rPr>
              <a:t>More lethality in Homeless</a:t>
            </a:r>
          </a:p>
          <a:p>
            <a:endParaRPr lang="en-IE" dirty="0" smtClean="0">
              <a:latin typeface="Arial" pitchFamily="34" charset="0"/>
              <a:cs typeface="Arial" pitchFamily="34" charset="0"/>
            </a:endParaRPr>
          </a:p>
          <a:p>
            <a:pPr marL="342900" lvl="1" indent="-342900">
              <a:buFont typeface="Arial" panose="020B0604020202020204" pitchFamily="34" charset="0"/>
              <a:buChar char="•"/>
            </a:pPr>
            <a:r>
              <a:rPr lang="en-IE" sz="2000" dirty="0" smtClean="0">
                <a:latin typeface="Arial" pitchFamily="34" charset="0"/>
                <a:cs typeface="Arial" pitchFamily="34" charset="0"/>
              </a:rPr>
              <a:t>‘truly accurate information about rates and trends of self mutilation are difficult to come by because the majority conceal their activities’</a:t>
            </a:r>
          </a:p>
          <a:p>
            <a:endParaRPr lang="en-IE" dirty="0" smtClean="0">
              <a:latin typeface="Arial" pitchFamily="34" charset="0"/>
              <a:cs typeface="Arial" pitchFamily="34" charset="0"/>
            </a:endParaRPr>
          </a:p>
          <a:p>
            <a:endParaRPr lang="en-IE" dirty="0" smtClean="0">
              <a:latin typeface="Arial" pitchFamily="34" charset="0"/>
              <a:cs typeface="Arial" pitchFamily="34" charset="0"/>
            </a:endParaRPr>
          </a:p>
          <a:p>
            <a:endParaRPr lang="en-IE" dirty="0" smtClean="0">
              <a:latin typeface="Arial" pitchFamily="34" charset="0"/>
              <a:cs typeface="Arial" pitchFamily="34" charset="0"/>
            </a:endParaRPr>
          </a:p>
          <a:p>
            <a:r>
              <a:rPr lang="en-IE" sz="1200" dirty="0" smtClean="0">
                <a:latin typeface="Arial" pitchFamily="34" charset="0"/>
                <a:cs typeface="Arial" pitchFamily="34" charset="0"/>
              </a:rPr>
              <a:t>http://www.nsrf.ie/wp-content/uploads/Briefings/Briefing%20Self-Harm%20and%20Suicide%20among%20Homeless%20People%2002-11-2014.pdf</a:t>
            </a:r>
          </a:p>
          <a:p>
            <a:endParaRPr lang="en-IE" dirty="0" smtClean="0">
              <a:latin typeface="Arial" pitchFamily="34" charset="0"/>
              <a:cs typeface="Arial" pitchFamily="34" charset="0"/>
            </a:endParaRPr>
          </a:p>
          <a:p>
            <a:endParaRPr lang="en-IE" sz="2400" dirty="0">
              <a:latin typeface="Arial" pitchFamily="34" charset="0"/>
              <a:cs typeface="Arial" pitchFamily="34" charset="0"/>
            </a:endParaRPr>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chemeClr val="bg1"/>
                </a:solidFill>
                <a:latin typeface="Arial" panose="020B0604020202020204" pitchFamily="34" charset="0"/>
                <a:cs typeface="Arial" panose="020B0604020202020204" pitchFamily="34" charset="0"/>
              </a:rPr>
              <a:t>Self Harm Registry </a:t>
            </a:r>
            <a:r>
              <a:rPr lang="ga-IE" sz="2800" dirty="0" smtClean="0">
                <a:solidFill>
                  <a:schemeClr val="bg1"/>
                </a:solidFill>
                <a:latin typeface="Arial" panose="020B0604020202020204" pitchFamily="34" charset="0"/>
                <a:cs typeface="Arial" panose="020B0604020202020204" pitchFamily="34" charset="0"/>
              </a:rPr>
              <a:t>- h</a:t>
            </a:r>
            <a:r>
              <a:rPr lang="en-IE" sz="2800" dirty="0" err="1" smtClean="0">
                <a:solidFill>
                  <a:schemeClr val="bg1"/>
                </a:solidFill>
                <a:latin typeface="Arial" panose="020B0604020202020204" pitchFamily="34" charset="0"/>
                <a:cs typeface="Arial" panose="020B0604020202020204" pitchFamily="34" charset="0"/>
              </a:rPr>
              <a:t>omeless</a:t>
            </a:r>
            <a:r>
              <a:rPr lang="en-IE" sz="2800" dirty="0" smtClean="0">
                <a:solidFill>
                  <a:schemeClr val="bg1"/>
                </a:solidFill>
                <a:latin typeface="Arial" panose="020B0604020202020204" pitchFamily="34" charset="0"/>
                <a:cs typeface="Arial" panose="020B0604020202020204" pitchFamily="34" charset="0"/>
              </a:rPr>
              <a:t> rates 2006-11</a:t>
            </a:r>
            <a:endParaRPr lang="en-IE" sz="28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94657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412776"/>
            <a:ext cx="7666111" cy="4248471"/>
          </a:xfrm>
        </p:spPr>
        <p:txBody>
          <a:bodyPr>
            <a:normAutofit fontScale="85000" lnSpcReduction="20000"/>
          </a:bodyPr>
          <a:lstStyle/>
          <a:p>
            <a:pPr marL="1714500" lvl="3" indent="-342900"/>
            <a:endParaRPr lang="en-IE" sz="2000" dirty="0">
              <a:solidFill>
                <a:prstClr val="black"/>
              </a:solidFill>
              <a:latin typeface="Arial" pitchFamily="34" charset="0"/>
              <a:cs typeface="Arial" pitchFamily="34" charset="0"/>
            </a:endParaRPr>
          </a:p>
          <a:p>
            <a:r>
              <a:rPr lang="en-IE" sz="2400" dirty="0" smtClean="0">
                <a:solidFill>
                  <a:schemeClr val="tx1"/>
                </a:solidFill>
                <a:latin typeface="Arial" pitchFamily="34" charset="0"/>
                <a:cs typeface="Arial" pitchFamily="34" charset="0"/>
              </a:rPr>
              <a:t>In 2015, there were  576 self harm presentations by residents of homeless hostels and people of no fixed abode</a:t>
            </a:r>
          </a:p>
          <a:p>
            <a:pPr lvl="1"/>
            <a:r>
              <a:rPr lang="en-IE" sz="1200" dirty="0" smtClean="0">
                <a:latin typeface="Arial" pitchFamily="34" charset="0"/>
                <a:cs typeface="Arial" pitchFamily="34" charset="0"/>
                <a:hlinkClick r:id="rId3"/>
              </a:rPr>
              <a:t>http://www.nsrf.ie/wp-content/uploads/reports/NSRF%20Registry%20Report%202015.pdf</a:t>
            </a:r>
            <a:endParaRPr lang="en-IE" sz="1200" dirty="0" smtClean="0">
              <a:latin typeface="Arial" pitchFamily="34" charset="0"/>
              <a:cs typeface="Arial" pitchFamily="34" charset="0"/>
            </a:endParaRPr>
          </a:p>
          <a:p>
            <a:endParaRPr lang="en-IE" dirty="0" smtClean="0"/>
          </a:p>
          <a:p>
            <a:pPr marL="342900" lvl="0" indent="-342900">
              <a:buFont typeface="Wingdings" pitchFamily="2" charset="2"/>
              <a:buChar char="§"/>
            </a:pPr>
            <a:r>
              <a:rPr lang="en-IE" sz="2400" dirty="0" smtClean="0">
                <a:solidFill>
                  <a:prstClr val="black"/>
                </a:solidFill>
                <a:latin typeface="Arial" pitchFamily="34" charset="0"/>
                <a:cs typeface="Arial" pitchFamily="34" charset="0"/>
              </a:rPr>
              <a:t>576 </a:t>
            </a:r>
            <a:r>
              <a:rPr lang="en-IE" sz="2400" dirty="0">
                <a:solidFill>
                  <a:prstClr val="black"/>
                </a:solidFill>
                <a:latin typeface="Arial" pitchFamily="34" charset="0"/>
                <a:cs typeface="Arial" pitchFamily="34" charset="0"/>
              </a:rPr>
              <a:t>(</a:t>
            </a:r>
            <a:r>
              <a:rPr lang="en-IE" sz="2400" dirty="0" smtClean="0">
                <a:solidFill>
                  <a:prstClr val="black"/>
                </a:solidFill>
                <a:latin typeface="Arial" pitchFamily="34" charset="0"/>
                <a:cs typeface="Arial" pitchFamily="34" charset="0"/>
              </a:rPr>
              <a:t>Incidents) </a:t>
            </a:r>
            <a:r>
              <a:rPr lang="en-IE" sz="2400" dirty="0">
                <a:solidFill>
                  <a:prstClr val="black"/>
                </a:solidFill>
                <a:latin typeface="Arial" pitchFamily="34" charset="0"/>
                <a:cs typeface="Arial" pitchFamily="34" charset="0"/>
              </a:rPr>
              <a:t>/ 3625 </a:t>
            </a:r>
            <a:r>
              <a:rPr lang="en-IE" sz="1400" dirty="0" smtClean="0">
                <a:solidFill>
                  <a:prstClr val="black"/>
                </a:solidFill>
                <a:latin typeface="Arial" pitchFamily="34" charset="0"/>
                <a:cs typeface="Arial" pitchFamily="34" charset="0"/>
              </a:rPr>
              <a:t>(homeless No .</a:t>
            </a:r>
            <a:r>
              <a:rPr lang="en-IE" sz="1400" dirty="0" err="1" smtClean="0">
                <a:solidFill>
                  <a:prstClr val="black"/>
                </a:solidFill>
                <a:latin typeface="Arial" pitchFamily="34" charset="0"/>
                <a:cs typeface="Arial" pitchFamily="34" charset="0"/>
              </a:rPr>
              <a:t>Dept.Housing</a:t>
            </a:r>
            <a:r>
              <a:rPr lang="en-IE" sz="1400" dirty="0">
                <a:solidFill>
                  <a:prstClr val="black"/>
                </a:solidFill>
                <a:latin typeface="Arial" pitchFamily="34" charset="0"/>
                <a:cs typeface="Arial" pitchFamily="34" charset="0"/>
              </a:rPr>
              <a:t>)  </a:t>
            </a:r>
            <a:r>
              <a:rPr lang="en-IE" sz="1400" dirty="0" smtClean="0">
                <a:solidFill>
                  <a:prstClr val="black"/>
                </a:solidFill>
                <a:latin typeface="Arial" pitchFamily="34" charset="0"/>
                <a:cs typeface="Arial" pitchFamily="34" charset="0"/>
              </a:rPr>
              <a:t>   </a:t>
            </a:r>
            <a:r>
              <a:rPr lang="en-IE" sz="2400" dirty="0">
                <a:solidFill>
                  <a:prstClr val="black"/>
                </a:solidFill>
                <a:latin typeface="Arial" pitchFamily="34" charset="0"/>
                <a:cs typeface="Arial" pitchFamily="34" charset="0"/>
              </a:rPr>
              <a:t>= </a:t>
            </a:r>
            <a:r>
              <a:rPr lang="en-IE" sz="2400" dirty="0" smtClean="0">
                <a:solidFill>
                  <a:prstClr val="black"/>
                </a:solidFill>
                <a:latin typeface="Arial" pitchFamily="34" charset="0"/>
                <a:cs typeface="Arial" pitchFamily="34" charset="0"/>
              </a:rPr>
              <a:t>15889 /</a:t>
            </a:r>
            <a:r>
              <a:rPr lang="en-IE" sz="2400" dirty="0">
                <a:solidFill>
                  <a:prstClr val="black"/>
                </a:solidFill>
                <a:latin typeface="Arial" pitchFamily="34" charset="0"/>
                <a:cs typeface="Arial" pitchFamily="34" charset="0"/>
              </a:rPr>
              <a:t>100,000 </a:t>
            </a:r>
          </a:p>
          <a:p>
            <a:pPr lvl="1"/>
            <a:endParaRPr lang="en-IE" sz="1900" dirty="0" smtClean="0">
              <a:solidFill>
                <a:prstClr val="black"/>
              </a:solidFill>
              <a:latin typeface="Arial" pitchFamily="34" charset="0"/>
              <a:cs typeface="Arial" pitchFamily="34" charset="0"/>
            </a:endParaRPr>
          </a:p>
          <a:p>
            <a:pPr lvl="1"/>
            <a:r>
              <a:rPr lang="en-IE" sz="2800" dirty="0" smtClean="0">
                <a:solidFill>
                  <a:srgbClr val="0070C0"/>
                </a:solidFill>
                <a:latin typeface="Arial" pitchFamily="34" charset="0"/>
                <a:cs typeface="Arial" pitchFamily="34" charset="0"/>
              </a:rPr>
              <a:t>crude </a:t>
            </a:r>
            <a:r>
              <a:rPr lang="en-IE" sz="2800" dirty="0" smtClean="0">
                <a:solidFill>
                  <a:schemeClr val="accent4">
                    <a:lumMod val="75000"/>
                  </a:schemeClr>
                </a:solidFill>
                <a:latin typeface="Arial" pitchFamily="34" charset="0"/>
                <a:cs typeface="Arial" pitchFamily="34" charset="0"/>
              </a:rPr>
              <a:t>estimate is several times </a:t>
            </a:r>
            <a:r>
              <a:rPr lang="en-IE" sz="2800" dirty="0">
                <a:solidFill>
                  <a:schemeClr val="accent4">
                    <a:lumMod val="75000"/>
                  </a:schemeClr>
                </a:solidFill>
                <a:latin typeface="Arial" pitchFamily="34" charset="0"/>
                <a:cs typeface="Arial" pitchFamily="34" charset="0"/>
              </a:rPr>
              <a:t>higher incidence </a:t>
            </a:r>
            <a:endParaRPr lang="en-IE" sz="2800" dirty="0" smtClean="0">
              <a:solidFill>
                <a:schemeClr val="accent4">
                  <a:lumMod val="75000"/>
                </a:schemeClr>
              </a:solidFill>
              <a:latin typeface="Arial" pitchFamily="34" charset="0"/>
              <a:cs typeface="Arial" pitchFamily="34" charset="0"/>
            </a:endParaRPr>
          </a:p>
          <a:p>
            <a:pPr lvl="1"/>
            <a:r>
              <a:rPr lang="en-IE" sz="2800" dirty="0" smtClean="0">
                <a:solidFill>
                  <a:schemeClr val="accent4">
                    <a:lumMod val="75000"/>
                  </a:schemeClr>
                </a:solidFill>
                <a:latin typeface="Arial" pitchFamily="34" charset="0"/>
                <a:cs typeface="Arial" pitchFamily="34" charset="0"/>
              </a:rPr>
              <a:t>of self harm compared to previously estimated</a:t>
            </a:r>
          </a:p>
          <a:p>
            <a:pPr lvl="1"/>
            <a:r>
              <a:rPr lang="en-IE" sz="2000" dirty="0" smtClean="0">
                <a:solidFill>
                  <a:schemeClr val="accent4">
                    <a:lumMod val="75000"/>
                  </a:schemeClr>
                </a:solidFill>
                <a:latin typeface="Arial" pitchFamily="34" charset="0"/>
                <a:cs typeface="Arial" pitchFamily="34" charset="0"/>
              </a:rPr>
              <a:t>   </a:t>
            </a:r>
          </a:p>
          <a:p>
            <a:pPr lvl="1"/>
            <a:endParaRPr lang="en-IE" sz="1600" dirty="0" smtClean="0">
              <a:solidFill>
                <a:schemeClr val="accent4">
                  <a:lumMod val="75000"/>
                </a:schemeClr>
              </a:solidFill>
              <a:latin typeface="Arial" pitchFamily="34" charset="0"/>
              <a:cs typeface="Arial" pitchFamily="34" charset="0"/>
            </a:endParaRPr>
          </a:p>
          <a:p>
            <a:pPr lvl="1"/>
            <a:endParaRPr lang="en-IE" sz="2000" dirty="0" smtClean="0">
              <a:solidFill>
                <a:schemeClr val="tx1"/>
              </a:solidFill>
              <a:latin typeface="Arial" pitchFamily="34" charset="0"/>
              <a:cs typeface="Arial" pitchFamily="34" charset="0"/>
            </a:endParaRPr>
          </a:p>
          <a:p>
            <a:r>
              <a:rPr lang="en-IE" dirty="0" smtClean="0"/>
              <a:t>There were 527 presentations made by residents of homeless hostels and people of no fixed abode in 2016, </a:t>
            </a:r>
          </a:p>
          <a:p>
            <a:r>
              <a:rPr lang="en-IE" dirty="0" smtClean="0"/>
              <a:t>( NSRF 2017)</a:t>
            </a:r>
            <a:endParaRPr lang="en-IE" sz="5400" dirty="0">
              <a:solidFill>
                <a:schemeClr val="accent4">
                  <a:lumMod val="75000"/>
                </a:schemeClr>
              </a:solidFill>
              <a:latin typeface="Arial" pitchFamily="34" charset="0"/>
              <a:cs typeface="Arial" pitchFamily="34" charset="0"/>
            </a:endParaRPr>
          </a:p>
          <a:p>
            <a:endParaRPr lang="en-IE" dirty="0"/>
          </a:p>
        </p:txBody>
      </p:sp>
      <p:sp>
        <p:nvSpPr>
          <p:cNvPr id="4" name="Rectangle 3"/>
          <p:cNvSpPr/>
          <p:nvPr/>
        </p:nvSpPr>
        <p:spPr>
          <a:xfrm>
            <a:off x="0" y="0"/>
            <a:ext cx="7956376" cy="8367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36971"/>
            <a:ext cx="1037284" cy="859399"/>
          </a:xfrm>
          <a:prstGeom prst="rect">
            <a:avLst/>
          </a:prstGeom>
        </p:spPr>
      </p:pic>
      <p:sp>
        <p:nvSpPr>
          <p:cNvPr id="12" name="Title 1"/>
          <p:cNvSpPr txBox="1">
            <a:spLocks/>
          </p:cNvSpPr>
          <p:nvPr/>
        </p:nvSpPr>
        <p:spPr>
          <a:xfrm>
            <a:off x="90872" y="-14908"/>
            <a:ext cx="7505464" cy="8665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E" sz="2800" dirty="0">
              <a:solidFill>
                <a:schemeClr val="bg1"/>
              </a:solidFill>
              <a:latin typeface="Arial" panose="020B0604020202020204" pitchFamily="34" charset="0"/>
              <a:cs typeface="Arial" panose="020B0604020202020204" pitchFamily="34" charset="0"/>
            </a:endParaRPr>
          </a:p>
        </p:txBody>
      </p:sp>
      <p:grpSp>
        <p:nvGrpSpPr>
          <p:cNvPr id="2" name="Group 12"/>
          <p:cNvGrpSpPr/>
          <p:nvPr/>
        </p:nvGrpSpPr>
        <p:grpSpPr>
          <a:xfrm>
            <a:off x="-3998" y="6648152"/>
            <a:ext cx="9147998" cy="180020"/>
            <a:chOff x="467544" y="2276872"/>
            <a:chExt cx="7848872" cy="360040"/>
          </a:xfrm>
        </p:grpSpPr>
        <p:sp>
          <p:nvSpPr>
            <p:cNvPr id="14" name="Rectangle 13"/>
            <p:cNvSpPr/>
            <p:nvPr/>
          </p:nvSpPr>
          <p:spPr>
            <a:xfrm>
              <a:off x="467544" y="2276872"/>
              <a:ext cx="16561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p:cNvSpPr/>
            <p:nvPr/>
          </p:nvSpPr>
          <p:spPr>
            <a:xfrm>
              <a:off x="2015716" y="2276872"/>
              <a:ext cx="1656184"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3563888" y="2276872"/>
              <a:ext cx="1656184" cy="36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5112060" y="2276872"/>
              <a:ext cx="16561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p:cNvSpPr/>
            <p:nvPr/>
          </p:nvSpPr>
          <p:spPr>
            <a:xfrm>
              <a:off x="6660232" y="2276872"/>
              <a:ext cx="16561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9" name="Rectangle 18"/>
          <p:cNvSpPr/>
          <p:nvPr/>
        </p:nvSpPr>
        <p:spPr>
          <a:xfrm>
            <a:off x="0" y="0"/>
            <a:ext cx="8108776" cy="98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dirty="0">
                <a:solidFill>
                  <a:schemeClr val="bg1"/>
                </a:solidFill>
                <a:latin typeface="Arial" pitchFamily="34" charset="0"/>
                <a:ea typeface="+mj-ea"/>
                <a:cs typeface="Arial" pitchFamily="34" charset="0"/>
              </a:rPr>
              <a:t>Self </a:t>
            </a:r>
            <a:r>
              <a:rPr lang="ga-IE" sz="2800" dirty="0" smtClean="0">
                <a:solidFill>
                  <a:schemeClr val="bg1"/>
                </a:solidFill>
                <a:latin typeface="Arial" pitchFamily="34" charset="0"/>
                <a:ea typeface="+mj-ea"/>
                <a:cs typeface="Arial" pitchFamily="34" charset="0"/>
              </a:rPr>
              <a:t>H</a:t>
            </a:r>
            <a:r>
              <a:rPr lang="en-IE" sz="2800" dirty="0" smtClean="0">
                <a:solidFill>
                  <a:schemeClr val="bg1"/>
                </a:solidFill>
                <a:latin typeface="Arial" pitchFamily="34" charset="0"/>
                <a:ea typeface="+mj-ea"/>
                <a:cs typeface="Arial" pitchFamily="34" charset="0"/>
              </a:rPr>
              <a:t>arm </a:t>
            </a:r>
            <a:r>
              <a:rPr lang="ga-IE" sz="2800" dirty="0">
                <a:solidFill>
                  <a:schemeClr val="bg1"/>
                </a:solidFill>
                <a:latin typeface="Arial" pitchFamily="34" charset="0"/>
                <a:ea typeface="+mj-ea"/>
                <a:cs typeface="Arial" pitchFamily="34" charset="0"/>
              </a:rPr>
              <a:t>i</a:t>
            </a:r>
            <a:r>
              <a:rPr lang="en-IE" sz="2800" dirty="0" err="1" smtClean="0">
                <a:solidFill>
                  <a:schemeClr val="bg1"/>
                </a:solidFill>
                <a:latin typeface="Arial" pitchFamily="34" charset="0"/>
                <a:ea typeface="+mj-ea"/>
                <a:cs typeface="Arial" pitchFamily="34" charset="0"/>
              </a:rPr>
              <a:t>ncidence</a:t>
            </a:r>
            <a:r>
              <a:rPr lang="en-IE" sz="2800" dirty="0" smtClean="0">
                <a:solidFill>
                  <a:schemeClr val="bg1"/>
                </a:solidFill>
                <a:latin typeface="Arial" pitchFamily="34" charset="0"/>
                <a:ea typeface="+mj-ea"/>
                <a:cs typeface="Arial" pitchFamily="34" charset="0"/>
              </a:rPr>
              <a:t> 2015 </a:t>
            </a:r>
            <a:r>
              <a:rPr lang="en-IE" sz="2800" dirty="0">
                <a:solidFill>
                  <a:schemeClr val="bg1"/>
                </a:solidFill>
                <a:latin typeface="Arial" pitchFamily="34" charset="0"/>
                <a:ea typeface="+mj-ea"/>
                <a:cs typeface="Arial" pitchFamily="34" charset="0"/>
              </a:rPr>
              <a:t/>
            </a:r>
            <a:br>
              <a:rPr lang="en-IE" sz="2800" dirty="0">
                <a:solidFill>
                  <a:schemeClr val="bg1"/>
                </a:solidFill>
                <a:latin typeface="Arial" pitchFamily="34" charset="0"/>
                <a:ea typeface="+mj-ea"/>
                <a:cs typeface="Arial" pitchFamily="34" charset="0"/>
              </a:rPr>
            </a:br>
            <a:r>
              <a:rPr lang="en-IE" sz="2800" dirty="0">
                <a:solidFill>
                  <a:schemeClr val="bg1"/>
                </a:solidFill>
                <a:latin typeface="Arial" pitchFamily="34" charset="0"/>
                <a:ea typeface="+mj-ea"/>
                <a:cs typeface="Arial" pitchFamily="34" charset="0"/>
              </a:rPr>
              <a:t>Homeless V’s Population</a:t>
            </a:r>
            <a:endParaRPr lang="en-IE" dirty="0">
              <a:solidFill>
                <a:schemeClr val="bg1"/>
              </a:solidFill>
            </a:endParaRPr>
          </a:p>
        </p:txBody>
      </p:sp>
      <p:pic>
        <p:nvPicPr>
          <p:cNvPr id="73730" name="Picture 2" descr="Image result for warning sign">
            <a:hlinkClick r:id="rId5"/>
          </p:cNvPr>
          <p:cNvPicPr>
            <a:picLocks noChangeAspect="1" noChangeArrowheads="1"/>
          </p:cNvPicPr>
          <p:nvPr/>
        </p:nvPicPr>
        <p:blipFill>
          <a:blip r:embed="rId6" cstate="print"/>
          <a:srcRect/>
          <a:stretch>
            <a:fillRect/>
          </a:stretch>
        </p:blipFill>
        <p:spPr bwMode="auto">
          <a:xfrm>
            <a:off x="7740941" y="3573016"/>
            <a:ext cx="875805" cy="792088"/>
          </a:xfrm>
          <a:prstGeom prst="rect">
            <a:avLst/>
          </a:prstGeom>
          <a:noFill/>
        </p:spPr>
      </p:pic>
    </p:spTree>
    <p:extLst>
      <p:ext uri="{BB962C8B-B14F-4D97-AF65-F5344CB8AC3E}">
        <p14:creationId xmlns:p14="http://schemas.microsoft.com/office/powerpoint/2010/main" val="1524637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fL">
      <a:dk1>
        <a:sysClr val="windowText" lastClr="000000"/>
      </a:dk1>
      <a:lt1>
        <a:sysClr val="window" lastClr="FFFFFF"/>
      </a:lt1>
      <a:dk2>
        <a:srgbClr val="1F497D"/>
      </a:dk2>
      <a:lt2>
        <a:srgbClr val="EEECE1"/>
      </a:lt2>
      <a:accent1>
        <a:srgbClr val="14AD88"/>
      </a:accent1>
      <a:accent2>
        <a:srgbClr val="FDC62C"/>
      </a:accent2>
      <a:accent3>
        <a:srgbClr val="F28A04"/>
      </a:accent3>
      <a:accent4>
        <a:srgbClr val="69A4D9"/>
      </a:accent4>
      <a:accent5>
        <a:srgbClr val="EB5958"/>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1620</Words>
  <Application>Microsoft Office PowerPoint</Application>
  <PresentationFormat>On-screen Show (4:3)</PresentationFormat>
  <Paragraphs>403</Paragraphs>
  <Slides>51</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Arial</vt:lpstr>
      <vt:lpstr>Calibri</vt:lpstr>
      <vt:lpstr>Wingdings</vt:lpstr>
      <vt:lpstr>Office Theme</vt:lpstr>
      <vt:lpstr>1_Office Theme</vt:lpstr>
      <vt:lpstr>Homeless and Hopeless  Suicide, Self Harm and Homelessness:  What might an adequate response look  like?</vt:lpstr>
      <vt:lpstr>PowerPoint Presentation</vt:lpstr>
      <vt:lpstr>PowerPoint Presentation</vt:lpstr>
      <vt:lpstr>PowerPoint Presentation</vt:lpstr>
      <vt:lpstr> mental health and co morbidities in homeless persons</vt:lpstr>
      <vt:lpstr>PowerPoint Presentation</vt:lpstr>
      <vt:lpstr>Self Harm </vt:lpstr>
      <vt:lpstr>PowerPoint Presentation</vt:lpstr>
      <vt:lpstr>PowerPoint Presentation</vt:lpstr>
      <vt:lpstr>PowerPoint Presentation</vt:lpstr>
      <vt:lpstr> Suicides</vt:lpstr>
      <vt:lpstr>PowerPoint Presentation</vt:lpstr>
      <vt:lpstr>PowerPoint Presentation</vt:lpstr>
      <vt:lpstr> Homeless Families</vt:lpstr>
      <vt:lpstr>PowerPoint Presentation</vt:lpstr>
      <vt:lpstr>PowerPoint Presentation</vt:lpstr>
      <vt:lpstr>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‘Enough is enough’ </vt:lpstr>
      <vt:lpstr>PowerPoint Presentation</vt:lpstr>
      <vt:lpstr>PowerPoint Presentation</vt:lpstr>
      <vt:lpstr>PowerPoint Presentation</vt:lpstr>
      <vt:lpstr>PowerPoint Presentation</vt:lpstr>
      <vt:lpstr>Primary Care Options </vt:lpstr>
      <vt:lpstr>PowerPoint Presentation</vt:lpstr>
      <vt:lpstr>PowerPoint Presentation</vt:lpstr>
      <vt:lpstr>PowerPoint Presentation</vt:lpstr>
      <vt:lpstr>PowerPoint Presentation</vt:lpstr>
      <vt:lpstr>PowerPoint Presentation</vt:lpstr>
      <vt:lpstr>PowerPoint Presentation</vt:lpstr>
      <vt:lpstr>Specialist Care Options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vector>
  </TitlesOfParts>
  <Company>HSE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Ciaran Austin</dc:creator>
  <cp:lastModifiedBy>HP</cp:lastModifiedBy>
  <cp:revision>188</cp:revision>
  <dcterms:created xsi:type="dcterms:W3CDTF">2017-04-24T14:07:03Z</dcterms:created>
  <dcterms:modified xsi:type="dcterms:W3CDTF">2017-09-29T12:39:01Z</dcterms:modified>
</cp:coreProperties>
</file>