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303" r:id="rId3"/>
    <p:sldId id="390" r:id="rId4"/>
    <p:sldId id="551" r:id="rId5"/>
    <p:sldId id="550" r:id="rId6"/>
    <p:sldId id="525" r:id="rId7"/>
    <p:sldId id="533" r:id="rId8"/>
    <p:sldId id="556" r:id="rId9"/>
    <p:sldId id="563" r:id="rId10"/>
    <p:sldId id="557" r:id="rId11"/>
    <p:sldId id="559" r:id="rId12"/>
    <p:sldId id="538" r:id="rId13"/>
    <p:sldId id="539" r:id="rId14"/>
    <p:sldId id="553" r:id="rId15"/>
    <p:sldId id="481" r:id="rId16"/>
    <p:sldId id="507" r:id="rId17"/>
    <p:sldId id="554" r:id="rId18"/>
    <p:sldId id="560" r:id="rId19"/>
    <p:sldId id="545" r:id="rId20"/>
    <p:sldId id="410" r:id="rId21"/>
    <p:sldId id="412" r:id="rId22"/>
    <p:sldId id="562" r:id="rId23"/>
    <p:sldId id="415" r:id="rId24"/>
    <p:sldId id="41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4DB245-9CD5-49F6-BB72-32BE5A3DEC11}">
          <p14:sldIdLst>
            <p14:sldId id="256"/>
            <p14:sldId id="303"/>
            <p14:sldId id="390"/>
            <p14:sldId id="551"/>
            <p14:sldId id="550"/>
            <p14:sldId id="525"/>
            <p14:sldId id="533"/>
            <p14:sldId id="556"/>
            <p14:sldId id="563"/>
            <p14:sldId id="557"/>
            <p14:sldId id="559"/>
            <p14:sldId id="538"/>
            <p14:sldId id="539"/>
            <p14:sldId id="553"/>
            <p14:sldId id="481"/>
            <p14:sldId id="507"/>
            <p14:sldId id="554"/>
            <p14:sldId id="560"/>
            <p14:sldId id="545"/>
            <p14:sldId id="410"/>
            <p14:sldId id="412"/>
            <p14:sldId id="562"/>
            <p14:sldId id="415"/>
            <p14:sldId id="4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6" autoAdjust="0"/>
    <p:restoredTop sz="99135" autoAdjust="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10" d="100"/>
        <a:sy n="110" d="100"/>
      </p:scale>
      <p:origin x="0" y="0"/>
    </p:cViewPr>
  </p:sorterViewPr>
  <p:notesViewPr>
    <p:cSldViewPr snapToGrid="0">
      <p:cViewPr varScale="1">
        <p:scale>
          <a:sx n="46" d="100"/>
          <a:sy n="46" d="100"/>
        </p:scale>
        <p:origin x="-2800" y="-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30476-8F48-4EF9-8051-83CC05BE594F}" type="datetimeFigureOut">
              <a:rPr lang="en-IE" smtClean="0"/>
              <a:t>31/10/2017</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C7027-70AC-4A8B-AEF6-9F019A5D1A83}" type="slidenum">
              <a:rPr lang="en-IE" smtClean="0"/>
              <a:t>‹#›</a:t>
            </a:fld>
            <a:endParaRPr lang="en-IE" dirty="0"/>
          </a:p>
        </p:txBody>
      </p:sp>
    </p:spTree>
    <p:extLst>
      <p:ext uri="{BB962C8B-B14F-4D97-AF65-F5344CB8AC3E}">
        <p14:creationId xmlns:p14="http://schemas.microsoft.com/office/powerpoint/2010/main" val="195055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TC origins</a:t>
            </a:r>
          </a:p>
          <a:p>
            <a:r>
              <a:rPr lang="en-GB" dirty="0" smtClean="0"/>
              <a:t>Right living</a:t>
            </a:r>
          </a:p>
          <a:p>
            <a:r>
              <a:rPr lang="en-GB" dirty="0" smtClean="0"/>
              <a:t>Community as method</a:t>
            </a:r>
          </a:p>
          <a:p>
            <a:r>
              <a:rPr lang="en-GB" dirty="0" smtClean="0"/>
              <a:t>Therapeutic fundamentalism </a:t>
            </a:r>
          </a:p>
          <a:p>
            <a:r>
              <a:rPr lang="en-GB" dirty="0" smtClean="0"/>
              <a:t>European TC concept fidelity</a:t>
            </a:r>
          </a:p>
          <a:p>
            <a:r>
              <a:rPr lang="en-GB" dirty="0" smtClean="0"/>
              <a:t>‘modified therapeutic communities’ (MTC’s)</a:t>
            </a:r>
          </a:p>
          <a:p>
            <a:r>
              <a:rPr lang="en-GB" dirty="0" smtClean="0"/>
              <a:t>The Irish TC experience</a:t>
            </a:r>
          </a:p>
          <a:p>
            <a:r>
              <a:rPr lang="en-GB" dirty="0" smtClean="0"/>
              <a:t>one of the "most dangerous and violent cults America had ever seen."</a:t>
            </a:r>
          </a:p>
          <a:p>
            <a:endParaRPr lang="en-GB" dirty="0"/>
          </a:p>
        </p:txBody>
      </p:sp>
      <p:sp>
        <p:nvSpPr>
          <p:cNvPr id="4" name="Slide Number Placeholder 3"/>
          <p:cNvSpPr>
            <a:spLocks noGrp="1"/>
          </p:cNvSpPr>
          <p:nvPr>
            <p:ph type="sldNum" sz="quarter" idx="10"/>
          </p:nvPr>
        </p:nvSpPr>
        <p:spPr/>
        <p:txBody>
          <a:bodyPr/>
          <a:lstStyle/>
          <a:p>
            <a:fld id="{B81C7027-70AC-4A8B-AEF6-9F019A5D1A83}" type="slidenum">
              <a:rPr lang="en-IE" smtClean="0"/>
              <a:t>3</a:t>
            </a:fld>
            <a:endParaRPr lang="en-IE" dirty="0"/>
          </a:p>
        </p:txBody>
      </p:sp>
    </p:spTree>
    <p:extLst>
      <p:ext uri="{BB962C8B-B14F-4D97-AF65-F5344CB8AC3E}">
        <p14:creationId xmlns:p14="http://schemas.microsoft.com/office/powerpoint/2010/main" val="2680974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15846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3479720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108993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96909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53831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247416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48665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73345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3148224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162892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745F2-AB9C-4139-8162-9B53EE8F21D3}" type="datetimeFigureOut">
              <a:rPr lang="en-IE" smtClean="0"/>
              <a:t>31/10/2017</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1BDC1F7-9342-4AA2-8B8C-3D16BC4FA1EE}" type="slidenum">
              <a:rPr lang="en-IE" smtClean="0"/>
              <a:t>‹#›</a:t>
            </a:fld>
            <a:endParaRPr lang="en-IE" dirty="0"/>
          </a:p>
        </p:txBody>
      </p:sp>
    </p:spTree>
    <p:extLst>
      <p:ext uri="{BB962C8B-B14F-4D97-AF65-F5344CB8AC3E}">
        <p14:creationId xmlns:p14="http://schemas.microsoft.com/office/powerpoint/2010/main" val="22474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745F2-AB9C-4139-8162-9B53EE8F21D3}" type="datetimeFigureOut">
              <a:rPr lang="en-IE" smtClean="0"/>
              <a:t>31/10/2017</a:t>
            </a:fld>
            <a:endParaRPr lang="en-I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DC1F7-9342-4AA2-8B8C-3D16BC4FA1EE}" type="slidenum">
              <a:rPr lang="en-IE" smtClean="0"/>
              <a:t>‹#›</a:t>
            </a:fld>
            <a:endParaRPr lang="en-IE" dirty="0"/>
          </a:p>
        </p:txBody>
      </p:sp>
    </p:spTree>
    <p:extLst>
      <p:ext uri="{BB962C8B-B14F-4D97-AF65-F5344CB8AC3E}">
        <p14:creationId xmlns:p14="http://schemas.microsoft.com/office/powerpoint/2010/main" val="3886053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0598"/>
            <a:ext cx="9144000" cy="2387600"/>
          </a:xfrm>
        </p:spPr>
        <p:txBody>
          <a:bodyPr>
            <a:normAutofit fontScale="90000"/>
          </a:bodyPr>
          <a:lstStyle/>
          <a:p>
            <a:r>
              <a:rPr lang="en-IE" sz="7200" dirty="0" smtClean="0"/>
              <a:t/>
            </a:r>
            <a:br>
              <a:rPr lang="en-IE" sz="7200" dirty="0" smtClean="0"/>
            </a:br>
            <a:r>
              <a:rPr lang="en-IE" sz="7200" dirty="0"/>
              <a:t/>
            </a:r>
            <a:br>
              <a:rPr lang="en-IE" sz="7200" dirty="0"/>
            </a:br>
            <a:r>
              <a:rPr lang="en-IE" sz="7200" dirty="0" smtClean="0"/>
              <a:t/>
            </a:r>
            <a:br>
              <a:rPr lang="en-IE" sz="7200" dirty="0" smtClean="0"/>
            </a:br>
            <a:r>
              <a:rPr lang="en-GB" sz="4900" dirty="0" smtClean="0"/>
              <a:t>Homeless </a:t>
            </a:r>
            <a:r>
              <a:rPr lang="en-GB" sz="4900" dirty="0"/>
              <a:t>drug users’ recent experiences of therapeutic communities as the basis for improving service provision</a:t>
            </a:r>
            <a:endParaRPr lang="en-IE" sz="4900" dirty="0"/>
          </a:p>
        </p:txBody>
      </p:sp>
      <p:sp>
        <p:nvSpPr>
          <p:cNvPr id="3" name="Subtitle 2"/>
          <p:cNvSpPr>
            <a:spLocks noGrp="1"/>
          </p:cNvSpPr>
          <p:nvPr>
            <p:ph type="subTitle" idx="1"/>
          </p:nvPr>
        </p:nvSpPr>
        <p:spPr>
          <a:xfrm>
            <a:off x="1524000" y="5070590"/>
            <a:ext cx="9144000" cy="1655762"/>
          </a:xfrm>
        </p:spPr>
        <p:txBody>
          <a:bodyPr>
            <a:normAutofit/>
          </a:bodyPr>
          <a:lstStyle/>
          <a:p>
            <a:endParaRPr lang="en-IE" dirty="0"/>
          </a:p>
          <a:p>
            <a:r>
              <a:rPr lang="en-IE" dirty="0" smtClean="0"/>
              <a:t>Mark Kennedy FCCA, MSc, Hdip</a:t>
            </a:r>
          </a:p>
          <a:p>
            <a:r>
              <a:rPr lang="en-IE" dirty="0" smtClean="0"/>
              <a:t>Head of Residential Services, Merchants Quay Ireland</a:t>
            </a:r>
            <a:endParaRPr lang="en-IE" dirty="0"/>
          </a:p>
          <a:p>
            <a:endParaRPr lang="en-IE" dirty="0"/>
          </a:p>
        </p:txBody>
      </p:sp>
      <p:pic>
        <p:nvPicPr>
          <p:cNvPr id="4" name="Picture 3"/>
          <p:cNvPicPr>
            <a:picLocks noChangeAspect="1"/>
          </p:cNvPicPr>
          <p:nvPr/>
        </p:nvPicPr>
        <p:blipFill>
          <a:blip r:embed="rId2"/>
          <a:stretch>
            <a:fillRect/>
          </a:stretch>
        </p:blipFill>
        <p:spPr>
          <a:xfrm>
            <a:off x="4687032" y="508306"/>
            <a:ext cx="2817936" cy="1620000"/>
          </a:xfrm>
          <a:prstGeom prst="rect">
            <a:avLst/>
          </a:prstGeom>
        </p:spPr>
      </p:pic>
    </p:spTree>
    <p:extLst>
      <p:ext uri="{BB962C8B-B14F-4D97-AF65-F5344CB8AC3E}">
        <p14:creationId xmlns:p14="http://schemas.microsoft.com/office/powerpoint/2010/main" val="260844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337"/>
            <a:ext cx="10515600" cy="1155031"/>
          </a:xfrm>
        </p:spPr>
        <p:txBody>
          <a:bodyPr>
            <a:normAutofit/>
          </a:bodyPr>
          <a:lstStyle/>
          <a:p>
            <a:r>
              <a:rPr lang="en-GB" sz="6600" b="1" dirty="0" smtClean="0"/>
              <a:t>TC experiences</a:t>
            </a:r>
            <a:endParaRPr lang="en-IE" sz="66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820412"/>
            <a:ext cx="11878811" cy="4244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709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337"/>
            <a:ext cx="10515600" cy="1155031"/>
          </a:xfrm>
        </p:spPr>
        <p:txBody>
          <a:bodyPr>
            <a:normAutofit/>
          </a:bodyPr>
          <a:lstStyle/>
          <a:p>
            <a:r>
              <a:rPr lang="en-GB" sz="6600" b="1" dirty="0" smtClean="0"/>
              <a:t>Post TC experiences</a:t>
            </a:r>
            <a:endParaRPr lang="en-IE" sz="66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557" y="1677798"/>
            <a:ext cx="11912367" cy="451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707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28337"/>
            <a:ext cx="10515600" cy="1155031"/>
          </a:xfrm>
        </p:spPr>
        <p:txBody>
          <a:bodyPr>
            <a:normAutofit/>
          </a:bodyPr>
          <a:lstStyle/>
          <a:p>
            <a:r>
              <a:rPr lang="en-GB" sz="6600" b="1" dirty="0" smtClean="0"/>
              <a:t>Positive outcomes</a:t>
            </a:r>
            <a:endParaRPr lang="en-IE" sz="6600" b="1"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900" y="1283517"/>
            <a:ext cx="10050011" cy="5327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6402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337"/>
            <a:ext cx="10515600" cy="1155031"/>
          </a:xfrm>
        </p:spPr>
        <p:txBody>
          <a:bodyPr>
            <a:normAutofit fontScale="90000"/>
          </a:bodyPr>
          <a:lstStyle/>
          <a:p>
            <a:r>
              <a:rPr lang="en-IE" sz="6600" b="1" dirty="0" smtClean="0"/>
              <a:t>…retention underlying outcome</a:t>
            </a:r>
            <a:endParaRPr lang="en-IE" sz="6600" b="1" dirty="0"/>
          </a:p>
        </p:txBody>
      </p:sp>
      <p:sp>
        <p:nvSpPr>
          <p:cNvPr id="3" name="Content Placeholder 2"/>
          <p:cNvSpPr>
            <a:spLocks noGrp="1"/>
          </p:cNvSpPr>
          <p:nvPr>
            <p:ph idx="1"/>
          </p:nvPr>
        </p:nvSpPr>
        <p:spPr>
          <a:xfrm>
            <a:off x="144379" y="1283368"/>
            <a:ext cx="12047621" cy="5277853"/>
          </a:xfrm>
        </p:spPr>
        <p:txBody>
          <a:bodyPr>
            <a:noAutofit/>
          </a:bodyPr>
          <a:lstStyle/>
          <a:p>
            <a:pPr marL="0" indent="0">
              <a:buNone/>
            </a:pPr>
            <a:r>
              <a:rPr lang="en-IE" sz="6000" i="1" dirty="0" smtClean="0"/>
              <a:t>………</a:t>
            </a:r>
            <a:r>
              <a:rPr lang="en-GB" sz="6000" i="1" dirty="0"/>
              <a:t>… Like me walking out of the treatment centre wasn't an option.  </a:t>
            </a:r>
            <a:r>
              <a:rPr lang="en-GB" sz="6000" i="1" dirty="0" smtClean="0"/>
              <a:t>I </a:t>
            </a:r>
            <a:r>
              <a:rPr lang="en-GB" sz="6000" i="1" dirty="0"/>
              <a:t>could </a:t>
            </a:r>
            <a:r>
              <a:rPr lang="en-GB" sz="6000" i="1" dirty="0" smtClean="0"/>
              <a:t>walk out any day like, but why would I?  ….to walk around, </a:t>
            </a:r>
            <a:r>
              <a:rPr lang="en-GB" sz="6000" i="1" dirty="0"/>
              <a:t>sit on the street </a:t>
            </a:r>
            <a:r>
              <a:rPr lang="en-GB" sz="6000" i="1" dirty="0" smtClean="0"/>
              <a:t>like..?</a:t>
            </a:r>
            <a:r>
              <a:rPr lang="en-GB" sz="6000" i="1" dirty="0"/>
              <a:t> (client 02, male)</a:t>
            </a:r>
          </a:p>
          <a:p>
            <a:pPr marL="0" indent="0">
              <a:buNone/>
            </a:pPr>
            <a:endParaRPr lang="en-GB" sz="6000" i="1" dirty="0"/>
          </a:p>
          <a:p>
            <a:pPr marL="0" indent="0">
              <a:buNone/>
            </a:pPr>
            <a:endParaRPr lang="en-IE" sz="4400" dirty="0"/>
          </a:p>
        </p:txBody>
      </p:sp>
    </p:spTree>
    <p:extLst>
      <p:ext uri="{BB962C8B-B14F-4D97-AF65-F5344CB8AC3E}">
        <p14:creationId xmlns:p14="http://schemas.microsoft.com/office/powerpoint/2010/main" val="288992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28337"/>
            <a:ext cx="10515600" cy="1155031"/>
          </a:xfrm>
        </p:spPr>
        <p:txBody>
          <a:bodyPr>
            <a:normAutofit/>
          </a:bodyPr>
          <a:lstStyle/>
          <a:p>
            <a:r>
              <a:rPr lang="en-GB" sz="6600" b="1" dirty="0" smtClean="0"/>
              <a:t>Negative outcomes</a:t>
            </a:r>
            <a:endParaRPr lang="en-IE" sz="6600" b="1"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66" y="1258349"/>
            <a:ext cx="10318459" cy="54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276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337"/>
            <a:ext cx="10515600" cy="1155031"/>
          </a:xfrm>
        </p:spPr>
        <p:txBody>
          <a:bodyPr>
            <a:normAutofit/>
          </a:bodyPr>
          <a:lstStyle/>
          <a:p>
            <a:r>
              <a:rPr lang="en-IE" sz="6600" b="1" dirty="0" smtClean="0"/>
              <a:t>…shame arising out of relapse </a:t>
            </a:r>
            <a:endParaRPr lang="en-IE" sz="6600" b="1" dirty="0"/>
          </a:p>
        </p:txBody>
      </p:sp>
      <p:sp>
        <p:nvSpPr>
          <p:cNvPr id="3" name="Content Placeholder 2"/>
          <p:cNvSpPr>
            <a:spLocks noGrp="1"/>
          </p:cNvSpPr>
          <p:nvPr>
            <p:ph idx="1"/>
          </p:nvPr>
        </p:nvSpPr>
        <p:spPr>
          <a:xfrm>
            <a:off x="144379" y="1283368"/>
            <a:ext cx="12047621" cy="5277853"/>
          </a:xfrm>
        </p:spPr>
        <p:txBody>
          <a:bodyPr>
            <a:noAutofit/>
          </a:bodyPr>
          <a:lstStyle/>
          <a:p>
            <a:pPr marL="0" indent="0">
              <a:buNone/>
            </a:pPr>
            <a:r>
              <a:rPr lang="en-IE" sz="6000" i="1" dirty="0" smtClean="0"/>
              <a:t>………</a:t>
            </a:r>
            <a:r>
              <a:rPr lang="en-GB" sz="6000" i="1" dirty="0"/>
              <a:t>…I had a young guy and he went into one of these programmes and he was ashamed to come back when he had a slip.  So he spend about 3 months living in a car so that’s not a very good thing for </a:t>
            </a:r>
            <a:r>
              <a:rPr lang="en-GB" sz="6000" i="1" dirty="0" smtClean="0"/>
              <a:t>anybody.. </a:t>
            </a:r>
            <a:r>
              <a:rPr lang="en-GB" sz="6000" i="1" dirty="0"/>
              <a:t>(Doctor)</a:t>
            </a:r>
          </a:p>
          <a:p>
            <a:pPr marL="0" indent="0">
              <a:buNone/>
            </a:pPr>
            <a:r>
              <a:rPr lang="en-GB" sz="6000" i="1" dirty="0"/>
              <a:t> </a:t>
            </a:r>
          </a:p>
          <a:p>
            <a:pPr marL="0" indent="0">
              <a:buNone/>
            </a:pPr>
            <a:endParaRPr lang="en-IE" sz="4400" dirty="0"/>
          </a:p>
        </p:txBody>
      </p:sp>
    </p:spTree>
    <p:extLst>
      <p:ext uri="{BB962C8B-B14F-4D97-AF65-F5344CB8AC3E}">
        <p14:creationId xmlns:p14="http://schemas.microsoft.com/office/powerpoint/2010/main" val="66587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623" y="128337"/>
            <a:ext cx="11223811" cy="1155031"/>
          </a:xfrm>
        </p:spPr>
        <p:txBody>
          <a:bodyPr>
            <a:normAutofit fontScale="90000"/>
          </a:bodyPr>
          <a:lstStyle/>
          <a:p>
            <a:r>
              <a:rPr lang="en-IE" sz="6600" b="1" dirty="0" smtClean="0"/>
              <a:t> Building Social Capital through ICT</a:t>
            </a:r>
            <a:endParaRPr lang="en-IE" sz="6600" b="1"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613" y="1635854"/>
            <a:ext cx="11560029" cy="491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186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128337"/>
            <a:ext cx="10515600" cy="1155031"/>
          </a:xfrm>
        </p:spPr>
        <p:txBody>
          <a:bodyPr>
            <a:normAutofit/>
          </a:bodyPr>
          <a:lstStyle/>
          <a:p>
            <a:r>
              <a:rPr lang="en-GB" sz="6600" b="1" dirty="0" smtClean="0"/>
              <a:t>Perceived changes in Irish TCs</a:t>
            </a:r>
            <a:endParaRPr lang="en-IE" sz="66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956" y="1233183"/>
            <a:ext cx="10159068" cy="536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173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t>Potential changes </a:t>
            </a:r>
            <a:endParaRPr lang="en-GB" sz="6600"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171" y="1786855"/>
            <a:ext cx="11199303" cy="459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851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defines quality? </a:t>
            </a:r>
          </a:p>
        </p:txBody>
      </p:sp>
      <p:sp>
        <p:nvSpPr>
          <p:cNvPr id="4" name="Content Placeholder 2"/>
          <p:cNvSpPr txBox="1">
            <a:spLocks/>
          </p:cNvSpPr>
          <p:nvPr/>
        </p:nvSpPr>
        <p:spPr>
          <a:xfrm>
            <a:off x="259977" y="1577789"/>
            <a:ext cx="6481482" cy="5073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000" i="1" dirty="0" smtClean="0"/>
              <a:t>it’s almost heart breaking in that we are not allowing people the right to qualify what quality is, what quality means to them. The measurable outcomes need to be set against the individual not the service.  (Drug users forum)</a:t>
            </a:r>
          </a:p>
          <a:p>
            <a:pPr marL="0" indent="0">
              <a:buFont typeface="Arial" panose="020B0604020202020204" pitchFamily="34" charset="0"/>
              <a:buNone/>
            </a:pPr>
            <a:endParaRPr lang="en-GB" sz="6000" i="1" dirty="0" smtClean="0"/>
          </a:p>
          <a:p>
            <a:pPr marL="0" indent="0">
              <a:buFont typeface="Arial" panose="020B0604020202020204" pitchFamily="34" charset="0"/>
              <a:buNone/>
            </a:pPr>
            <a:endParaRPr lang="en-GB" sz="6000" i="1" dirty="0" smtClean="0"/>
          </a:p>
          <a:p>
            <a:pPr marL="0" indent="0">
              <a:buFont typeface="Arial" panose="020B0604020202020204" pitchFamily="34" charset="0"/>
              <a:buNone/>
            </a:pPr>
            <a:endParaRPr lang="en-GB" sz="6000" i="1" dirty="0" smtClean="0"/>
          </a:p>
          <a:p>
            <a:pPr marL="0" indent="0">
              <a:buFont typeface="Arial" panose="020B0604020202020204" pitchFamily="34" charset="0"/>
              <a:buNone/>
            </a:pPr>
            <a:endParaRPr lang="en-IE" sz="44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060" y="546381"/>
            <a:ext cx="530776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3127" y="3706056"/>
            <a:ext cx="4097337" cy="29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03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071" y="348797"/>
            <a:ext cx="10515600" cy="1325563"/>
          </a:xfrm>
        </p:spPr>
        <p:txBody>
          <a:bodyPr>
            <a:normAutofit/>
          </a:bodyPr>
          <a:lstStyle/>
          <a:p>
            <a:r>
              <a:rPr lang="en-GB" sz="7200" b="1" dirty="0" smtClean="0"/>
              <a:t>Objectives</a:t>
            </a:r>
            <a:endParaRPr lang="en-IE" sz="7200" b="1" dirty="0"/>
          </a:p>
        </p:txBody>
      </p:sp>
      <p:sp>
        <p:nvSpPr>
          <p:cNvPr id="3" name="Content Placeholder 2"/>
          <p:cNvSpPr>
            <a:spLocks noGrp="1"/>
          </p:cNvSpPr>
          <p:nvPr>
            <p:ph idx="1"/>
          </p:nvPr>
        </p:nvSpPr>
        <p:spPr>
          <a:xfrm>
            <a:off x="89648" y="1551962"/>
            <a:ext cx="6285985" cy="5016617"/>
          </a:xfrm>
        </p:spPr>
        <p:txBody>
          <a:bodyPr>
            <a:normAutofit fontScale="92500"/>
          </a:bodyPr>
          <a:lstStyle/>
          <a:p>
            <a:pPr lvl="1"/>
            <a:r>
              <a:rPr lang="en-IE" sz="6000" dirty="0" smtClean="0"/>
              <a:t>Lived experience</a:t>
            </a:r>
          </a:p>
          <a:p>
            <a:pPr lvl="1"/>
            <a:r>
              <a:rPr lang="en-IE" sz="6000" dirty="0" smtClean="0"/>
              <a:t>Triangulate with professionals</a:t>
            </a:r>
          </a:p>
          <a:p>
            <a:pPr lvl="1"/>
            <a:r>
              <a:rPr lang="en-IE" sz="6000" dirty="0" smtClean="0"/>
              <a:t>Explore recent </a:t>
            </a:r>
            <a:r>
              <a:rPr lang="en-IE" sz="6000" dirty="0"/>
              <a:t>&amp;</a:t>
            </a:r>
            <a:r>
              <a:rPr lang="en-IE" sz="6000" dirty="0" smtClean="0"/>
              <a:t> potential changes</a:t>
            </a:r>
            <a:endParaRPr lang="en-IE" sz="6000" dirty="0"/>
          </a:p>
          <a:p>
            <a:pPr lvl="1"/>
            <a:r>
              <a:rPr lang="en-GB" sz="6000" dirty="0" smtClean="0"/>
              <a:t>Recommendations</a:t>
            </a:r>
          </a:p>
          <a:p>
            <a:pPr lvl="1"/>
            <a:endParaRPr lang="en-GB" sz="6000" dirty="0" smtClean="0"/>
          </a:p>
          <a:p>
            <a:pPr lvl="1"/>
            <a:endParaRPr lang="en-GB" sz="6000" dirty="0" smtClean="0"/>
          </a:p>
          <a:p>
            <a:pPr lvl="1"/>
            <a:endParaRPr lang="en-GB" sz="6000" dirty="0" smtClean="0"/>
          </a:p>
          <a:p>
            <a:pPr marL="457200" lvl="1" indent="0">
              <a:buNone/>
            </a:pPr>
            <a:endParaRPr lang="en-IE" sz="6000" dirty="0"/>
          </a:p>
          <a:p>
            <a:pPr lvl="1"/>
            <a:endParaRPr lang="en-IE" sz="6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376" y="62752"/>
            <a:ext cx="5709724" cy="6723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610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25" y="109056"/>
            <a:ext cx="11920756" cy="66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069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024" y="726912"/>
            <a:ext cx="5270687" cy="476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31692" y="5646247"/>
            <a:ext cx="4437531" cy="666703"/>
          </a:xfrm>
        </p:spPr>
        <p:txBody>
          <a:bodyPr>
            <a:noAutofit/>
          </a:bodyPr>
          <a:lstStyle/>
          <a:p>
            <a:pPr marL="0" indent="0">
              <a:buNone/>
            </a:pPr>
            <a:r>
              <a:rPr lang="en-GB" sz="5400" dirty="0" smtClean="0">
                <a:solidFill>
                  <a:srgbClr val="FF0000"/>
                </a:solidFill>
              </a:rPr>
              <a:t>mitigate risks</a:t>
            </a:r>
            <a:endParaRPr lang="en-GB" sz="5400" dirty="0">
              <a:solidFill>
                <a:srgbClr val="FF0000"/>
              </a:solidFill>
            </a:endParaRPr>
          </a:p>
        </p:txBody>
      </p:sp>
      <p:sp>
        <p:nvSpPr>
          <p:cNvPr id="5" name="Content Placeholder 2"/>
          <p:cNvSpPr txBox="1">
            <a:spLocks/>
          </p:cNvSpPr>
          <p:nvPr/>
        </p:nvSpPr>
        <p:spPr>
          <a:xfrm>
            <a:off x="7100047" y="1863422"/>
            <a:ext cx="4876799" cy="6667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000" dirty="0" smtClean="0">
                <a:solidFill>
                  <a:srgbClr val="FF0000"/>
                </a:solidFill>
              </a:rPr>
              <a:t>empowerment</a:t>
            </a:r>
            <a:endParaRPr lang="en-GB" sz="6000" dirty="0">
              <a:solidFill>
                <a:srgbClr val="FF0000"/>
              </a:solidFill>
            </a:endParaRPr>
          </a:p>
        </p:txBody>
      </p:sp>
    </p:spTree>
    <p:extLst>
      <p:ext uri="{BB962C8B-B14F-4D97-AF65-F5344CB8AC3E}">
        <p14:creationId xmlns:p14="http://schemas.microsoft.com/office/powerpoint/2010/main" val="1553093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8782" y="517525"/>
            <a:ext cx="6870583" cy="552254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smtClean="0">
                <a:solidFill>
                  <a:srgbClr val="FF0000"/>
                </a:solidFill>
              </a:rPr>
              <a:t>Reframing relapse as an event rather than a change in identity</a:t>
            </a:r>
            <a:endParaRPr lang="en-IE" sz="8000" b="1" dirty="0">
              <a:solidFill>
                <a:srgbClr val="FF0000"/>
              </a:solidFill>
            </a:endParaRPr>
          </a:p>
        </p:txBody>
      </p:sp>
    </p:spTree>
    <p:extLst>
      <p:ext uri="{BB962C8B-B14F-4D97-AF65-F5344CB8AC3E}">
        <p14:creationId xmlns:p14="http://schemas.microsoft.com/office/powerpoint/2010/main" val="516928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5578" cy="6239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527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874342" y="5623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000" b="1" dirty="0" smtClean="0">
                <a:solidFill>
                  <a:srgbClr val="FFFF00"/>
                </a:solidFill>
              </a:rPr>
              <a:t>'unconditional love' at key points</a:t>
            </a:r>
            <a:endParaRPr lang="en-IE" sz="6000" b="1" dirty="0">
              <a:solidFill>
                <a:srgbClr val="FFFF00"/>
              </a:solidFill>
            </a:endParaRPr>
          </a:p>
        </p:txBody>
      </p:sp>
    </p:spTree>
    <p:extLst>
      <p:ext uri="{BB962C8B-B14F-4D97-AF65-F5344CB8AC3E}">
        <p14:creationId xmlns:p14="http://schemas.microsoft.com/office/powerpoint/2010/main" val="1522474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Irish TC Origins</a:t>
            </a:r>
            <a:endParaRPr lang="en-IE" dirty="0"/>
          </a:p>
        </p:txBody>
      </p:sp>
      <p:sp>
        <p:nvSpPr>
          <p:cNvPr id="4" name="Content Placeholder 2"/>
          <p:cNvSpPr>
            <a:spLocks noGrp="1"/>
          </p:cNvSpPr>
          <p:nvPr>
            <p:ph idx="1"/>
          </p:nvPr>
        </p:nvSpPr>
        <p:spPr>
          <a:xfrm>
            <a:off x="83890" y="1342238"/>
            <a:ext cx="7071919" cy="5444455"/>
          </a:xfrm>
        </p:spPr>
        <p:txBody>
          <a:bodyPr>
            <a:normAutofit/>
          </a:bodyPr>
          <a:lstStyle/>
          <a:p>
            <a:r>
              <a:rPr lang="en-GB" sz="3200" dirty="0" smtClean="0"/>
              <a:t>13 </a:t>
            </a:r>
            <a:r>
              <a:rPr lang="en-GB" sz="3200" dirty="0"/>
              <a:t>TCs in Ireland (EMCDDA, 2014)</a:t>
            </a:r>
          </a:p>
          <a:p>
            <a:r>
              <a:rPr lang="en-GB" sz="3200" dirty="0" smtClean="0"/>
              <a:t>The </a:t>
            </a:r>
            <a:r>
              <a:rPr lang="en-GB" sz="3200" dirty="0"/>
              <a:t>Irish TC </a:t>
            </a:r>
            <a:r>
              <a:rPr lang="en-GB" sz="3200" dirty="0" smtClean="0"/>
              <a:t>experience</a:t>
            </a:r>
          </a:p>
          <a:p>
            <a:r>
              <a:rPr lang="en-IE" sz="3200" dirty="0" smtClean="0"/>
              <a:t>Lawless </a:t>
            </a:r>
            <a:r>
              <a:rPr lang="en-IE" sz="3200" dirty="0"/>
              <a:t>&amp; Corr, </a:t>
            </a:r>
            <a:r>
              <a:rPr lang="en-IE" sz="3200" dirty="0" smtClean="0"/>
              <a:t>2005 – entry criteria, individualised goal setting, waiting times, inflexibility and high demands</a:t>
            </a:r>
          </a:p>
          <a:p>
            <a:r>
              <a:rPr lang="en-IE" sz="3200" dirty="0"/>
              <a:t>L</a:t>
            </a:r>
            <a:r>
              <a:rPr lang="en-IE" sz="3200" dirty="0" smtClean="0"/>
              <a:t>ongitudinal </a:t>
            </a:r>
            <a:r>
              <a:rPr lang="en-IE" sz="3200" dirty="0"/>
              <a:t>study (Harris </a:t>
            </a:r>
            <a:r>
              <a:rPr lang="en-IE" sz="3200" dirty="0" smtClean="0"/>
              <a:t>&amp; </a:t>
            </a:r>
            <a:r>
              <a:rPr lang="en-IE" sz="3200" dirty="0"/>
              <a:t>Babinau 2015)</a:t>
            </a:r>
          </a:p>
          <a:p>
            <a:r>
              <a:rPr lang="en-IE" sz="3200" dirty="0" smtClean="0"/>
              <a:t>Program </a:t>
            </a:r>
            <a:r>
              <a:rPr lang="en-IE" sz="3200" dirty="0"/>
              <a:t>retention </a:t>
            </a:r>
          </a:p>
          <a:p>
            <a:r>
              <a:rPr lang="en-IE" sz="3200" dirty="0"/>
              <a:t>Modified TC’s(De Leon, 2000). </a:t>
            </a:r>
          </a:p>
          <a:p>
            <a:r>
              <a:rPr lang="en-IE" sz="3200" dirty="0" smtClean="0"/>
              <a:t>TC housing supports (Sacks et al., 2003)</a:t>
            </a:r>
          </a:p>
          <a:p>
            <a:endParaRPr lang="en-IE" dirty="0"/>
          </a:p>
          <a:p>
            <a:endParaRPr lang="en-GB"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1434" y="964734"/>
            <a:ext cx="4667651" cy="5545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5257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259" y="134470"/>
            <a:ext cx="11734800" cy="7037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1905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81" y="-729842"/>
            <a:ext cx="12658987" cy="8040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394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5738"/>
            <a:ext cx="10515600" cy="1123110"/>
          </a:xfrm>
        </p:spPr>
        <p:txBody>
          <a:bodyPr/>
          <a:lstStyle/>
          <a:p>
            <a:r>
              <a:rPr lang="en-GB" dirty="0" smtClean="0"/>
              <a:t>Methodology</a:t>
            </a:r>
            <a:endParaRPr lang="en-IE" dirty="0"/>
          </a:p>
        </p:txBody>
      </p:sp>
      <p:sp>
        <p:nvSpPr>
          <p:cNvPr id="3" name="Content Placeholder 2"/>
          <p:cNvSpPr>
            <a:spLocks noGrp="1"/>
          </p:cNvSpPr>
          <p:nvPr>
            <p:ph idx="1"/>
          </p:nvPr>
        </p:nvSpPr>
        <p:spPr>
          <a:xfrm>
            <a:off x="185738" y="1506070"/>
            <a:ext cx="6343650" cy="5137617"/>
          </a:xfrm>
        </p:spPr>
        <p:txBody>
          <a:bodyPr>
            <a:normAutofit lnSpcReduction="10000"/>
          </a:bodyPr>
          <a:lstStyle/>
          <a:p>
            <a:r>
              <a:rPr lang="en-IE" sz="3600" dirty="0" smtClean="0"/>
              <a:t>11 </a:t>
            </a:r>
            <a:r>
              <a:rPr lang="en-IE" sz="3600" dirty="0"/>
              <a:t>semi structured interviews</a:t>
            </a:r>
            <a:r>
              <a:rPr lang="en-IE" sz="3600" dirty="0" smtClean="0"/>
              <a:t>.</a:t>
            </a:r>
          </a:p>
          <a:p>
            <a:r>
              <a:rPr lang="en-GB" sz="3600" dirty="0" smtClean="0"/>
              <a:t>5 clients &amp; Drug users Forum</a:t>
            </a:r>
          </a:p>
          <a:p>
            <a:r>
              <a:rPr lang="en-GB" sz="3600" dirty="0" smtClean="0"/>
              <a:t>Clinical Nurse Manager (CNM)</a:t>
            </a:r>
          </a:p>
          <a:p>
            <a:r>
              <a:rPr lang="en-GB" sz="3600" dirty="0" smtClean="0"/>
              <a:t>Psychiatric nurse</a:t>
            </a:r>
          </a:p>
          <a:p>
            <a:r>
              <a:rPr lang="en-GB" sz="3600" dirty="0" smtClean="0"/>
              <a:t>Doctor</a:t>
            </a:r>
          </a:p>
          <a:p>
            <a:r>
              <a:rPr lang="en-GB" sz="3600" dirty="0" smtClean="0"/>
              <a:t>Psychotherapist</a:t>
            </a:r>
            <a:endParaRPr lang="en-GB" sz="3600" dirty="0"/>
          </a:p>
          <a:p>
            <a:r>
              <a:rPr lang="en-GB" sz="3600" dirty="0" smtClean="0"/>
              <a:t>TC CEO</a:t>
            </a:r>
          </a:p>
          <a:p>
            <a:r>
              <a:rPr lang="en-GB" sz="3600" dirty="0" smtClean="0"/>
              <a:t>Insider status</a:t>
            </a:r>
          </a:p>
          <a:p>
            <a:r>
              <a:rPr lang="en-GB" sz="3600" dirty="0" smtClean="0"/>
              <a:t>Thematic </a:t>
            </a:r>
            <a:r>
              <a:rPr lang="en-GB" sz="3600" dirty="0"/>
              <a:t>analysis</a:t>
            </a:r>
          </a:p>
          <a:p>
            <a:endParaRPr lang="en-GB" dirty="0" smtClean="0"/>
          </a:p>
          <a:p>
            <a:endParaRPr lang="en-IE"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7719" y="1308847"/>
            <a:ext cx="5270968" cy="4942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0995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7058" y="125506"/>
            <a:ext cx="11761693" cy="6580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274424" y="2147518"/>
            <a:ext cx="3702422" cy="2308324"/>
          </a:xfrm>
          <a:prstGeom prst="rect">
            <a:avLst/>
          </a:prstGeom>
        </p:spPr>
        <p:txBody>
          <a:bodyPr wrap="square">
            <a:spAutoFit/>
          </a:bodyPr>
          <a:lstStyle/>
          <a:p>
            <a:pPr marL="285750" indent="-285750">
              <a:buFont typeface="Arial" panose="020B0604020202020204" pitchFamily="34" charset="0"/>
              <a:buChar char="•"/>
            </a:pPr>
            <a:r>
              <a:rPr lang="en-GB" sz="3600" i="1" dirty="0" smtClean="0"/>
              <a:t>Overlapping</a:t>
            </a:r>
          </a:p>
          <a:p>
            <a:pPr marL="285750" indent="-285750">
              <a:buFont typeface="Arial" panose="020B0604020202020204" pitchFamily="34" charset="0"/>
              <a:buChar char="•"/>
            </a:pPr>
            <a:r>
              <a:rPr lang="en-GB" sz="3600" i="1" dirty="0" smtClean="0"/>
              <a:t>Top of spectrum</a:t>
            </a:r>
          </a:p>
          <a:p>
            <a:pPr marL="285750" indent="-285750">
              <a:buFont typeface="Arial" panose="020B0604020202020204" pitchFamily="34" charset="0"/>
              <a:buChar char="•"/>
            </a:pPr>
            <a:r>
              <a:rPr lang="en-GB" sz="3600" i="1" dirty="0" smtClean="0"/>
              <a:t>Against the odds</a:t>
            </a:r>
          </a:p>
          <a:p>
            <a:pPr marL="285750" indent="-285750">
              <a:buFont typeface="Arial" panose="020B0604020202020204" pitchFamily="34" charset="0"/>
              <a:buChar char="•"/>
            </a:pPr>
            <a:endParaRPr lang="en-GB" sz="3600" i="1" dirty="0" smtClean="0"/>
          </a:p>
        </p:txBody>
      </p:sp>
    </p:spTree>
    <p:extLst>
      <p:ext uri="{BB962C8B-B14F-4D97-AF65-F5344CB8AC3E}">
        <p14:creationId xmlns:p14="http://schemas.microsoft.com/office/powerpoint/2010/main" val="2794177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337"/>
            <a:ext cx="10515600" cy="1155031"/>
          </a:xfrm>
        </p:spPr>
        <p:txBody>
          <a:bodyPr>
            <a:normAutofit/>
          </a:bodyPr>
          <a:lstStyle/>
          <a:p>
            <a:r>
              <a:rPr lang="en-GB" sz="6600" b="1" dirty="0" smtClean="0"/>
              <a:t>Pre entry experiences</a:t>
            </a:r>
            <a:endParaRPr lang="en-IE" sz="6600" b="1" dirty="0"/>
          </a:p>
        </p:txBody>
      </p:sp>
      <p:pic>
        <p:nvPicPr>
          <p:cNvPr id="103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557" y="1644242"/>
            <a:ext cx="11778143" cy="4899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356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b="1" dirty="0" smtClean="0"/>
              <a:t>Pre entry experiences</a:t>
            </a:r>
            <a:endParaRPr lang="en-IE" sz="6600" b="1" dirty="0"/>
          </a:p>
        </p:txBody>
      </p:sp>
      <p:sp>
        <p:nvSpPr>
          <p:cNvPr id="3" name="Content Placeholder 2"/>
          <p:cNvSpPr>
            <a:spLocks noGrp="1"/>
          </p:cNvSpPr>
          <p:nvPr>
            <p:ph idx="1"/>
          </p:nvPr>
        </p:nvSpPr>
        <p:spPr>
          <a:xfrm>
            <a:off x="209725" y="1451295"/>
            <a:ext cx="11862033" cy="5293454"/>
          </a:xfrm>
        </p:spPr>
        <p:txBody>
          <a:bodyPr>
            <a:noAutofit/>
          </a:bodyPr>
          <a:lstStyle/>
          <a:p>
            <a:pPr marL="0" indent="0">
              <a:buNone/>
            </a:pPr>
            <a:r>
              <a:rPr lang="en-GB" sz="5400" i="1" dirty="0"/>
              <a:t>doing elements of maybe the work they would get in the residential setting before they go in, and that's just to get them to the stage where they can go in but you're doing it in the chaos and in the hostels and wherever they are.  (psychiatric nurse)</a:t>
            </a:r>
          </a:p>
          <a:p>
            <a:endParaRPr lang="en-IE" sz="6000" i="1" dirty="0"/>
          </a:p>
        </p:txBody>
      </p:sp>
    </p:spTree>
    <p:extLst>
      <p:ext uri="{BB962C8B-B14F-4D97-AF65-F5344CB8AC3E}">
        <p14:creationId xmlns:p14="http://schemas.microsoft.com/office/powerpoint/2010/main" val="1854366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14026</TotalTime>
  <Words>288</Words>
  <Application>Microsoft Office PowerPoint</Application>
  <PresentationFormat>Widescreen</PresentationFormat>
  <Paragraphs>65</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   Homeless drug users’ recent experiences of therapeutic communities as the basis for improving service provision</vt:lpstr>
      <vt:lpstr>Objectives</vt:lpstr>
      <vt:lpstr>Irish TC Origins</vt:lpstr>
      <vt:lpstr>PowerPoint Presentation</vt:lpstr>
      <vt:lpstr>PowerPoint Presentation</vt:lpstr>
      <vt:lpstr>Methodology</vt:lpstr>
      <vt:lpstr>PowerPoint Presentation</vt:lpstr>
      <vt:lpstr>Pre entry experiences</vt:lpstr>
      <vt:lpstr>Pre entry experiences</vt:lpstr>
      <vt:lpstr>TC experiences</vt:lpstr>
      <vt:lpstr>Post TC experiences</vt:lpstr>
      <vt:lpstr>Positive outcomes</vt:lpstr>
      <vt:lpstr>…retention underlying outcome</vt:lpstr>
      <vt:lpstr>Negative outcomes</vt:lpstr>
      <vt:lpstr>…shame arising out of relapse </vt:lpstr>
      <vt:lpstr> Building Social Capital through ICT</vt:lpstr>
      <vt:lpstr>Perceived changes in Irish TCs</vt:lpstr>
      <vt:lpstr>Potential changes </vt:lpstr>
      <vt:lpstr>Who defines quality?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Overdose through the eyes of drug users</dc:title>
  <dc:creator>Mark Kennedy</dc:creator>
  <cp:lastModifiedBy>user</cp:lastModifiedBy>
  <cp:revision>649</cp:revision>
  <dcterms:created xsi:type="dcterms:W3CDTF">2014-09-25T15:09:11Z</dcterms:created>
  <dcterms:modified xsi:type="dcterms:W3CDTF">2017-10-31T14:23:48Z</dcterms:modified>
</cp:coreProperties>
</file>