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8" r:id="rId2"/>
    <p:sldId id="327" r:id="rId3"/>
    <p:sldId id="301" r:id="rId4"/>
    <p:sldId id="303" r:id="rId5"/>
    <p:sldId id="302" r:id="rId6"/>
    <p:sldId id="280" r:id="rId7"/>
    <p:sldId id="309" r:id="rId8"/>
    <p:sldId id="317" r:id="rId9"/>
    <p:sldId id="313" r:id="rId10"/>
    <p:sldId id="314" r:id="rId11"/>
    <p:sldId id="315" r:id="rId12"/>
    <p:sldId id="305" r:id="rId13"/>
    <p:sldId id="320" r:id="rId14"/>
    <p:sldId id="312" r:id="rId15"/>
    <p:sldId id="262" r:id="rId16"/>
    <p:sldId id="307" r:id="rId17"/>
    <p:sldId id="311" r:id="rId18"/>
    <p:sldId id="321" r:id="rId19"/>
    <p:sldId id="263" r:id="rId20"/>
    <p:sldId id="308" r:id="rId21"/>
    <p:sldId id="324" r:id="rId22"/>
    <p:sldId id="319" r:id="rId23"/>
    <p:sldId id="323" r:id="rId24"/>
    <p:sldId id="325" r:id="rId25"/>
    <p:sldId id="326" r:id="rId26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30" y="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09AF2-BCA4-416D-A603-0F64D5E755CD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A8EDD-F512-42FE-B094-297418249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801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A8EDD-F512-42FE-B094-29741824916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8819-D76F-4595-95EE-EF430DB1C079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5FD4-AE3B-4DC9-AD0C-8F930B26F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08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8819-D76F-4595-95EE-EF430DB1C079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5FD4-AE3B-4DC9-AD0C-8F930B26F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98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8819-D76F-4595-95EE-EF430DB1C079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5FD4-AE3B-4DC9-AD0C-8F930B26F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19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8819-D76F-4595-95EE-EF430DB1C079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5FD4-AE3B-4DC9-AD0C-8F930B26F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2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8819-D76F-4595-95EE-EF430DB1C079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5FD4-AE3B-4DC9-AD0C-8F930B26F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7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8819-D76F-4595-95EE-EF430DB1C079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5FD4-AE3B-4DC9-AD0C-8F930B26F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56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8819-D76F-4595-95EE-EF430DB1C079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5FD4-AE3B-4DC9-AD0C-8F930B26F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0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8819-D76F-4595-95EE-EF430DB1C079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5FD4-AE3B-4DC9-AD0C-8F930B26F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09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8819-D76F-4595-95EE-EF430DB1C079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5FD4-AE3B-4DC9-AD0C-8F930B26F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8819-D76F-4595-95EE-EF430DB1C079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5FD4-AE3B-4DC9-AD0C-8F930B26F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95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8819-D76F-4595-95EE-EF430DB1C079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5FD4-AE3B-4DC9-AD0C-8F930B26F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2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8819-D76F-4595-95EE-EF430DB1C079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5FD4-AE3B-4DC9-AD0C-8F930B26F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88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475656" y="51470"/>
            <a:ext cx="6120680" cy="49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744415"/>
          </a:xfrm>
        </p:spPr>
        <p:txBody>
          <a:bodyPr>
            <a:normAutofit/>
          </a:bodyPr>
          <a:lstStyle/>
          <a:p>
            <a:r>
              <a:rPr lang="en-GB" sz="3500" dirty="0" smtClean="0">
                <a:solidFill>
                  <a:srgbClr val="0000FF"/>
                </a:solidFill>
              </a:rPr>
              <a:t>Neoplasms 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ales </a:t>
            </a:r>
            <a:r>
              <a:rPr lang="en-GB" b="1" dirty="0" smtClean="0">
                <a:solidFill>
                  <a:srgbClr val="FF0000"/>
                </a:solidFill>
              </a:rPr>
              <a:t>1.6</a:t>
            </a:r>
            <a:r>
              <a:rPr lang="en-GB" dirty="0" smtClean="0"/>
              <a:t> </a:t>
            </a:r>
            <a:r>
              <a:rPr lang="en-GB" sz="2300" dirty="0" smtClean="0"/>
              <a:t>(95% CI 1.3-1.9; I2 88.7%)</a:t>
            </a:r>
            <a:endParaRPr lang="en-GB" dirty="0" smtClean="0"/>
          </a:p>
          <a:p>
            <a:pPr lvl="1"/>
            <a:r>
              <a:rPr lang="en-GB" dirty="0" smtClean="0"/>
              <a:t>females </a:t>
            </a:r>
            <a:r>
              <a:rPr lang="en-GB" b="1" dirty="0" smtClean="0">
                <a:solidFill>
                  <a:srgbClr val="FF0000"/>
                </a:solidFill>
              </a:rPr>
              <a:t>1.9</a:t>
            </a:r>
            <a:r>
              <a:rPr lang="en-GB" dirty="0" smtClean="0"/>
              <a:t> </a:t>
            </a:r>
            <a:r>
              <a:rPr lang="en-GB" sz="2300" dirty="0" smtClean="0"/>
              <a:t>(95% CI 1.3-2.5; I2 62.8%)</a:t>
            </a:r>
          </a:p>
          <a:p>
            <a:r>
              <a:rPr lang="en-GB" sz="3500" dirty="0" smtClean="0">
                <a:solidFill>
                  <a:srgbClr val="0000FF"/>
                </a:solidFill>
              </a:rPr>
              <a:t>Diseases of the circulatory system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ales </a:t>
            </a:r>
            <a:r>
              <a:rPr lang="en-GB" b="1" dirty="0" smtClean="0">
                <a:solidFill>
                  <a:srgbClr val="FF0000"/>
                </a:solidFill>
              </a:rPr>
              <a:t>2.4</a:t>
            </a:r>
            <a:r>
              <a:rPr lang="en-GB" dirty="0" smtClean="0"/>
              <a:t> </a:t>
            </a:r>
            <a:r>
              <a:rPr lang="en-GB" sz="2300" dirty="0" smtClean="0"/>
              <a:t>(95% CI 1.5-3.4; I2 94.5%)</a:t>
            </a:r>
          </a:p>
          <a:p>
            <a:pPr lvl="1"/>
            <a:r>
              <a:rPr lang="en-GB" dirty="0"/>
              <a:t>F</a:t>
            </a:r>
            <a:r>
              <a:rPr lang="en-GB" dirty="0" smtClean="0"/>
              <a:t>emales </a:t>
            </a:r>
            <a:r>
              <a:rPr lang="en-GB" b="1" dirty="0" smtClean="0">
                <a:solidFill>
                  <a:srgbClr val="FF0000"/>
                </a:solidFill>
              </a:rPr>
              <a:t>3.1</a:t>
            </a:r>
            <a:r>
              <a:rPr lang="en-GB" dirty="0" smtClean="0"/>
              <a:t> </a:t>
            </a:r>
            <a:r>
              <a:rPr lang="en-GB" sz="2300" dirty="0" smtClean="0"/>
              <a:t>(95% CI 1.8-4.5; I2 51.5%)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pPr algn="l"/>
            <a:r>
              <a:rPr lang="en-GB" sz="3200" dirty="0">
                <a:solidFill>
                  <a:srgbClr val="0000FF"/>
                </a:solidFill>
              </a:rPr>
              <a:t>Summary SMR estimates for ICD-10 categories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rgbClr val="0000FF"/>
                </a:solidFill>
              </a:rPr>
              <a:t>Mental and behavioural disorders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318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Pooled </a:t>
            </a:r>
            <a:r>
              <a:rPr lang="en-GB" dirty="0"/>
              <a:t>prevalence </a:t>
            </a:r>
            <a:r>
              <a:rPr lang="en-GB" dirty="0" smtClean="0"/>
              <a:t>estimates (homeless)</a:t>
            </a:r>
          </a:p>
          <a:p>
            <a:pPr>
              <a:lnSpc>
                <a:spcPct val="120000"/>
              </a:lnSpc>
            </a:pPr>
            <a:r>
              <a:rPr lang="en-GB" dirty="0"/>
              <a:t>m</a:t>
            </a:r>
            <a:r>
              <a:rPr lang="en-GB" dirty="0" smtClean="0"/>
              <a:t>ajor </a:t>
            </a:r>
            <a:r>
              <a:rPr lang="en-GB" dirty="0"/>
              <a:t>depression </a:t>
            </a:r>
            <a:r>
              <a:rPr lang="en-GB" b="1" dirty="0">
                <a:solidFill>
                  <a:srgbClr val="FF0000"/>
                </a:solidFill>
              </a:rPr>
              <a:t>11.4%</a:t>
            </a:r>
            <a:r>
              <a:rPr lang="en-GB" dirty="0"/>
              <a:t> </a:t>
            </a:r>
            <a:r>
              <a:rPr lang="en-GB" sz="2600" dirty="0"/>
              <a:t>(95% CI 8.4-14.4</a:t>
            </a:r>
            <a:r>
              <a:rPr lang="en-GB" sz="2600" dirty="0" smtClean="0"/>
              <a:t>%)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personality </a:t>
            </a:r>
            <a:r>
              <a:rPr lang="en-GB" dirty="0"/>
              <a:t>disorder </a:t>
            </a:r>
            <a:r>
              <a:rPr lang="en-GB" b="1" dirty="0">
                <a:solidFill>
                  <a:srgbClr val="FF0000"/>
                </a:solidFill>
              </a:rPr>
              <a:t>23.1%</a:t>
            </a:r>
            <a:r>
              <a:rPr lang="en-GB" dirty="0"/>
              <a:t> </a:t>
            </a:r>
            <a:r>
              <a:rPr lang="en-GB" sz="2600" dirty="0"/>
              <a:t>(95% CI 15.5-30.8</a:t>
            </a:r>
            <a:r>
              <a:rPr lang="en-GB" sz="2600" dirty="0" smtClean="0"/>
              <a:t>%)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alcohol dependence </a:t>
            </a:r>
            <a:r>
              <a:rPr lang="en-GB" b="1" dirty="0" smtClean="0">
                <a:solidFill>
                  <a:srgbClr val="FF0000"/>
                </a:solidFill>
              </a:rPr>
              <a:t>37.9%</a:t>
            </a:r>
            <a:r>
              <a:rPr lang="en-GB" dirty="0" smtClean="0"/>
              <a:t> </a:t>
            </a:r>
            <a:r>
              <a:rPr lang="en-GB" sz="2600" dirty="0" smtClean="0"/>
              <a:t>(95% CI 27.8-48.9%)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drug </a:t>
            </a:r>
            <a:r>
              <a:rPr lang="en-GB" dirty="0"/>
              <a:t>dependence </a:t>
            </a:r>
            <a:r>
              <a:rPr lang="en-GB" b="1" dirty="0">
                <a:solidFill>
                  <a:srgbClr val="FF0000"/>
                </a:solidFill>
              </a:rPr>
              <a:t>24.4%</a:t>
            </a:r>
            <a:r>
              <a:rPr lang="en-GB" dirty="0"/>
              <a:t> </a:t>
            </a:r>
            <a:r>
              <a:rPr lang="en-GB" sz="2600" dirty="0"/>
              <a:t>(95% CI 13.2-35.6</a:t>
            </a:r>
            <a:r>
              <a:rPr lang="en-GB" sz="2600" dirty="0" smtClean="0"/>
              <a:t>%)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psychotic illness </a:t>
            </a:r>
            <a:r>
              <a:rPr lang="en-GB" b="1" dirty="0" smtClean="0">
                <a:solidFill>
                  <a:srgbClr val="FF0000"/>
                </a:solidFill>
              </a:rPr>
              <a:t>12.7%</a:t>
            </a:r>
            <a:r>
              <a:rPr lang="en-GB" dirty="0" smtClean="0"/>
              <a:t> </a:t>
            </a:r>
            <a:r>
              <a:rPr lang="en-GB" sz="2600" dirty="0" smtClean="0"/>
              <a:t>(95% CI 10.2-15.2%)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0461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675"/>
          <a:stretch/>
        </p:blipFill>
        <p:spPr>
          <a:xfrm>
            <a:off x="683569" y="195486"/>
            <a:ext cx="6984776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6296" y="43093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IMD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356" y="482170"/>
            <a:ext cx="216000" cy="21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0707" y="1119466"/>
            <a:ext cx="216000" cy="216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70380" y="4115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Women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70380" y="105029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GB" dirty="0" smtClean="0"/>
              <a:t>en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864238" y="489964"/>
            <a:ext cx="216000" cy="21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854356" y="1127260"/>
            <a:ext cx="216000" cy="21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763688" y="1464145"/>
            <a:ext cx="590465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900" i="1" dirty="0"/>
              <a:t>Standardised mortality ratios for deprivation groups in </a:t>
            </a:r>
            <a:r>
              <a:rPr lang="en-GB" sz="1900" i="1" dirty="0" smtClean="0"/>
              <a:t>England*, IMD1 – IMD10 </a:t>
            </a:r>
            <a:r>
              <a:rPr lang="en-GB" sz="1900" i="1" dirty="0"/>
              <a:t>(1 = expected rate of death)</a:t>
            </a:r>
            <a:endParaRPr lang="en-GB" sz="1900" dirty="0"/>
          </a:p>
          <a:p>
            <a:pPr>
              <a:lnSpc>
                <a:spcPct val="150000"/>
              </a:lnSpc>
            </a:pPr>
            <a:endParaRPr lang="en-GB" sz="1900" dirty="0"/>
          </a:p>
        </p:txBody>
      </p:sp>
      <p:sp>
        <p:nvSpPr>
          <p:cNvPr id="23" name="TextBox 22"/>
          <p:cNvSpPr txBox="1"/>
          <p:nvPr/>
        </p:nvSpPr>
        <p:spPr>
          <a:xfrm>
            <a:off x="107504" y="4659982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*Deaths </a:t>
            </a:r>
            <a:r>
              <a:rPr lang="en-GB" sz="1400" i="1" dirty="0"/>
              <a:t>by underlying cause, deprivation decile areas, 5 year age groups and sex, England and Wales, 1981 to 2015 Populations by deprivation decile areas, 5 year age groups and sex, England and Wales, 2001 to 2015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005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459831"/>
          </a:xfrm>
        </p:spPr>
        <p:txBody>
          <a:bodyPr>
            <a:normAutofit/>
          </a:bodyPr>
          <a:lstStyle/>
          <a:p>
            <a:r>
              <a:rPr lang="en-GB" dirty="0"/>
              <a:t>M</a:t>
            </a:r>
            <a:r>
              <a:rPr lang="en-GB" dirty="0" smtClean="0"/>
              <a:t>ortality </a:t>
            </a:r>
            <a:r>
              <a:rPr lang="en-GB" dirty="0"/>
              <a:t>rates for those aged 15–64 in the most deprived areas of England and Wales </a:t>
            </a:r>
            <a:r>
              <a:rPr lang="en-GB" dirty="0" smtClean="0"/>
              <a:t>compared to least </a:t>
            </a:r>
            <a:r>
              <a:rPr lang="en-GB" dirty="0"/>
              <a:t>deprived </a:t>
            </a:r>
            <a:r>
              <a:rPr lang="en-GB" dirty="0" smtClean="0"/>
              <a:t>areas</a:t>
            </a:r>
          </a:p>
          <a:p>
            <a:pPr lvl="1"/>
            <a:r>
              <a:rPr lang="en-GB" sz="3600" dirty="0" smtClean="0">
                <a:solidFill>
                  <a:srgbClr val="0000FF"/>
                </a:solidFill>
              </a:rPr>
              <a:t>2.8 </a:t>
            </a:r>
            <a:r>
              <a:rPr lang="en-GB" sz="3600" dirty="0">
                <a:solidFill>
                  <a:srgbClr val="0000FF"/>
                </a:solidFill>
              </a:rPr>
              <a:t>times the rate </a:t>
            </a:r>
            <a:r>
              <a:rPr lang="en-GB" sz="3600" dirty="0" smtClean="0">
                <a:solidFill>
                  <a:srgbClr val="0000FF"/>
                </a:solidFill>
              </a:rPr>
              <a:t>for men</a:t>
            </a:r>
          </a:p>
          <a:p>
            <a:pPr lvl="1"/>
            <a:r>
              <a:rPr lang="en-GB" sz="3600" dirty="0" smtClean="0">
                <a:solidFill>
                  <a:srgbClr val="0000FF"/>
                </a:solidFill>
              </a:rPr>
              <a:t>2.1 </a:t>
            </a:r>
            <a:r>
              <a:rPr lang="en-GB" sz="3600" dirty="0">
                <a:solidFill>
                  <a:srgbClr val="0000FF"/>
                </a:solidFill>
              </a:rPr>
              <a:t>times the rate for women</a:t>
            </a:r>
          </a:p>
        </p:txBody>
      </p:sp>
    </p:spTree>
    <p:extLst>
      <p:ext uri="{BB962C8B-B14F-4D97-AF65-F5344CB8AC3E}">
        <p14:creationId xmlns:p14="http://schemas.microsoft.com/office/powerpoint/2010/main" val="24597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upload.wikimedia.org/wikipedia/commons/a/a5/Cliff_Face_West_Wale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0" b="-1428"/>
          <a:stretch/>
        </p:blipFill>
        <p:spPr bwMode="auto">
          <a:xfrm flipH="1">
            <a:off x="0" y="0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600622" y="752956"/>
            <a:ext cx="0" cy="4176464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47664" y="4876006"/>
            <a:ext cx="6480720" cy="53414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650152" y="3507854"/>
            <a:ext cx="5976664" cy="129614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1720" y="98757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dirty="0"/>
              <a:t>Slope Index of Inequality (SII</a:t>
            </a:r>
            <a:r>
              <a:rPr lang="en-GB" sz="3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77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370"/>
            <a:ext cx="8229600" cy="255973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 smtClean="0"/>
              <a:t>Differences</a:t>
            </a:r>
            <a:r>
              <a:rPr lang="en-GB" sz="3600" dirty="0"/>
              <a:t>, variations, and disparities in the health achievements of individuals and groups of </a:t>
            </a:r>
            <a:r>
              <a:rPr lang="en-GB" sz="3600" dirty="0" smtClean="0"/>
              <a:t>people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35394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Braveman</a:t>
            </a:r>
            <a:r>
              <a:rPr lang="en-GB" dirty="0"/>
              <a:t>, P.A., Monitoring equity in health and healthcare: a conceptual framework. Journal of health, population, and nutrition, 2003. 21(3): p. 181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0000FF"/>
                </a:solidFill>
              </a:rPr>
              <a:t>Health Inequality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5486"/>
            <a:ext cx="7908083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5541" y="465069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IMD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4356" y="482170"/>
            <a:ext cx="216000" cy="21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0707" y="1119466"/>
            <a:ext cx="216000" cy="21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70380" y="374190"/>
            <a:ext cx="458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Women </a:t>
            </a:r>
            <a:r>
              <a:rPr lang="it-IT" sz="2400" b="1" dirty="0"/>
              <a:t>11.9</a:t>
            </a:r>
            <a:r>
              <a:rPr lang="it-IT" dirty="0"/>
              <a:t> (95% CI 10.4–13.3; I</a:t>
            </a:r>
            <a:r>
              <a:rPr lang="it-IT" baseline="30000" dirty="0"/>
              <a:t>2</a:t>
            </a:r>
            <a:r>
              <a:rPr lang="it-IT" dirty="0"/>
              <a:t> 94,1</a:t>
            </a:r>
            <a:r>
              <a:rPr lang="it-IT" dirty="0" smtClean="0"/>
              <a:t>%)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2070380" y="1012970"/>
            <a:ext cx="430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Men </a:t>
            </a:r>
            <a:r>
              <a:rPr lang="it-IT" sz="2400" b="1" dirty="0"/>
              <a:t>7.9</a:t>
            </a:r>
            <a:r>
              <a:rPr lang="it-IT" dirty="0"/>
              <a:t> (95% CI 7.0–8.7; I</a:t>
            </a:r>
            <a:r>
              <a:rPr lang="it-IT" baseline="30000" dirty="0"/>
              <a:t>2</a:t>
            </a:r>
            <a:r>
              <a:rPr lang="it-IT" dirty="0"/>
              <a:t> 99.1</a:t>
            </a:r>
            <a:r>
              <a:rPr lang="it-IT" dirty="0" smtClean="0"/>
              <a:t>%)</a:t>
            </a:r>
            <a:endParaRPr lang="it-IT" dirty="0"/>
          </a:p>
        </p:txBody>
      </p:sp>
      <p:sp>
        <p:nvSpPr>
          <p:cNvPr id="15" name="Rectangle 14"/>
          <p:cNvSpPr/>
          <p:nvPr/>
        </p:nvSpPr>
        <p:spPr>
          <a:xfrm>
            <a:off x="1864238" y="489964"/>
            <a:ext cx="216000" cy="21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854356" y="1127260"/>
            <a:ext cx="216000" cy="21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commons/a/a5/Cliff_Face_West_Wales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0" b="-1428"/>
          <a:stretch/>
        </p:blipFill>
        <p:spPr bwMode="auto">
          <a:xfrm flipH="1">
            <a:off x="0" y="0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5541" y="465069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IMD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90713" y="374190"/>
            <a:ext cx="650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Women </a:t>
            </a:r>
            <a:r>
              <a:rPr lang="it-IT" sz="3600" b="1" dirty="0" smtClean="0"/>
              <a:t>12</a:t>
            </a:r>
            <a:r>
              <a:rPr lang="it-IT" sz="2800" dirty="0" smtClean="0"/>
              <a:t> </a:t>
            </a:r>
            <a:r>
              <a:rPr lang="it-IT" sz="2800" dirty="0"/>
              <a:t>(95% CI 10.4–13.3; I</a:t>
            </a:r>
            <a:r>
              <a:rPr lang="it-IT" sz="2800" baseline="30000" dirty="0"/>
              <a:t>2</a:t>
            </a:r>
            <a:r>
              <a:rPr lang="it-IT" sz="2800" dirty="0"/>
              <a:t> 94,1</a:t>
            </a:r>
            <a:r>
              <a:rPr lang="it-IT" sz="2800" dirty="0" smtClean="0"/>
              <a:t>%)</a:t>
            </a:r>
            <a:endParaRPr lang="it-IT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05958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Men </a:t>
            </a:r>
            <a:r>
              <a:rPr lang="it-IT" sz="3600" b="1" dirty="0"/>
              <a:t>8</a:t>
            </a:r>
            <a:r>
              <a:rPr lang="it-IT" sz="2800" dirty="0" smtClean="0"/>
              <a:t> </a:t>
            </a:r>
            <a:r>
              <a:rPr lang="it-IT" sz="2800" dirty="0"/>
              <a:t>(95% CI 7.0–8.7; I</a:t>
            </a:r>
            <a:r>
              <a:rPr lang="it-IT" sz="2800" baseline="30000" dirty="0"/>
              <a:t>2</a:t>
            </a:r>
            <a:r>
              <a:rPr lang="it-IT" sz="2800" dirty="0"/>
              <a:t> 99.1</a:t>
            </a:r>
            <a:r>
              <a:rPr lang="it-IT" sz="2800" dirty="0" smtClean="0"/>
              <a:t>%)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791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upload.wikimedia.org/wikipedia/commons/a/a5/Cliff_Face_West_Wale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0" b="-1428"/>
          <a:stretch/>
        </p:blipFill>
        <p:spPr bwMode="auto">
          <a:xfrm flipH="1">
            <a:off x="0" y="0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600622" y="752956"/>
            <a:ext cx="0" cy="4176464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47664" y="4876006"/>
            <a:ext cx="6480720" cy="53414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96336" y="752956"/>
            <a:ext cx="0" cy="275489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619672" y="3507854"/>
            <a:ext cx="5976664" cy="129614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1720" y="98757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dirty="0" smtClean="0"/>
              <a:t>Cliff </a:t>
            </a:r>
            <a:r>
              <a:rPr lang="en-GB" sz="3600" dirty="0"/>
              <a:t>edge of Inequity (CEI)</a:t>
            </a:r>
          </a:p>
        </p:txBody>
      </p:sp>
    </p:spTree>
    <p:extLst>
      <p:ext uri="{BB962C8B-B14F-4D97-AF65-F5344CB8AC3E}">
        <p14:creationId xmlns:p14="http://schemas.microsoft.com/office/powerpoint/2010/main" val="27212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370"/>
            <a:ext cx="8363272" cy="255973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 smtClean="0"/>
              <a:t>A difference in health outcomes that is </a:t>
            </a:r>
            <a:r>
              <a:rPr lang="en-GB" sz="3600" b="1" dirty="0" smtClean="0"/>
              <a:t>systematic, avoidable, and unjust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35394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Braveman</a:t>
            </a:r>
            <a:r>
              <a:rPr lang="en-GB" dirty="0"/>
              <a:t>, P.A., Monitoring equity in health and healthcare: a conceptual framework. Journal of health, population, and nutrition, 2003. 21(3): p. 181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0000FF"/>
                </a:solidFill>
              </a:rPr>
              <a:t>Health Inequity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age.freepik.com/free-photo/cheerful-smiling-couple-hugging_1098-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-1"/>
            <a:ext cx="7740352" cy="51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1" r="68519" b="2668"/>
          <a:stretch/>
        </p:blipFill>
        <p:spPr bwMode="auto">
          <a:xfrm>
            <a:off x="-129" y="8192"/>
            <a:ext cx="1793176" cy="513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9297" y="-20538"/>
            <a:ext cx="537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00FF"/>
                </a:solidFill>
                <a:latin typeface="Segoe UI Semibold" panose="020B0702040204020203" pitchFamily="34" charset="0"/>
              </a:rPr>
              <a:t>Do they Deserve?</a:t>
            </a:r>
            <a:endParaRPr lang="en-GB" sz="4800" dirty="0">
              <a:solidFill>
                <a:srgbClr val="0000FF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048" y="771550"/>
            <a:ext cx="371505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DESERVOMETER</a:t>
            </a:r>
            <a:r>
              <a:rPr lang="en-GB" sz="2400" b="1" dirty="0" smtClean="0">
                <a:solidFill>
                  <a:srgbClr val="0000FF"/>
                </a:solidFill>
                <a:latin typeface="Arial"/>
                <a:cs typeface="Arial"/>
              </a:rPr>
              <a:t>®</a:t>
            </a:r>
            <a:endParaRPr lang="en-GB" sz="3200" b="1" dirty="0" smtClean="0">
              <a:solidFill>
                <a:srgbClr val="0000FF"/>
              </a:solidFill>
            </a:endParaRPr>
          </a:p>
          <a:p>
            <a:endParaRPr lang="en-GB" sz="1100" b="1" dirty="0" smtClean="0"/>
          </a:p>
          <a:p>
            <a:endParaRPr lang="en-GB" sz="1100" b="1" dirty="0"/>
          </a:p>
          <a:p>
            <a:endParaRPr lang="en-GB" sz="1100" b="1" dirty="0" smtClean="0"/>
          </a:p>
          <a:p>
            <a:endParaRPr lang="en-GB" sz="1100" b="1" dirty="0"/>
          </a:p>
          <a:p>
            <a:endParaRPr lang="en-GB" sz="1100" b="1" dirty="0" smtClean="0"/>
          </a:p>
          <a:p>
            <a:endParaRPr lang="en-GB" sz="1100" b="1" dirty="0"/>
          </a:p>
          <a:p>
            <a:endParaRPr lang="en-GB" sz="1100" b="1" dirty="0" smtClean="0"/>
          </a:p>
          <a:p>
            <a:endParaRPr lang="en-GB" sz="1100" b="1" dirty="0"/>
          </a:p>
          <a:p>
            <a:endParaRPr lang="en-GB" sz="1100" b="1" dirty="0" smtClean="0"/>
          </a:p>
          <a:p>
            <a:endParaRPr lang="en-GB" sz="1100" b="1" dirty="0"/>
          </a:p>
          <a:p>
            <a:endParaRPr lang="en-GB" sz="1100" b="1" dirty="0" smtClean="0"/>
          </a:p>
          <a:p>
            <a:endParaRPr lang="en-GB" sz="1100" b="1" dirty="0"/>
          </a:p>
          <a:p>
            <a:endParaRPr lang="en-GB" sz="1100" b="1" dirty="0" smtClean="0"/>
          </a:p>
          <a:p>
            <a:endParaRPr lang="en-GB" sz="1100" b="1" dirty="0"/>
          </a:p>
          <a:p>
            <a:endParaRPr lang="en-GB" sz="1100" b="1" dirty="0" smtClean="0"/>
          </a:p>
          <a:p>
            <a:r>
              <a:rPr lang="en-GB" sz="4000" b="1" dirty="0" smtClean="0"/>
              <a:t>Find out Now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4" y="4587974"/>
            <a:ext cx="7596336" cy="568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0000FF"/>
                </a:solidFill>
              </a:rPr>
              <a:t>Point of care eligibility testing for all your clients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0000FF"/>
                </a:solidFill>
              </a:rPr>
              <a:t>Conclusion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Extremely high </a:t>
            </a:r>
            <a:r>
              <a:rPr lang="en-GB" dirty="0" smtClean="0"/>
              <a:t>SMRs across </a:t>
            </a:r>
            <a:r>
              <a:rPr lang="en-GB" dirty="0"/>
              <a:t>ICD-10 </a:t>
            </a:r>
            <a:r>
              <a:rPr lang="en-GB" dirty="0" smtClean="0"/>
              <a:t>categories</a:t>
            </a:r>
          </a:p>
          <a:p>
            <a:r>
              <a:rPr lang="en-GB" dirty="0"/>
              <a:t>R</a:t>
            </a:r>
            <a:r>
              <a:rPr lang="en-GB" dirty="0" smtClean="0"/>
              <a:t>elative </a:t>
            </a:r>
            <a:r>
              <a:rPr lang="en-GB" dirty="0"/>
              <a:t>risks consistently higher in </a:t>
            </a:r>
            <a:r>
              <a:rPr lang="en-GB" dirty="0" smtClean="0"/>
              <a:t>females</a:t>
            </a:r>
          </a:p>
          <a:p>
            <a:r>
              <a:rPr lang="en-GB" dirty="0" smtClean="0"/>
              <a:t>Relative </a:t>
            </a:r>
            <a:r>
              <a:rPr lang="en-GB" dirty="0"/>
              <a:t>mortality excess </a:t>
            </a:r>
            <a:r>
              <a:rPr lang="en-GB" dirty="0" smtClean="0"/>
              <a:t>greatest </a:t>
            </a:r>
            <a:r>
              <a:rPr lang="en-GB" dirty="0"/>
              <a:t>for injury, poisoning and external </a:t>
            </a:r>
            <a:r>
              <a:rPr lang="en-GB" dirty="0" smtClean="0"/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2588057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0000FF"/>
                </a:solidFill>
              </a:rPr>
              <a:t>Conclusion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Higher relative </a:t>
            </a:r>
            <a:r>
              <a:rPr lang="en-GB" dirty="0"/>
              <a:t>mortality </a:t>
            </a:r>
            <a:r>
              <a:rPr lang="en-GB" dirty="0" smtClean="0"/>
              <a:t>across </a:t>
            </a:r>
            <a:r>
              <a:rPr lang="en-GB" dirty="0"/>
              <a:t>more common disease categories </a:t>
            </a:r>
            <a:r>
              <a:rPr lang="en-GB" dirty="0" smtClean="0"/>
              <a:t>= high ‘preventable’ excess deaths (CVD, Cancer, </a:t>
            </a:r>
            <a:r>
              <a:rPr lang="en-GB" dirty="0" err="1" smtClean="0"/>
              <a:t>Resp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1012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rehabmart.com/include-mt/img-resize.asp?path=/imagesfromrd/dtc-6800%20detecto%20bariatric%20stand-on%20scale_medical%20scales.jpg&amp;newwidth=340&amp;height=27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3867894"/>
            <a:ext cx="2158380" cy="8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83/db/dd/83dbdd7648859f879ebff43feea6e7cf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1187624" y="349677"/>
            <a:ext cx="1728192" cy="38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ealthkiosk.us/img/p/35-166-thickbox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822270" y="1582703"/>
            <a:ext cx="706330" cy="6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211960" y="1200151"/>
            <a:ext cx="4474840" cy="3394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Need greater focus on prevention and management of more common conditions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238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0000FF"/>
                </a:solidFill>
              </a:rPr>
              <a:t>Conclusion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Consent - Linkage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>
                <a:sym typeface="Wingdings" panose="05000000000000000000" pitchFamily="2" charset="2"/>
              </a:rPr>
              <a:t>Our </a:t>
            </a:r>
            <a:r>
              <a:rPr lang="en-GB" dirty="0" smtClean="0">
                <a:sym typeface="Wingdings" panose="05000000000000000000" pitchFamily="2" charset="2"/>
              </a:rPr>
              <a:t>job</a:t>
            </a:r>
          </a:p>
          <a:p>
            <a:r>
              <a:rPr lang="en-GB" dirty="0"/>
              <a:t>Life-course </a:t>
            </a:r>
            <a:endParaRPr lang="en-GB" dirty="0" smtClean="0"/>
          </a:p>
          <a:p>
            <a:r>
              <a:rPr lang="en-GB" dirty="0" smtClean="0">
                <a:sym typeface="Wingdings" panose="05000000000000000000" pitchFamily="2" charset="2"/>
              </a:rPr>
              <a:t>Missed Multiple Morbidity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34209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0000FF"/>
                </a:solidFill>
              </a:rPr>
              <a:t>Conclusion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Stop saying ‘Inequality’…it’s ‘Inequity’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400" i="1" dirty="0" smtClean="0"/>
              <a:t>	It could happen to anyone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38776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a/a5/Cliff_Face_West_Wale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0" b="-1428"/>
          <a:stretch/>
        </p:blipFill>
        <p:spPr bwMode="auto">
          <a:xfrm flipH="1">
            <a:off x="0" y="0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rivertrainingcentre.co.uk/wp-content/uploads/2016/09/ambulanc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567">
            <a:off x="6188488" y="3230624"/>
            <a:ext cx="834631" cy="4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4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dirty="0">
                <a:solidFill>
                  <a:srgbClr val="0000FF"/>
                </a:solidFill>
              </a:rPr>
              <a:t>A systematic review and meta-analysis of morbidity and mortality data from homeless, prison, sex work and substance use disorder populations in high-income countries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579862"/>
            <a:ext cx="7016824" cy="1314450"/>
          </a:xfrm>
        </p:spPr>
        <p:txBody>
          <a:bodyPr/>
          <a:lstStyle/>
          <a:p>
            <a:pPr algn="l"/>
            <a:r>
              <a:rPr lang="en-GB" dirty="0" smtClean="0"/>
              <a:t>Dr Al 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9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a/a5/Cliff_Face_West_Wales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5220" y="12208"/>
            <a:ext cx="9128780" cy="51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1470"/>
            <a:ext cx="7990656" cy="1102519"/>
          </a:xfrm>
        </p:spPr>
        <p:txBody>
          <a:bodyPr>
            <a:normAutofit/>
          </a:bodyPr>
          <a:lstStyle/>
          <a:p>
            <a:r>
              <a:rPr lang="en-GB" b="1" dirty="0"/>
              <a:t>The health impact </a:t>
            </a:r>
            <a:r>
              <a:rPr lang="en-GB" b="1" dirty="0" smtClean="0"/>
              <a:t>of </a:t>
            </a:r>
            <a:r>
              <a:rPr lang="en-GB" b="1" dirty="0"/>
              <a:t>exclusion</a:t>
            </a:r>
          </a:p>
        </p:txBody>
      </p:sp>
    </p:spTree>
    <p:extLst>
      <p:ext uri="{BB962C8B-B14F-4D97-AF65-F5344CB8AC3E}">
        <p14:creationId xmlns:p14="http://schemas.microsoft.com/office/powerpoint/2010/main" val="1383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0000FF"/>
                </a:solidFill>
              </a:rPr>
              <a:t>Summary </a:t>
            </a:r>
            <a:r>
              <a:rPr lang="en-GB" dirty="0">
                <a:solidFill>
                  <a:srgbClr val="0000FF"/>
                </a:solidFill>
              </a:rPr>
              <a:t>of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3000"/>
              </a:lnSpc>
            </a:pPr>
            <a:r>
              <a:rPr lang="en-GB" dirty="0" smtClean="0"/>
              <a:t>We identified studies </a:t>
            </a:r>
            <a:r>
              <a:rPr lang="en-GB" dirty="0"/>
              <a:t>that have measured rates of death and disease in four marginalised </a:t>
            </a:r>
            <a:r>
              <a:rPr lang="en-GB" dirty="0" smtClean="0"/>
              <a:t>groups: homeless </a:t>
            </a:r>
            <a:r>
              <a:rPr lang="en-GB" dirty="0"/>
              <a:t>people, people who use drugs, sex workers and </a:t>
            </a:r>
            <a:r>
              <a:rPr lang="en-GB" dirty="0" smtClean="0"/>
              <a:t>prisoners</a:t>
            </a:r>
          </a:p>
          <a:p>
            <a:pPr>
              <a:lnSpc>
                <a:spcPts val="3000"/>
              </a:lnSpc>
            </a:pPr>
            <a:r>
              <a:rPr lang="en-GB" dirty="0"/>
              <a:t>We </a:t>
            </a:r>
            <a:r>
              <a:rPr lang="en-GB" dirty="0" smtClean="0"/>
              <a:t>described </a:t>
            </a:r>
            <a:r>
              <a:rPr lang="en-GB" dirty="0"/>
              <a:t>the frequency of a range of diseases using ICD10 classification</a:t>
            </a:r>
          </a:p>
          <a:p>
            <a:pPr>
              <a:lnSpc>
                <a:spcPts val="3000"/>
              </a:lnSpc>
            </a:pPr>
            <a:r>
              <a:rPr lang="en-GB" dirty="0" smtClean="0"/>
              <a:t>A </a:t>
            </a:r>
            <a:r>
              <a:rPr lang="en-GB" dirty="0"/>
              <a:t>subset </a:t>
            </a:r>
            <a:r>
              <a:rPr lang="en-GB" dirty="0" smtClean="0"/>
              <a:t>of studies compared </a:t>
            </a:r>
            <a:r>
              <a:rPr lang="en-GB" dirty="0"/>
              <a:t>the rate of death </a:t>
            </a:r>
            <a:r>
              <a:rPr lang="en-GB" dirty="0" smtClean="0"/>
              <a:t>to </a:t>
            </a:r>
            <a:r>
              <a:rPr lang="en-GB" dirty="0"/>
              <a:t>age-matched people from the general </a:t>
            </a:r>
            <a:r>
              <a:rPr lang="en-GB" dirty="0" smtClean="0"/>
              <a:t>population </a:t>
            </a:r>
          </a:p>
          <a:p>
            <a:pPr lvl="1">
              <a:lnSpc>
                <a:spcPts val="3000"/>
              </a:lnSpc>
            </a:pPr>
            <a:r>
              <a:rPr lang="en-GB" dirty="0"/>
              <a:t>p</a:t>
            </a:r>
            <a:r>
              <a:rPr lang="en-GB" dirty="0" smtClean="0"/>
              <a:t>ooled subset results - summary </a:t>
            </a:r>
            <a:r>
              <a:rPr lang="en-GB" dirty="0"/>
              <a:t>indicators for men and </a:t>
            </a:r>
            <a:r>
              <a:rPr lang="en-GB" dirty="0" smtClean="0"/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19556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5527"/>
            <a:ext cx="8229600" cy="3672407"/>
          </a:xfrm>
        </p:spPr>
        <p:txBody>
          <a:bodyPr>
            <a:normAutofit/>
          </a:bodyPr>
          <a:lstStyle/>
          <a:p>
            <a:r>
              <a:rPr lang="en-GB" dirty="0" smtClean="0"/>
              <a:t>7,946 articles identified 2005–2015</a:t>
            </a:r>
          </a:p>
          <a:p>
            <a:r>
              <a:rPr lang="en-GB" dirty="0" smtClean="0"/>
              <a:t>1,274 </a:t>
            </a:r>
            <a:r>
              <a:rPr lang="en-GB" dirty="0"/>
              <a:t>duplicate articles </a:t>
            </a:r>
            <a:r>
              <a:rPr lang="en-GB" dirty="0" smtClean="0"/>
              <a:t>excluded</a:t>
            </a:r>
          </a:p>
          <a:p>
            <a:r>
              <a:rPr lang="en-GB" dirty="0" smtClean="0"/>
              <a:t>711 </a:t>
            </a:r>
            <a:r>
              <a:rPr lang="en-GB" dirty="0"/>
              <a:t>full text articles </a:t>
            </a:r>
            <a:r>
              <a:rPr lang="en-GB" dirty="0" smtClean="0"/>
              <a:t>first review</a:t>
            </a:r>
          </a:p>
          <a:p>
            <a:r>
              <a:rPr lang="en-GB" dirty="0" smtClean="0"/>
              <a:t>337 </a:t>
            </a:r>
            <a:r>
              <a:rPr lang="en-GB" dirty="0"/>
              <a:t>studies </a:t>
            </a:r>
            <a:r>
              <a:rPr lang="en-GB" dirty="0" smtClean="0"/>
              <a:t>full review</a:t>
            </a:r>
          </a:p>
          <a:p>
            <a:r>
              <a:rPr lang="en-GB" dirty="0" smtClean="0"/>
              <a:t>3,219 </a:t>
            </a:r>
            <a:r>
              <a:rPr lang="en-GB" dirty="0"/>
              <a:t>data </a:t>
            </a:r>
            <a:r>
              <a:rPr lang="en-GB" dirty="0" smtClean="0"/>
              <a:t>points* extracted</a:t>
            </a:r>
          </a:p>
          <a:p>
            <a:r>
              <a:rPr lang="en-GB" dirty="0" smtClean="0"/>
              <a:t>2,835 </a:t>
            </a:r>
            <a:r>
              <a:rPr lang="en-GB" dirty="0"/>
              <a:t>included after removal of </a:t>
            </a:r>
            <a:r>
              <a:rPr lang="en-GB" dirty="0" smtClean="0"/>
              <a:t>duplicates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465998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</a:t>
            </a:r>
            <a:r>
              <a:rPr lang="en-GB" dirty="0"/>
              <a:t>an effect estimate for a unique population</a:t>
            </a:r>
          </a:p>
        </p:txBody>
      </p:sp>
    </p:spTree>
    <p:extLst>
      <p:ext uri="{BB962C8B-B14F-4D97-AF65-F5344CB8AC3E}">
        <p14:creationId xmlns:p14="http://schemas.microsoft.com/office/powerpoint/2010/main" val="15891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../working/data/Figure%20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r="878"/>
          <a:stretch/>
        </p:blipFill>
        <p:spPr bwMode="auto">
          <a:xfrm>
            <a:off x="251520" y="37474"/>
            <a:ext cx="7208304" cy="502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../../../working/data/Figure%20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389"/>
          <a:stretch/>
        </p:blipFill>
        <p:spPr bwMode="auto">
          <a:xfrm>
            <a:off x="6855108" y="195486"/>
            <a:ext cx="2058522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1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2592288" cy="2869828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/>
              <a:t>Box size </a:t>
            </a:r>
            <a:r>
              <a:rPr lang="en-GB" sz="2400" dirty="0"/>
              <a:t>indicates number of data points included </a:t>
            </a:r>
            <a:r>
              <a:rPr lang="en-GB" sz="2000" dirty="0"/>
              <a:t>(e.g. Infectious and parasitic disease = 953; Disease of Nervous system = 43)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 t="91602" r="40097" b="657"/>
          <a:stretch/>
        </p:blipFill>
        <p:spPr bwMode="auto">
          <a:xfrm>
            <a:off x="323528" y="3291830"/>
            <a:ext cx="1872208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9" b="13851"/>
          <a:stretch/>
        </p:blipFill>
        <p:spPr bwMode="auto">
          <a:xfrm>
            <a:off x="2699793" y="267494"/>
            <a:ext cx="6444208" cy="4638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04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dirty="0">
                <a:solidFill>
                  <a:srgbClr val="0000FF"/>
                </a:solidFill>
              </a:rPr>
              <a:t>Summary SMR estimates for ICD-10 </a:t>
            </a:r>
            <a:r>
              <a:rPr lang="en-GB" sz="3200" dirty="0" smtClean="0">
                <a:solidFill>
                  <a:srgbClr val="0000FF"/>
                </a:solidFill>
              </a:rPr>
              <a:t>categories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88843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Injury</a:t>
            </a:r>
            <a:r>
              <a:rPr lang="en-GB" dirty="0">
                <a:solidFill>
                  <a:srgbClr val="0000FF"/>
                </a:solidFill>
              </a:rPr>
              <a:t>, </a:t>
            </a:r>
            <a:r>
              <a:rPr lang="en-GB" dirty="0" smtClean="0">
                <a:solidFill>
                  <a:srgbClr val="0000FF"/>
                </a:solidFill>
              </a:rPr>
              <a:t>poisoning</a:t>
            </a:r>
          </a:p>
          <a:p>
            <a:pPr lvl="1"/>
            <a:r>
              <a:rPr lang="it-IT" dirty="0" smtClean="0"/>
              <a:t>Males </a:t>
            </a:r>
            <a:r>
              <a:rPr lang="it-IT" sz="2900" b="1" dirty="0" smtClean="0">
                <a:solidFill>
                  <a:srgbClr val="FF0000"/>
                </a:solidFill>
              </a:rPr>
              <a:t>7.9</a:t>
            </a:r>
            <a:r>
              <a:rPr lang="it-IT" sz="2300" dirty="0" smtClean="0"/>
              <a:t> (95</a:t>
            </a:r>
            <a:r>
              <a:rPr lang="it-IT" sz="2300" dirty="0"/>
              <a:t>% CI 6.4-9.4; I</a:t>
            </a:r>
            <a:r>
              <a:rPr lang="it-IT" sz="2300" baseline="30000" dirty="0"/>
              <a:t>2</a:t>
            </a:r>
            <a:r>
              <a:rPr lang="it-IT" sz="2300" dirty="0"/>
              <a:t> 98.1</a:t>
            </a:r>
            <a:r>
              <a:rPr lang="it-IT" sz="2300" dirty="0" smtClean="0"/>
              <a:t>%)</a:t>
            </a:r>
          </a:p>
          <a:p>
            <a:pPr lvl="1"/>
            <a:r>
              <a:rPr lang="it-IT" dirty="0"/>
              <a:t>F</a:t>
            </a:r>
            <a:r>
              <a:rPr lang="it-IT" dirty="0" smtClean="0"/>
              <a:t>emales </a:t>
            </a:r>
            <a:r>
              <a:rPr lang="it-IT" sz="2900" b="1" dirty="0" smtClean="0">
                <a:solidFill>
                  <a:srgbClr val="FF0000"/>
                </a:solidFill>
              </a:rPr>
              <a:t>18.7</a:t>
            </a:r>
            <a:r>
              <a:rPr lang="it-IT" sz="2300" dirty="0" smtClean="0"/>
              <a:t> (95</a:t>
            </a:r>
            <a:r>
              <a:rPr lang="it-IT" sz="2300" dirty="0"/>
              <a:t>% CI 13.7-23.7; I</a:t>
            </a:r>
            <a:r>
              <a:rPr lang="it-IT" sz="2300" baseline="30000" dirty="0"/>
              <a:t>2</a:t>
            </a:r>
            <a:r>
              <a:rPr lang="it-IT" sz="2300" dirty="0"/>
              <a:t> 91.5%)</a:t>
            </a:r>
            <a:endParaRPr lang="en-GB" dirty="0" smtClean="0"/>
          </a:p>
          <a:p>
            <a:r>
              <a:rPr lang="en-GB" dirty="0">
                <a:solidFill>
                  <a:srgbClr val="0000FF"/>
                </a:solidFill>
              </a:rPr>
              <a:t>External causes</a:t>
            </a:r>
          </a:p>
          <a:p>
            <a:pPr lvl="1"/>
            <a:r>
              <a:rPr lang="it-IT" dirty="0"/>
              <a:t>Males </a:t>
            </a:r>
            <a:r>
              <a:rPr lang="it-IT" sz="2900" b="1" dirty="0">
                <a:solidFill>
                  <a:srgbClr val="FF0000"/>
                </a:solidFill>
              </a:rPr>
              <a:t>6.5</a:t>
            </a:r>
            <a:r>
              <a:rPr lang="it-IT" sz="2900" dirty="0"/>
              <a:t> </a:t>
            </a:r>
            <a:r>
              <a:rPr lang="it-IT" sz="2300" dirty="0"/>
              <a:t>(95% CI 5.5-7.5; I</a:t>
            </a:r>
            <a:r>
              <a:rPr lang="it-IT" sz="2300" baseline="30000" dirty="0"/>
              <a:t>2</a:t>
            </a:r>
            <a:r>
              <a:rPr lang="it-IT" sz="2300" dirty="0"/>
              <a:t> 97.4)</a:t>
            </a:r>
          </a:p>
          <a:p>
            <a:pPr lvl="1"/>
            <a:r>
              <a:rPr lang="it-IT" dirty="0"/>
              <a:t>Females </a:t>
            </a:r>
            <a:r>
              <a:rPr lang="it-IT" sz="2900" b="1" dirty="0">
                <a:solidFill>
                  <a:srgbClr val="FF0000"/>
                </a:solidFill>
              </a:rPr>
              <a:t>13.1</a:t>
            </a:r>
            <a:r>
              <a:rPr lang="it-IT" sz="2300" dirty="0"/>
              <a:t> (95% CI 9.9-16.4; I</a:t>
            </a:r>
            <a:r>
              <a:rPr lang="it-IT" sz="2300" baseline="30000" dirty="0"/>
              <a:t>2</a:t>
            </a:r>
            <a:r>
              <a:rPr lang="it-IT" sz="2300" dirty="0"/>
              <a:t> 93.0)</a:t>
            </a:r>
            <a:endParaRPr lang="en-GB" dirty="0"/>
          </a:p>
          <a:p>
            <a:r>
              <a:rPr lang="en-GB" sz="3500" dirty="0" smtClean="0">
                <a:solidFill>
                  <a:srgbClr val="0000FF"/>
                </a:solidFill>
              </a:rPr>
              <a:t>Infectious </a:t>
            </a:r>
            <a:r>
              <a:rPr lang="en-GB" sz="3500" dirty="0">
                <a:solidFill>
                  <a:srgbClr val="0000FF"/>
                </a:solidFill>
              </a:rPr>
              <a:t>and parasitic diseases </a:t>
            </a:r>
          </a:p>
          <a:p>
            <a:pPr lvl="1"/>
            <a:r>
              <a:rPr lang="en-GB" dirty="0"/>
              <a:t>Males </a:t>
            </a:r>
            <a:r>
              <a:rPr lang="en-GB" b="1" dirty="0">
                <a:solidFill>
                  <a:srgbClr val="FF0000"/>
                </a:solidFill>
              </a:rPr>
              <a:t>2.8</a:t>
            </a:r>
            <a:r>
              <a:rPr lang="en-GB" dirty="0"/>
              <a:t> </a:t>
            </a:r>
            <a:r>
              <a:rPr lang="en-GB" sz="2300" dirty="0"/>
              <a:t>(95% CI 1.6-4.1; I</a:t>
            </a:r>
            <a:r>
              <a:rPr lang="en-GB" sz="2300" baseline="30000" dirty="0"/>
              <a:t>2</a:t>
            </a:r>
            <a:r>
              <a:rPr lang="en-GB" sz="2300" dirty="0"/>
              <a:t> 65.4%)</a:t>
            </a:r>
          </a:p>
          <a:p>
            <a:pPr lvl="1"/>
            <a:r>
              <a:rPr lang="en-GB" dirty="0"/>
              <a:t>Females </a:t>
            </a:r>
            <a:r>
              <a:rPr lang="en-GB" b="1" dirty="0">
                <a:solidFill>
                  <a:srgbClr val="FF0000"/>
                </a:solidFill>
              </a:rPr>
              <a:t>5.6</a:t>
            </a:r>
            <a:r>
              <a:rPr lang="en-GB" dirty="0"/>
              <a:t> </a:t>
            </a:r>
            <a:r>
              <a:rPr lang="en-GB" sz="2300" dirty="0"/>
              <a:t>(95% CI 1.5-9.7; I</a:t>
            </a:r>
            <a:r>
              <a:rPr lang="en-GB" sz="2300" baseline="30000" dirty="0"/>
              <a:t>2</a:t>
            </a:r>
            <a:r>
              <a:rPr lang="en-GB" sz="2300" dirty="0"/>
              <a:t> 60.0</a:t>
            </a:r>
            <a:r>
              <a:rPr lang="en-GB" sz="2300" dirty="0" smtClean="0"/>
              <a:t>%)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7601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10747</TotalTime>
  <Words>715</Words>
  <Application>Microsoft Office PowerPoint</Application>
  <PresentationFormat>On-screen Show (16:9)</PresentationFormat>
  <Paragraphs>100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Segoe UI Semibold</vt:lpstr>
      <vt:lpstr>Wingdings</vt:lpstr>
      <vt:lpstr>Office Theme</vt:lpstr>
      <vt:lpstr>PowerPoint Presentation</vt:lpstr>
      <vt:lpstr>PowerPoint Presentation</vt:lpstr>
      <vt:lpstr>A systematic review and meta-analysis of morbidity and mortality data from homeless, prison, sex work and substance use disorder populations in high-income countries</vt:lpstr>
      <vt:lpstr>The health impact of exclusion</vt:lpstr>
      <vt:lpstr>Summary of methods</vt:lpstr>
      <vt:lpstr>PowerPoint Presentation</vt:lpstr>
      <vt:lpstr>PowerPoint Presentation</vt:lpstr>
      <vt:lpstr>Box size indicates number of data points included (e.g. Infectious and parasitic disease = 953; Disease of Nervous system = 43)</vt:lpstr>
      <vt:lpstr>Summary SMR estimates for ICD-10 categories</vt:lpstr>
      <vt:lpstr>Summary SMR estimates for ICD-10 categories</vt:lpstr>
      <vt:lpstr>Mental and behavioural disorders </vt:lpstr>
      <vt:lpstr>PowerPoint Presentation</vt:lpstr>
      <vt:lpstr>PowerPoint Presentation</vt:lpstr>
      <vt:lpstr>PowerPoint Presentation</vt:lpstr>
      <vt:lpstr>Health Inequality</vt:lpstr>
      <vt:lpstr>PowerPoint Presentation</vt:lpstr>
      <vt:lpstr>PowerPoint Presentation</vt:lpstr>
      <vt:lpstr>PowerPoint Presentation</vt:lpstr>
      <vt:lpstr>Health Inequity</vt:lpstr>
      <vt:lpstr>Conclusion</vt:lpstr>
      <vt:lpstr>Conclusion</vt:lpstr>
      <vt:lpstr>PowerPoint Presentation</vt:lpstr>
      <vt:lpstr>Conclusion</vt:lpstr>
      <vt:lpstr>Conclusion</vt:lpstr>
      <vt:lpstr>PowerPoint Presentation</vt:lpstr>
    </vt:vector>
  </TitlesOfParts>
  <Company>University College London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Story,Alistair</dc:creator>
  <cp:lastModifiedBy>User</cp:lastModifiedBy>
  <cp:revision>132</cp:revision>
  <cp:lastPrinted>2017-05-10T16:50:47Z</cp:lastPrinted>
  <dcterms:created xsi:type="dcterms:W3CDTF">2017-05-04T15:01:36Z</dcterms:created>
  <dcterms:modified xsi:type="dcterms:W3CDTF">2017-09-29T14:40:53Z</dcterms:modified>
</cp:coreProperties>
</file>