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3" r:id="rId15"/>
    <p:sldId id="28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81488"/>
  </p:normalViewPr>
  <p:slideViewPr>
    <p:cSldViewPr snapToGrid="0" snapToObjects="1">
      <p:cViewPr varScale="1">
        <p:scale>
          <a:sx n="58" d="100"/>
          <a:sy n="58" d="100"/>
        </p:scale>
        <p:origin x="4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03F1F-09C6-B24B-82E8-E93DC98A6E4E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6FF22-F5BC-5542-9C3A-24BDAB0FE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043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Many of the factors that cause mental health and addiction issues, such as deprivation, histories of dysfunctional families, sexual and/or physical abuse,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institutionalisation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care as children and relationship breakdown, precede homelessness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Gorde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 2004; Bernstein and Foster 2008; O’Reilly et al. 2015). The homeless existence can also cause or exacerbate these issues, with homelessness being identified as a significant predictor in the development of mental health and addiction issues (Fountain et al. 2003; Huntley 2015).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6FF22-F5BC-5542-9C3A-24BDAB0FE5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42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These sessions were facilitated by this paper’s lead author, who is a professionally qualified social worker, who has been trained in the delivery of mindfulness interventions and has over 2 years of personal meditation practice experience.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6FF22-F5BC-5542-9C3A-24BDAB0FE5D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8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These sessions were facilitated by this paper’s lead author, who is a professionally qualified social worker, who has been trained in the delivery of mindfulness interventions and has over 2 years of personal meditation practice experience.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6FF22-F5BC-5542-9C3A-24BDAB0FE5D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18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These sessions were facilitated by this paper’s lead author, who is a professionally qualified social worker, who has been trained in the delivery of mindfulness interventions and has over 2 years of personal meditation practice experience.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6FF22-F5BC-5542-9C3A-24BDAB0FE5D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1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These sessions were facilitated by this paper’s lead author, who is a professionally qualified social worker, who has been trained in the delivery of mindfulness interventions and has over 2 years of personal meditation practice experience.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6FF22-F5BC-5542-9C3A-24BDAB0FE5D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58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6FF22-F5BC-5542-9C3A-24BDAB0FE5D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64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6FF22-F5BC-5542-9C3A-24BDAB0FE5D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59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6FF22-F5BC-5542-9C3A-24BDAB0FE5D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374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6FF22-F5BC-5542-9C3A-24BDAB0FE5D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606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3BCA-5454-AC4E-89E2-51F231B8F29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F97A-7347-C34D-B7DF-E6F4B482E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853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3BCA-5454-AC4E-89E2-51F231B8F29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F97A-7347-C34D-B7DF-E6F4B482E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9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3BCA-5454-AC4E-89E2-51F231B8F29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F97A-7347-C34D-B7DF-E6F4B482E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018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3BCA-5454-AC4E-89E2-51F231B8F29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F97A-7347-C34D-B7DF-E6F4B482E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302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3BCA-5454-AC4E-89E2-51F231B8F29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F97A-7347-C34D-B7DF-E6F4B482E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867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3BCA-5454-AC4E-89E2-51F231B8F29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F97A-7347-C34D-B7DF-E6F4B482E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8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3BCA-5454-AC4E-89E2-51F231B8F29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F97A-7347-C34D-B7DF-E6F4B482E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75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3BCA-5454-AC4E-89E2-51F231B8F29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F97A-7347-C34D-B7DF-E6F4B482E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10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3BCA-5454-AC4E-89E2-51F231B8F29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F97A-7347-C34D-B7DF-E6F4B482E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084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3BCA-5454-AC4E-89E2-51F231B8F29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F97A-7347-C34D-B7DF-E6F4B482E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166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3BCA-5454-AC4E-89E2-51F231B8F29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F97A-7347-C34D-B7DF-E6F4B482E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99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B3BCA-5454-AC4E-89E2-51F231B8F29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8F97A-7347-C34D-B7DF-E6F4B482E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341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089902" y="0"/>
            <a:ext cx="3054098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62874" y="461874"/>
            <a:ext cx="1220574" cy="1254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7442" y="965198"/>
            <a:ext cx="5074559" cy="4927601"/>
          </a:xfrm>
        </p:spPr>
        <p:txBody>
          <a:bodyPr anchor="ctr">
            <a:normAutofit/>
          </a:bodyPr>
          <a:lstStyle/>
          <a:p>
            <a:pPr algn="r"/>
            <a:r>
              <a:rPr lang="en-IE" b="1" dirty="0">
                <a:latin typeface="Arial" charset="0"/>
                <a:cs typeface="Arial" charset="0"/>
              </a:rPr>
              <a:t>Mindfulness Training as a Clinical Intervention with Homeless Adults: A Pilot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40927" y="965199"/>
            <a:ext cx="2320472" cy="4927602"/>
          </a:xfrm>
        </p:spPr>
        <p:txBody>
          <a:bodyPr anchor="ctr">
            <a:normAutofit/>
          </a:bodyPr>
          <a:lstStyle/>
          <a:p>
            <a:pPr algn="l">
              <a:defRPr/>
            </a:pPr>
            <a:r>
              <a:rPr lang="en-US" sz="1700" b="1">
                <a:solidFill>
                  <a:srgbClr val="FFFFFF"/>
                </a:solidFill>
                <a:latin typeface="Arial"/>
                <a:cs typeface="Arial"/>
              </a:rPr>
              <a:t>(1) Alan Maddock,</a:t>
            </a:r>
            <a:r>
              <a:rPr lang="en-US" sz="1700" b="1" baseline="30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700" b="1">
                <a:solidFill>
                  <a:srgbClr val="FFFFFF"/>
                </a:solidFill>
                <a:latin typeface="Arial"/>
                <a:cs typeface="Arial"/>
              </a:rPr>
              <a:t>David Hevey (2) Katharina Eidenmueller</a:t>
            </a:r>
            <a:endParaRPr lang="en-IE" sz="1700" b="1">
              <a:solidFill>
                <a:srgbClr val="FFFFFF"/>
              </a:solidFill>
              <a:latin typeface="Arial"/>
              <a:cs typeface="Arial"/>
            </a:endParaRPr>
          </a:p>
          <a:p>
            <a:pPr algn="l">
              <a:defRPr/>
            </a:pPr>
            <a:r>
              <a:rPr lang="en-IE" sz="1700">
                <a:solidFill>
                  <a:srgbClr val="FFFFFF"/>
                </a:solidFill>
                <a:latin typeface="Arial"/>
                <a:cs typeface="Arial"/>
              </a:rPr>
              <a:t> (1) School of Psychology, Trinity College, Dublin. Ireland; </a:t>
            </a:r>
            <a:r>
              <a:rPr lang="de-DE" sz="1700">
                <a:solidFill>
                  <a:srgbClr val="FFFFFF"/>
                </a:solidFill>
                <a:latin typeface="Arial"/>
                <a:cs typeface="Arial"/>
              </a:rPr>
              <a:t>(2) </a:t>
            </a:r>
            <a:r>
              <a:rPr lang="en-IE" sz="1700">
                <a:solidFill>
                  <a:srgbClr val="FFFFFF"/>
                </a:solidFill>
                <a:latin typeface="Arial"/>
                <a:cs typeface="Arial"/>
              </a:rPr>
              <a:t>Institute of Psychology, Heidelberg University, Heidelberg, Germany</a:t>
            </a:r>
            <a:endParaRPr lang="en-US" sz="1700">
              <a:solidFill>
                <a:srgbClr val="FFFFFF"/>
              </a:solidFill>
            </a:endParaRPr>
          </a:p>
        </p:txBody>
      </p:sp>
      <p:pic>
        <p:nvPicPr>
          <p:cNvPr id="6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8288" y="1716088"/>
            <a:ext cx="4452937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0688" y="1868488"/>
            <a:ext cx="4452937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1225" y="1716088"/>
            <a:ext cx="6122988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45367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20040"/>
            <a:ext cx="7886700" cy="809513"/>
          </a:xfrm>
        </p:spPr>
        <p:txBody>
          <a:bodyPr>
            <a:normAutofit/>
          </a:bodyPr>
          <a:lstStyle/>
          <a:p>
            <a:r>
              <a:rPr lang="en-US" dirty="0"/>
              <a:t>Quantitative Results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5511061"/>
              </p:ext>
            </p:extLst>
          </p:nvPr>
        </p:nvGraphicFramePr>
        <p:xfrm>
          <a:off x="457200" y="1129553"/>
          <a:ext cx="8229600" cy="480166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325906"/>
                <a:gridCol w="4903694"/>
              </a:tblGrid>
              <a:tr h="961917">
                <a:tc>
                  <a:txBody>
                    <a:bodyPr/>
                    <a:lstStyle/>
                    <a:p>
                      <a:r>
                        <a:rPr lang="en-US" sz="3000" kern="1200" dirty="0" smtClean="0">
                          <a:effectLst/>
                        </a:rPr>
                        <a:t>Superordinate Qualitative Themes</a:t>
                      </a:r>
                      <a:r>
                        <a:rPr lang="en-IE" sz="3000" dirty="0" smtClean="0">
                          <a:effectLst/>
                        </a:rPr>
                        <a:t> </a:t>
                      </a:r>
                      <a:endParaRPr lang="en-US" sz="3000" dirty="0">
                        <a:solidFill>
                          <a:srgbClr val="000000"/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r>
                        <a:rPr lang="en-US" sz="3000" kern="1200" dirty="0" smtClean="0">
                          <a:effectLst/>
                        </a:rPr>
                        <a:t>Subordinate Qualitative Themes</a:t>
                      </a:r>
                      <a:endParaRPr lang="en-US" sz="3000" dirty="0">
                        <a:solidFill>
                          <a:srgbClr val="000000"/>
                        </a:solidFill>
                      </a:endParaRPr>
                    </a:p>
                  </a:txBody>
                  <a:tcPr marL="91438" marR="91438"/>
                </a:tc>
              </a:tr>
              <a:tr h="1326695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effectLst/>
                        </a:rPr>
                        <a:t>Enhanced coping skills</a:t>
                      </a:r>
                      <a:r>
                        <a:rPr lang="en-IE" sz="1600" b="1" dirty="0" smtClean="0">
                          <a:effectLst/>
                        </a:rPr>
                        <a:t> 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effectLst/>
                        </a:rPr>
                        <a:t>•Ability to ground self and be less ruminative</a:t>
                      </a:r>
                      <a:endParaRPr lang="en-IE" sz="1800" b="0" kern="1200" dirty="0" smtClean="0">
                        <a:effectLst/>
                      </a:endParaRPr>
                    </a:p>
                    <a:p>
                      <a:r>
                        <a:rPr lang="en-US" sz="1800" b="0" kern="1200" dirty="0" smtClean="0">
                          <a:effectLst/>
                        </a:rPr>
                        <a:t>•Increased ability to accept difficult thoughts and emotions</a:t>
                      </a:r>
                      <a:endParaRPr lang="en-IE" sz="1800" b="0" kern="1200" dirty="0" smtClean="0">
                        <a:effectLst/>
                      </a:endParaRPr>
                    </a:p>
                    <a:p>
                      <a:r>
                        <a:rPr lang="en-US" sz="1800" b="0" kern="1200" dirty="0" smtClean="0">
                          <a:effectLst/>
                        </a:rPr>
                        <a:t>•Improved ability to regulate attention </a:t>
                      </a:r>
                      <a:endParaRPr lang="en-US" sz="1800" b="0" dirty="0">
                        <a:solidFill>
                          <a:srgbClr val="000000"/>
                        </a:solidFill>
                      </a:endParaRPr>
                    </a:p>
                  </a:txBody>
                  <a:tcPr marL="91438" marR="91438"/>
                </a:tc>
              </a:tr>
              <a:tr h="1326695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effectLst/>
                        </a:rPr>
                        <a:t>Enhanced mindful traits</a:t>
                      </a:r>
                      <a:r>
                        <a:rPr lang="en-IE" sz="1600" b="1" dirty="0" smtClean="0">
                          <a:effectLst/>
                        </a:rPr>
                        <a:t> 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effectLst/>
                        </a:rPr>
                        <a:t>•Increased self-awareness </a:t>
                      </a:r>
                      <a:endParaRPr lang="en-IE" sz="1800" b="0" kern="1200" dirty="0" smtClean="0">
                        <a:effectLst/>
                      </a:endParaRPr>
                    </a:p>
                    <a:p>
                      <a:r>
                        <a:rPr lang="en-US" sz="1800" b="0" kern="1200" dirty="0" smtClean="0">
                          <a:effectLst/>
                        </a:rPr>
                        <a:t>•Decreased emotional reactivity </a:t>
                      </a:r>
                      <a:endParaRPr lang="en-IE" sz="1800" b="0" kern="1200" dirty="0" smtClean="0">
                        <a:effectLst/>
                      </a:endParaRPr>
                    </a:p>
                    <a:p>
                      <a:r>
                        <a:rPr lang="en-US" sz="1800" b="0" kern="1200" dirty="0" smtClean="0">
                          <a:effectLst/>
                        </a:rPr>
                        <a:t>•Increased self-control </a:t>
                      </a:r>
                      <a:endParaRPr lang="en-IE" sz="1800" b="0" kern="1200" dirty="0" smtClean="0">
                        <a:effectLst/>
                      </a:endParaRPr>
                    </a:p>
                    <a:p>
                      <a:r>
                        <a:rPr lang="en-US" sz="1800" b="0" kern="1200" dirty="0" smtClean="0">
                          <a:effectLst/>
                        </a:rPr>
                        <a:t>•Increased compassion for self and others</a:t>
                      </a:r>
                      <a:endParaRPr lang="en-US" sz="1800" b="0" dirty="0">
                        <a:solidFill>
                          <a:srgbClr val="000000"/>
                        </a:solidFill>
                      </a:endParaRPr>
                    </a:p>
                  </a:txBody>
                  <a:tcPr marL="91438" marR="91438"/>
                </a:tc>
              </a:tr>
              <a:tr h="1142430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effectLst/>
                        </a:rPr>
                        <a:t>Enhanced well-being</a:t>
                      </a:r>
                      <a:r>
                        <a:rPr lang="en-IE" sz="1600" b="1" dirty="0" smtClean="0">
                          <a:effectLst/>
                        </a:rPr>
                        <a:t> 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effectLst/>
                        </a:rPr>
                        <a:t>•Improved mood</a:t>
                      </a:r>
                      <a:endParaRPr lang="en-IE" sz="1800" b="0" kern="1200" dirty="0" smtClean="0">
                        <a:effectLst/>
                      </a:endParaRPr>
                    </a:p>
                    <a:p>
                      <a:r>
                        <a:rPr lang="en-US" sz="1800" b="0" kern="1200" dirty="0" smtClean="0">
                          <a:effectLst/>
                        </a:rPr>
                        <a:t>•Improved interpersonal relationships </a:t>
                      </a:r>
                      <a:endParaRPr lang="en-IE" sz="1800" b="0" kern="1200" dirty="0" smtClean="0">
                        <a:effectLst/>
                      </a:endParaRPr>
                    </a:p>
                    <a:p>
                      <a:r>
                        <a:rPr lang="en-US" sz="1800" b="0" kern="1200" dirty="0" smtClean="0">
                          <a:effectLst/>
                        </a:rPr>
                        <a:t>•Experiencing less intense negative emotions </a:t>
                      </a:r>
                      <a:endParaRPr lang="en-US" sz="1800" b="0" dirty="0">
                        <a:solidFill>
                          <a:srgbClr val="000000"/>
                        </a:solidFill>
                      </a:endParaRPr>
                    </a:p>
                  </a:txBody>
                  <a:tcPr marL="91438" marR="91438"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3623" y="5895866"/>
            <a:ext cx="1983177" cy="63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47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1825"/>
            <a:ext cx="7886700" cy="816777"/>
          </a:xfrm>
        </p:spPr>
        <p:txBody>
          <a:bodyPr>
            <a:normAutofit/>
          </a:bodyPr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448602"/>
            <a:ext cx="8095237" cy="4647398"/>
          </a:xfrm>
        </p:spPr>
        <p:txBody>
          <a:bodyPr>
            <a:normAutofit/>
          </a:bodyPr>
          <a:lstStyle/>
          <a:p>
            <a:pPr marL="0" indent="0">
              <a:spcBef>
                <a:spcPts val="2500"/>
              </a:spcBef>
              <a:buClr>
                <a:srgbClr val="006699"/>
              </a:buCl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 dirty="0">
                <a:solidFill>
                  <a:srgbClr val="000000"/>
                </a:solidFill>
              </a:rPr>
              <a:t>There was </a:t>
            </a:r>
            <a:r>
              <a:rPr lang="en-US" sz="2000" b="1" dirty="0">
                <a:solidFill>
                  <a:srgbClr val="000000"/>
                </a:solidFill>
              </a:rPr>
              <a:t>agreement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/>
              <a:t>between the statistically significant quantitative and qualitative findings.</a:t>
            </a:r>
          </a:p>
          <a:p>
            <a:pPr marL="0" indent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IE" sz="19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710" y="5764213"/>
            <a:ext cx="1983177" cy="6303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152" y="475561"/>
            <a:ext cx="1426371" cy="94629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28649" y="2265379"/>
            <a:ext cx="8095237" cy="4465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500"/>
              </a:spcBef>
              <a:buClr>
                <a:srgbClr val="006699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All</a:t>
            </a:r>
            <a:r>
              <a:rPr lang="en-US" b="1" u="sng" dirty="0"/>
              <a:t> seven </a:t>
            </a:r>
            <a:r>
              <a:rPr lang="en-US" dirty="0"/>
              <a:t>participants showed statistically significant reductions in </a:t>
            </a:r>
            <a:r>
              <a:rPr lang="en-US" sz="2000" b="1" dirty="0" smtClean="0"/>
              <a:t>anxiety, depression, emotional reactivity and impulsivity.</a:t>
            </a:r>
          </a:p>
          <a:p>
            <a:pPr>
              <a:spcBef>
                <a:spcPts val="2500"/>
              </a:spcBef>
              <a:buClr>
                <a:srgbClr val="006699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 dirty="0"/>
              <a:t>These scores appear to be based on a number of factors including: </a:t>
            </a:r>
            <a:endParaRPr lang="en-US" sz="2000" dirty="0" smtClean="0"/>
          </a:p>
          <a:p>
            <a:pPr>
              <a:spcBef>
                <a:spcPts val="2500"/>
              </a:spcBef>
              <a:buClr>
                <a:srgbClr val="006699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000" dirty="0" smtClean="0"/>
          </a:p>
          <a:p>
            <a:pPr>
              <a:spcBef>
                <a:spcPts val="2500"/>
              </a:spcBef>
              <a:buClr>
                <a:srgbClr val="006699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GB" sz="2000" dirty="0" smtClean="0">
              <a:solidFill>
                <a:srgbClr val="000000"/>
              </a:solidFill>
            </a:endParaRPr>
          </a:p>
          <a:p>
            <a:pPr>
              <a:spcBef>
                <a:spcPts val="2500"/>
              </a:spcBef>
              <a:buClr>
                <a:srgbClr val="006699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000" dirty="0" smtClean="0">
                <a:solidFill>
                  <a:srgbClr val="000000"/>
                </a:solidFill>
              </a:rPr>
              <a:t>The </a:t>
            </a:r>
            <a:r>
              <a:rPr lang="en-GB" sz="2000" dirty="0" err="1">
                <a:solidFill>
                  <a:srgbClr val="000000"/>
                </a:solidFill>
              </a:rPr>
              <a:t>manualised</a:t>
            </a:r>
            <a:r>
              <a:rPr lang="en-GB" sz="2000" dirty="0">
                <a:solidFill>
                  <a:srgbClr val="000000"/>
                </a:solidFill>
              </a:rPr>
              <a:t> and structured format of the MBSR programme enables the easy implementation of mindfulness programmes with homeless populations in clinical </a:t>
            </a:r>
            <a:r>
              <a:rPr lang="en-GB" sz="2000" dirty="0" smtClean="0">
                <a:solidFill>
                  <a:srgbClr val="000000"/>
                </a:solidFill>
              </a:rPr>
              <a:t>practice. </a:t>
            </a:r>
            <a:endParaRPr lang="en-GB" sz="2000" b="1" dirty="0">
              <a:solidFill>
                <a:srgbClr val="000090"/>
              </a:solidFill>
              <a:latin typeface="Arial" charset="0"/>
              <a:cs typeface="AR PL ShanHeiSun Uni" charset="0"/>
            </a:endParaRPr>
          </a:p>
          <a:p>
            <a:pPr>
              <a:spcBef>
                <a:spcPts val="2500"/>
              </a:spcBef>
              <a:buClr>
                <a:srgbClr val="006699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0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730958"/>
              </p:ext>
            </p:extLst>
          </p:nvPr>
        </p:nvGraphicFramePr>
        <p:xfrm>
          <a:off x="800236" y="3635565"/>
          <a:ext cx="7715114" cy="1371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857557"/>
                <a:gridCol w="3857557"/>
              </a:tblGrid>
              <a:tr h="420902"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Increased awareness of thoughts,</a:t>
                      </a:r>
                      <a:r>
                        <a:rPr lang="en-US" baseline="0" dirty="0" smtClean="0"/>
                        <a:t> emotions and body sensations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Reduced reactivity</a:t>
                      </a:r>
                      <a:endParaRPr lang="en-US" dirty="0"/>
                    </a:p>
                  </a:txBody>
                  <a:tcPr/>
                </a:tc>
              </a:tr>
              <a:tr h="24051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Increased attention span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Increased mindful</a:t>
                      </a:r>
                      <a:r>
                        <a:rPr lang="en-US" b="1" baseline="0" dirty="0" smtClean="0"/>
                        <a:t> mindsets</a:t>
                      </a:r>
                      <a:endParaRPr lang="en-US" b="1" dirty="0"/>
                    </a:p>
                  </a:txBody>
                  <a:tcPr/>
                </a:tc>
              </a:tr>
              <a:tr h="24051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Using</a:t>
                      </a:r>
                      <a:r>
                        <a:rPr lang="en-US" b="1" baseline="0" dirty="0" smtClean="0"/>
                        <a:t> approach coping strategies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Increased</a:t>
                      </a:r>
                      <a:r>
                        <a:rPr lang="en-US" b="1" baseline="0" dirty="0" smtClean="0"/>
                        <a:t> self-compassion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552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1826"/>
            <a:ext cx="5724583" cy="753715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93118"/>
            <a:ext cx="5724583" cy="4937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This study has shown that </a:t>
            </a:r>
            <a:r>
              <a:rPr lang="en-US" sz="2000" b="1" dirty="0">
                <a:solidFill>
                  <a:srgbClr val="000000"/>
                </a:solidFill>
              </a:rPr>
              <a:t>mindfulness skills </a:t>
            </a:r>
            <a:r>
              <a:rPr lang="en-US" sz="2000" dirty="0">
                <a:solidFill>
                  <a:srgbClr val="000000"/>
                </a:solidFill>
              </a:rPr>
              <a:t>can taught to a range of homeless service users and that these the </a:t>
            </a:r>
            <a:r>
              <a:rPr lang="en-US" sz="2000" b="1" dirty="0">
                <a:solidFill>
                  <a:srgbClr val="000000"/>
                </a:solidFill>
              </a:rPr>
              <a:t>enhanced coping skills </a:t>
            </a:r>
            <a:r>
              <a:rPr lang="en-US" sz="2000" dirty="0">
                <a:solidFill>
                  <a:srgbClr val="000000"/>
                </a:solidFill>
              </a:rPr>
              <a:t>developed by these service users may empower service users </a:t>
            </a:r>
            <a:r>
              <a:rPr lang="en-US" sz="2000" b="1" dirty="0">
                <a:solidFill>
                  <a:srgbClr val="000000"/>
                </a:solidFill>
              </a:rPr>
              <a:t>to enhance their own mental health</a:t>
            </a:r>
            <a:r>
              <a:rPr lang="en-US" sz="2000" dirty="0">
                <a:solidFill>
                  <a:srgbClr val="000000"/>
                </a:solidFill>
              </a:rPr>
              <a:t> and allow them </a:t>
            </a:r>
            <a:r>
              <a:rPr lang="en-US" sz="2000" b="1" dirty="0">
                <a:solidFill>
                  <a:srgbClr val="000000"/>
                </a:solidFill>
              </a:rPr>
              <a:t>to deal positively with their addiction issues.  </a:t>
            </a:r>
          </a:p>
          <a:p>
            <a:endParaRPr 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</a:rPr>
              <a:t>Increased access </a:t>
            </a:r>
            <a:r>
              <a:rPr lang="en-US" sz="2000" dirty="0">
                <a:solidFill>
                  <a:srgbClr val="000000"/>
                </a:solidFill>
              </a:rPr>
              <a:t>to interventions of this nature are likely to </a:t>
            </a:r>
            <a:r>
              <a:rPr lang="en-US" sz="2000" b="1" dirty="0">
                <a:solidFill>
                  <a:srgbClr val="000000"/>
                </a:solidFill>
              </a:rPr>
              <a:t>increase the mental health capacity of homeless service users</a:t>
            </a:r>
            <a:r>
              <a:rPr lang="en-US" sz="2000" dirty="0">
                <a:solidFill>
                  <a:srgbClr val="000000"/>
                </a:solidFill>
              </a:rPr>
              <a:t>, by </a:t>
            </a:r>
            <a:r>
              <a:rPr lang="en-US" sz="2000" b="1" dirty="0">
                <a:solidFill>
                  <a:srgbClr val="000000"/>
                </a:solidFill>
              </a:rPr>
              <a:t>empowering</a:t>
            </a:r>
            <a:r>
              <a:rPr lang="en-US" sz="2000" dirty="0">
                <a:solidFill>
                  <a:srgbClr val="000000"/>
                </a:solidFill>
              </a:rPr>
              <a:t> them to deal with their mental health and addiction issues and allow them </a:t>
            </a:r>
            <a:r>
              <a:rPr lang="en-US" sz="2000" b="1" dirty="0">
                <a:solidFill>
                  <a:srgbClr val="000000"/>
                </a:solidFill>
              </a:rPr>
              <a:t>to cope </a:t>
            </a:r>
            <a:r>
              <a:rPr lang="en-US" sz="2000" dirty="0">
                <a:solidFill>
                  <a:srgbClr val="000000"/>
                </a:solidFill>
              </a:rPr>
              <a:t>in more pro-social ways than they may have previously e.g. through the use illicit drugs, as they move towards more stable housing and independent living.</a:t>
            </a:r>
          </a:p>
          <a:p>
            <a:pPr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IE" sz="19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425" y="5844191"/>
            <a:ext cx="2222459" cy="65664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954" y="488023"/>
            <a:ext cx="2172688" cy="14695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655" y="2105438"/>
            <a:ext cx="2181285" cy="16288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4897" y="3882146"/>
            <a:ext cx="2176987" cy="181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75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1825"/>
            <a:ext cx="7886700" cy="712881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488141"/>
            <a:ext cx="8274177" cy="3818965"/>
          </a:xfrm>
        </p:spPr>
        <p:txBody>
          <a:bodyPr>
            <a:normAutofit fontScale="25000" lnSpcReduction="20000"/>
          </a:bodyPr>
          <a:lstStyle/>
          <a:p>
            <a:pPr marL="342000">
              <a:spcBef>
                <a:spcPts val="0"/>
              </a:spcBef>
              <a:buClr>
                <a:srgbClr val="006699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IE" sz="6400" dirty="0">
                <a:solidFill>
                  <a:srgbClr val="000000"/>
                </a:solidFill>
              </a:rPr>
              <a:t>Amnesty International, (2003). Mental Illness: The Neglected Quarter Summary Report. Dublin: Amnesty International.</a:t>
            </a:r>
          </a:p>
          <a:p>
            <a:pPr marL="342000">
              <a:spcBef>
                <a:spcPts val="0"/>
              </a:spcBef>
              <a:buClr>
                <a:srgbClr val="006699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IE" sz="6400" dirty="0">
                <a:solidFill>
                  <a:srgbClr val="000000"/>
                </a:solidFill>
              </a:rPr>
              <a:t>Busch-</a:t>
            </a:r>
            <a:r>
              <a:rPr lang="en-IE" sz="6400" dirty="0" err="1">
                <a:solidFill>
                  <a:srgbClr val="000000"/>
                </a:solidFill>
              </a:rPr>
              <a:t>Geertsema</a:t>
            </a:r>
            <a:r>
              <a:rPr lang="en-IE" sz="6400" dirty="0">
                <a:solidFill>
                  <a:srgbClr val="000000"/>
                </a:solidFill>
              </a:rPr>
              <a:t>, V., </a:t>
            </a:r>
            <a:r>
              <a:rPr lang="en-IE" sz="6400" dirty="0" err="1">
                <a:solidFill>
                  <a:srgbClr val="000000"/>
                </a:solidFill>
              </a:rPr>
              <a:t>Benjaminsen</a:t>
            </a:r>
            <a:r>
              <a:rPr lang="en-IE" sz="6400" dirty="0">
                <a:solidFill>
                  <a:srgbClr val="000000"/>
                </a:solidFill>
              </a:rPr>
              <a:t>, L., </a:t>
            </a:r>
            <a:r>
              <a:rPr lang="en-IE" sz="6400" dirty="0" err="1">
                <a:solidFill>
                  <a:srgbClr val="000000"/>
                </a:solidFill>
              </a:rPr>
              <a:t>Filipovic</a:t>
            </a:r>
            <a:r>
              <a:rPr lang="en-IE" sz="6400" dirty="0">
                <a:solidFill>
                  <a:srgbClr val="000000"/>
                </a:solidFill>
              </a:rPr>
              <a:t> </a:t>
            </a:r>
            <a:r>
              <a:rPr lang="en-IE" sz="6400" dirty="0" err="1">
                <a:solidFill>
                  <a:srgbClr val="000000"/>
                </a:solidFill>
              </a:rPr>
              <a:t>Hrast</a:t>
            </a:r>
            <a:r>
              <a:rPr lang="en-IE" sz="6400" dirty="0">
                <a:solidFill>
                  <a:srgbClr val="000000"/>
                </a:solidFill>
              </a:rPr>
              <a:t>, M., &amp; </a:t>
            </a:r>
            <a:r>
              <a:rPr lang="en-IE" sz="6400" dirty="0" err="1">
                <a:solidFill>
                  <a:srgbClr val="000000"/>
                </a:solidFill>
              </a:rPr>
              <a:t>Pleace</a:t>
            </a:r>
            <a:r>
              <a:rPr lang="en-IE" sz="6400" dirty="0">
                <a:solidFill>
                  <a:srgbClr val="000000"/>
                </a:solidFill>
              </a:rPr>
              <a:t>, N. (2014). Extent and profile of homelessness in European member states – a statistical update. Brussels: European Observatory of Homelessness. </a:t>
            </a:r>
          </a:p>
          <a:p>
            <a:pPr marL="342000">
              <a:spcBef>
                <a:spcPts val="0"/>
              </a:spcBef>
              <a:defRPr/>
            </a:pPr>
            <a:r>
              <a:rPr lang="en-IE" sz="6400" dirty="0" err="1">
                <a:solidFill>
                  <a:srgbClr val="000000"/>
                </a:solidFill>
              </a:rPr>
              <a:t>Bylsma</a:t>
            </a:r>
            <a:r>
              <a:rPr lang="en-IE" sz="6400" dirty="0">
                <a:solidFill>
                  <a:srgbClr val="000000"/>
                </a:solidFill>
              </a:rPr>
              <a:t>, L. M., Morris, B. H., &amp; </a:t>
            </a:r>
            <a:r>
              <a:rPr lang="en-IE" sz="6400" dirty="0" err="1">
                <a:solidFill>
                  <a:srgbClr val="000000"/>
                </a:solidFill>
              </a:rPr>
              <a:t>Rottenberg</a:t>
            </a:r>
            <a:r>
              <a:rPr lang="en-IE" sz="6400" dirty="0">
                <a:solidFill>
                  <a:srgbClr val="000000"/>
                </a:solidFill>
              </a:rPr>
              <a:t>, J. (2008). A meta-analysis of emotional reactivity in major depressive disorder. Clinical Psychology Review, 28(4), 676–691. </a:t>
            </a:r>
          </a:p>
          <a:p>
            <a:pPr marL="342000">
              <a:spcBef>
                <a:spcPts val="0"/>
              </a:spcBef>
              <a:defRPr/>
            </a:pPr>
            <a:r>
              <a:rPr lang="en-IE" sz="6400" dirty="0">
                <a:solidFill>
                  <a:srgbClr val="000000"/>
                </a:solidFill>
              </a:rPr>
              <a:t>Chiesa, A., &amp; </a:t>
            </a:r>
            <a:r>
              <a:rPr lang="en-IE" sz="6400" dirty="0" err="1">
                <a:solidFill>
                  <a:srgbClr val="000000"/>
                </a:solidFill>
              </a:rPr>
              <a:t>Serretti</a:t>
            </a:r>
            <a:r>
              <a:rPr lang="en-IE" sz="6400" dirty="0">
                <a:solidFill>
                  <a:srgbClr val="000000"/>
                </a:solidFill>
              </a:rPr>
              <a:t>, A. (2009). Mindfulness-based stress reduction for stress management in healthy people: a review and meta-analysis. Journal of Alternative and Complementary Medicine, 15(5), 593–600. </a:t>
            </a:r>
          </a:p>
          <a:p>
            <a:pPr marL="342000">
              <a:spcBef>
                <a:spcPts val="0"/>
              </a:spcBef>
              <a:defRPr/>
            </a:pPr>
            <a:r>
              <a:rPr lang="en-IE" sz="6400" dirty="0">
                <a:solidFill>
                  <a:srgbClr val="000000"/>
                </a:solidFill>
              </a:rPr>
              <a:t>Department of the Environment, Community and Local Government (2016). The Department of the Environment, Community &amp; Local Government Homeless Report April 2016. Dublin: Stationery Office.</a:t>
            </a:r>
          </a:p>
          <a:p>
            <a:pPr marL="342000">
              <a:spcBef>
                <a:spcPts val="0"/>
              </a:spcBef>
              <a:defRPr/>
            </a:pPr>
            <a:r>
              <a:rPr lang="en-IE" sz="6400" dirty="0" err="1">
                <a:solidFill>
                  <a:srgbClr val="000000"/>
                </a:solidFill>
              </a:rPr>
              <a:t>Freyberger</a:t>
            </a:r>
            <a:r>
              <a:rPr lang="en-IE" sz="6400" dirty="0">
                <a:solidFill>
                  <a:srgbClr val="000000"/>
                </a:solidFill>
              </a:rPr>
              <a:t>, H. J., Ulrich, I., </a:t>
            </a:r>
            <a:r>
              <a:rPr lang="en-IE" sz="6400" dirty="0" err="1">
                <a:solidFill>
                  <a:srgbClr val="000000"/>
                </a:solidFill>
              </a:rPr>
              <a:t>Barnow</a:t>
            </a:r>
            <a:r>
              <a:rPr lang="en-IE" sz="6400" dirty="0">
                <a:solidFill>
                  <a:srgbClr val="000000"/>
                </a:solidFill>
              </a:rPr>
              <a:t>, S., &amp; Steinhart, I. (2008). Am </a:t>
            </a:r>
            <a:r>
              <a:rPr lang="en-IE" sz="6400" dirty="0" err="1">
                <a:solidFill>
                  <a:srgbClr val="000000"/>
                </a:solidFill>
              </a:rPr>
              <a:t>Rande</a:t>
            </a:r>
            <a:r>
              <a:rPr lang="en-IE" sz="6400" dirty="0">
                <a:solidFill>
                  <a:srgbClr val="000000"/>
                </a:solidFill>
              </a:rPr>
              <a:t> </a:t>
            </a:r>
            <a:r>
              <a:rPr lang="en-IE" sz="6400" dirty="0" err="1">
                <a:solidFill>
                  <a:srgbClr val="000000"/>
                </a:solidFill>
              </a:rPr>
              <a:t>sozialpsychiatrischer</a:t>
            </a:r>
            <a:r>
              <a:rPr lang="en-IE" sz="6400" dirty="0">
                <a:solidFill>
                  <a:srgbClr val="000000"/>
                </a:solidFill>
              </a:rPr>
              <a:t> </a:t>
            </a:r>
            <a:r>
              <a:rPr lang="en-IE" sz="6400" dirty="0" err="1">
                <a:solidFill>
                  <a:srgbClr val="000000"/>
                </a:solidFill>
              </a:rPr>
              <a:t>Versorgungsstrukturen</a:t>
            </a:r>
            <a:r>
              <a:rPr lang="en-IE" sz="6400" dirty="0">
                <a:solidFill>
                  <a:srgbClr val="000000"/>
                </a:solidFill>
              </a:rPr>
              <a:t> – </a:t>
            </a:r>
            <a:r>
              <a:rPr lang="en-IE" sz="6400" dirty="0" err="1">
                <a:solidFill>
                  <a:srgbClr val="000000"/>
                </a:solidFill>
              </a:rPr>
              <a:t>eine</a:t>
            </a:r>
            <a:r>
              <a:rPr lang="en-IE" sz="6400" dirty="0">
                <a:solidFill>
                  <a:srgbClr val="000000"/>
                </a:solidFill>
              </a:rPr>
              <a:t> </a:t>
            </a:r>
            <a:r>
              <a:rPr lang="en-IE" sz="6400" dirty="0" err="1">
                <a:solidFill>
                  <a:srgbClr val="000000"/>
                </a:solidFill>
              </a:rPr>
              <a:t>Untersuchung</a:t>
            </a:r>
            <a:r>
              <a:rPr lang="en-IE" sz="6400" dirty="0">
                <a:solidFill>
                  <a:srgbClr val="000000"/>
                </a:solidFill>
              </a:rPr>
              <a:t> </a:t>
            </a:r>
            <a:r>
              <a:rPr lang="en-IE" sz="6400" dirty="0" err="1">
                <a:solidFill>
                  <a:srgbClr val="000000"/>
                </a:solidFill>
              </a:rPr>
              <a:t>zur</a:t>
            </a:r>
            <a:r>
              <a:rPr lang="en-IE" sz="6400" dirty="0">
                <a:solidFill>
                  <a:srgbClr val="000000"/>
                </a:solidFill>
              </a:rPr>
              <a:t> </a:t>
            </a:r>
            <a:r>
              <a:rPr lang="en-IE" sz="6400" dirty="0" err="1">
                <a:solidFill>
                  <a:srgbClr val="000000"/>
                </a:solidFill>
              </a:rPr>
              <a:t>Systemsprengerproblematik</a:t>
            </a:r>
            <a:r>
              <a:rPr lang="en-IE" sz="6400" dirty="0">
                <a:solidFill>
                  <a:srgbClr val="000000"/>
                </a:solidFill>
              </a:rPr>
              <a:t> in Mecklenburg- </a:t>
            </a:r>
            <a:r>
              <a:rPr lang="en-IE" sz="6400" dirty="0" err="1">
                <a:solidFill>
                  <a:srgbClr val="000000"/>
                </a:solidFill>
              </a:rPr>
              <a:t>Vorpommern</a:t>
            </a:r>
            <a:r>
              <a:rPr lang="en-IE" sz="6400" dirty="0">
                <a:solidFill>
                  <a:srgbClr val="000000"/>
                </a:solidFill>
              </a:rPr>
              <a:t>. </a:t>
            </a:r>
            <a:r>
              <a:rPr lang="en-IE" sz="6400" dirty="0" err="1">
                <a:solidFill>
                  <a:srgbClr val="000000"/>
                </a:solidFill>
              </a:rPr>
              <a:t>Fortschritte</a:t>
            </a:r>
            <a:r>
              <a:rPr lang="en-IE" sz="6400" dirty="0">
                <a:solidFill>
                  <a:srgbClr val="000000"/>
                </a:solidFill>
              </a:rPr>
              <a:t> der </a:t>
            </a:r>
            <a:r>
              <a:rPr lang="en-IE" sz="6400" dirty="0" err="1">
                <a:solidFill>
                  <a:srgbClr val="000000"/>
                </a:solidFill>
              </a:rPr>
              <a:t>Neurologie-Psychiatrie</a:t>
            </a:r>
            <a:r>
              <a:rPr lang="en-IE" sz="6400" dirty="0">
                <a:solidFill>
                  <a:srgbClr val="000000"/>
                </a:solidFill>
              </a:rPr>
              <a:t>, 76, 106–113. </a:t>
            </a:r>
          </a:p>
          <a:p>
            <a:pPr>
              <a:defRPr/>
            </a:pPr>
            <a:r>
              <a:rPr lang="en-IE" sz="6400" dirty="0" err="1">
                <a:solidFill>
                  <a:srgbClr val="000000"/>
                </a:solidFill>
              </a:rPr>
              <a:t>Gerring</a:t>
            </a:r>
            <a:r>
              <a:rPr lang="en-IE" sz="6400" dirty="0">
                <a:solidFill>
                  <a:srgbClr val="000000"/>
                </a:solidFill>
              </a:rPr>
              <a:t>, J. (2007). Case study research: principles and practices. New York: Cambridge University Press. </a:t>
            </a:r>
          </a:p>
          <a:p>
            <a:pPr>
              <a:defRPr/>
            </a:pPr>
            <a:r>
              <a:rPr lang="en-IE" sz="6400" dirty="0">
                <a:solidFill>
                  <a:srgbClr val="000000"/>
                </a:solidFill>
              </a:rPr>
              <a:t>O’Reilly, F., </a:t>
            </a:r>
            <a:r>
              <a:rPr lang="en-IE" sz="6400" dirty="0" err="1">
                <a:solidFill>
                  <a:srgbClr val="000000"/>
                </a:solidFill>
              </a:rPr>
              <a:t>Barror</a:t>
            </a:r>
            <a:r>
              <a:rPr lang="en-IE" sz="6400" dirty="0">
                <a:solidFill>
                  <a:srgbClr val="000000"/>
                </a:solidFill>
              </a:rPr>
              <a:t>, S., Hannigan, A., Scriver, S., </a:t>
            </a:r>
            <a:r>
              <a:rPr lang="en-IE" sz="6400" dirty="0" err="1">
                <a:solidFill>
                  <a:srgbClr val="000000"/>
                </a:solidFill>
              </a:rPr>
              <a:t>Ruane</a:t>
            </a:r>
            <a:r>
              <a:rPr lang="en-IE" sz="6400" dirty="0">
                <a:solidFill>
                  <a:srgbClr val="000000"/>
                </a:solidFill>
              </a:rPr>
              <a:t>, L., MacFarlane, A., &amp; O’Carroll, A. (2015). Homelessness: an unhealthy state. In Health status, risk behaviours and service utilisation among homeless people in two Irish cities. Dublin: The Partnership for Health Equity. </a:t>
            </a:r>
          </a:p>
          <a:p>
            <a:pPr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IE" sz="19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710" y="5764213"/>
            <a:ext cx="1983177" cy="63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78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1825"/>
            <a:ext cx="7886700" cy="712881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488141"/>
            <a:ext cx="8274177" cy="3818965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r>
              <a:rPr lang="en-IE" sz="4300" dirty="0" smtClean="0">
                <a:solidFill>
                  <a:srgbClr val="000000"/>
                </a:solidFill>
              </a:rPr>
              <a:t>Neff</a:t>
            </a:r>
            <a:r>
              <a:rPr lang="en-IE" sz="4300" dirty="0">
                <a:solidFill>
                  <a:srgbClr val="000000"/>
                </a:solidFill>
              </a:rPr>
              <a:t>, K., &amp; </a:t>
            </a:r>
            <a:r>
              <a:rPr lang="en-IE" sz="4300" dirty="0" err="1">
                <a:solidFill>
                  <a:srgbClr val="000000"/>
                </a:solidFill>
              </a:rPr>
              <a:t>Dahm</a:t>
            </a:r>
            <a:r>
              <a:rPr lang="en-IE" sz="4300" dirty="0">
                <a:solidFill>
                  <a:srgbClr val="000000"/>
                </a:solidFill>
              </a:rPr>
              <a:t>, K. (2015). Self-compassion: what it is, what it does, and how it relates to mindfulness. In B.  </a:t>
            </a:r>
            <a:r>
              <a:rPr lang="en-IE" sz="4300" dirty="0" err="1">
                <a:solidFill>
                  <a:srgbClr val="000000"/>
                </a:solidFill>
              </a:rPr>
              <a:t>Ostafin</a:t>
            </a:r>
            <a:r>
              <a:rPr lang="en-IE" sz="4300" dirty="0">
                <a:solidFill>
                  <a:srgbClr val="000000"/>
                </a:solidFill>
              </a:rPr>
              <a:t>, M. Robinson, &amp; B. Meier (Eds.), Handbook of mindfulness and self-regulation (pp. 121–137). New York: Springer.</a:t>
            </a:r>
          </a:p>
          <a:p>
            <a:pPr>
              <a:defRPr/>
            </a:pPr>
            <a:r>
              <a:rPr lang="en-IE" sz="4300" dirty="0">
                <a:solidFill>
                  <a:srgbClr val="000000"/>
                </a:solidFill>
              </a:rPr>
              <a:t>Sanders, W., &amp; Lam, D. (2010). Ruminative and mindful self-focused processing modes and their impact on problem solving in dysphoric individuals. Behaviour Research and Therapy, 48, 747–753. </a:t>
            </a:r>
          </a:p>
          <a:p>
            <a:pPr>
              <a:defRPr/>
            </a:pPr>
            <a:r>
              <a:rPr lang="en-IE" sz="4300" dirty="0">
                <a:solidFill>
                  <a:srgbClr val="000000"/>
                </a:solidFill>
              </a:rPr>
              <a:t>Teasdale, J. D. (1999). Emotional processing, three modes of mind and the prevention of relapse in depression. Behaviour Research and Therapy, 37, 53–77. </a:t>
            </a:r>
          </a:p>
          <a:p>
            <a:pPr>
              <a:defRPr/>
            </a:pPr>
            <a:r>
              <a:rPr lang="en-IE" sz="4300" dirty="0" err="1">
                <a:solidFill>
                  <a:srgbClr val="000000"/>
                </a:solidFill>
              </a:rPr>
              <a:t>Zvolensky</a:t>
            </a:r>
            <a:r>
              <a:rPr lang="en-IE" sz="4300" dirty="0">
                <a:solidFill>
                  <a:srgbClr val="000000"/>
                </a:solidFill>
              </a:rPr>
              <a:t>, M. J., </a:t>
            </a:r>
            <a:r>
              <a:rPr lang="en-IE" sz="4300" dirty="0" err="1">
                <a:solidFill>
                  <a:srgbClr val="000000"/>
                </a:solidFill>
              </a:rPr>
              <a:t>Feldner</a:t>
            </a:r>
            <a:r>
              <a:rPr lang="en-IE" sz="4300" dirty="0">
                <a:solidFill>
                  <a:srgbClr val="000000"/>
                </a:solidFill>
              </a:rPr>
              <a:t>, M. T., </a:t>
            </a:r>
            <a:r>
              <a:rPr lang="en-IE" sz="4300" dirty="0" err="1">
                <a:solidFill>
                  <a:srgbClr val="000000"/>
                </a:solidFill>
              </a:rPr>
              <a:t>Eifert</a:t>
            </a:r>
            <a:r>
              <a:rPr lang="en-IE" sz="4300" dirty="0">
                <a:solidFill>
                  <a:srgbClr val="000000"/>
                </a:solidFill>
              </a:rPr>
              <a:t>, G. H., &amp; Brown, R. A. (2001). Affective style among smokers: understanding anxiety sensitivity, emotional reactivity, and distress tolerance using biological challenge. Addictive </a:t>
            </a:r>
            <a:r>
              <a:rPr lang="en-IE" sz="4300" dirty="0" err="1">
                <a:solidFill>
                  <a:srgbClr val="000000"/>
                </a:solidFill>
              </a:rPr>
              <a:t>Behaviors</a:t>
            </a:r>
            <a:r>
              <a:rPr lang="en-IE" sz="4300" dirty="0">
                <a:solidFill>
                  <a:srgbClr val="000000"/>
                </a:solidFill>
              </a:rPr>
              <a:t>, 26, 901–915. </a:t>
            </a:r>
          </a:p>
          <a:p>
            <a:pPr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IE" sz="19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710" y="5764213"/>
            <a:ext cx="1983177" cy="63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98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57400"/>
            <a:ext cx="7886700" cy="1008529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IE" sz="6000" b="1" dirty="0" smtClean="0">
                <a:latin typeface="+mj-lt"/>
              </a:rPr>
              <a:t>THANK YOU FOR LISTENING  </a:t>
            </a:r>
          </a:p>
          <a:p>
            <a:pPr marL="0" indent="0" algn="ctr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IE" sz="5400" b="1" dirty="0"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710" y="5764213"/>
            <a:ext cx="1983177" cy="6303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61882" y="3263153"/>
            <a:ext cx="5074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           @AlanMaddock1</a:t>
            </a:r>
          </a:p>
          <a:p>
            <a:pPr algn="ctr"/>
            <a:r>
              <a:rPr lang="en-US" sz="3200" dirty="0" smtClean="0"/>
              <a:t>Email:   </a:t>
            </a:r>
            <a:r>
              <a:rPr lang="en-US" sz="3200" dirty="0" err="1" smtClean="0"/>
              <a:t>maddocka@tcd.ie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3530" y="3424517"/>
            <a:ext cx="423667" cy="335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32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7388"/>
            <a:ext cx="8085044" cy="397177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90000"/>
              </a:lnSpc>
            </a:pPr>
            <a:r>
              <a:rPr lang="en-IE" sz="3100" dirty="0"/>
              <a:t>Ireland has experienced a </a:t>
            </a:r>
            <a:r>
              <a:rPr lang="en-IE" sz="3100" dirty="0" smtClean="0"/>
              <a:t>huge </a:t>
            </a:r>
            <a:r>
              <a:rPr lang="en-IE" sz="3100" b="1" dirty="0" smtClean="0"/>
              <a:t>125% increase </a:t>
            </a:r>
            <a:r>
              <a:rPr lang="en-IE" sz="3100" dirty="0"/>
              <a:t>in the numbers of homeless people since 2011 (Busch-Geertsema et al. 2014; Department of the Environment, Community and Focus Ireland, 2017). </a:t>
            </a:r>
          </a:p>
          <a:p>
            <a:pPr>
              <a:lnSpc>
                <a:spcPct val="90000"/>
              </a:lnSpc>
            </a:pPr>
            <a:endParaRPr lang="en-IE" sz="3100" dirty="0"/>
          </a:p>
          <a:p>
            <a:pPr>
              <a:lnSpc>
                <a:spcPct val="90000"/>
              </a:lnSpc>
            </a:pPr>
            <a:r>
              <a:rPr lang="en-IE" sz="3100" dirty="0" smtClean="0"/>
              <a:t>The latest figures show that the number of homeless people has </a:t>
            </a:r>
            <a:r>
              <a:rPr lang="en-IE" sz="3100" dirty="0"/>
              <a:t>increased to </a:t>
            </a:r>
            <a:r>
              <a:rPr lang="en-IE" sz="3600" b="1" dirty="0"/>
              <a:t>8,160 people </a:t>
            </a:r>
            <a:r>
              <a:rPr lang="en-IE" sz="3100" dirty="0"/>
              <a:t>(Department of the Environment, Community and Focus Ireland, 2017).</a:t>
            </a:r>
          </a:p>
          <a:p>
            <a:pPr>
              <a:lnSpc>
                <a:spcPct val="90000"/>
              </a:lnSpc>
            </a:pPr>
            <a:endParaRPr lang="en-IE" sz="3100" dirty="0"/>
          </a:p>
          <a:p>
            <a:pPr>
              <a:lnSpc>
                <a:spcPct val="90000"/>
              </a:lnSpc>
            </a:pPr>
            <a:r>
              <a:rPr lang="en-IE" sz="3100" dirty="0"/>
              <a:t>Living as a homeless person can be a challenging and traumatic experience (O’Reilly et al. 2015). </a:t>
            </a:r>
          </a:p>
          <a:p>
            <a:pPr>
              <a:lnSpc>
                <a:spcPct val="90000"/>
              </a:lnSpc>
            </a:pPr>
            <a:endParaRPr lang="en-IE" sz="3100" dirty="0"/>
          </a:p>
          <a:p>
            <a:pPr>
              <a:lnSpc>
                <a:spcPct val="90000"/>
              </a:lnSpc>
            </a:pPr>
            <a:r>
              <a:rPr lang="en-IE" sz="3100" dirty="0"/>
              <a:t>Between </a:t>
            </a:r>
            <a:r>
              <a:rPr lang="en-IE" sz="3100" b="1" dirty="0"/>
              <a:t>30 and 50% </a:t>
            </a:r>
            <a:r>
              <a:rPr lang="en-IE" sz="3100" dirty="0"/>
              <a:t>of homeless people in Ireland have </a:t>
            </a:r>
            <a:r>
              <a:rPr lang="en-IE" sz="3100" b="1" dirty="0"/>
              <a:t>a mental health problem. </a:t>
            </a:r>
            <a:r>
              <a:rPr lang="en-IE" sz="3100" dirty="0"/>
              <a:t>With approximately </a:t>
            </a:r>
            <a:r>
              <a:rPr lang="en-IE" sz="3100" b="1" dirty="0"/>
              <a:t>50% </a:t>
            </a:r>
            <a:r>
              <a:rPr lang="en-IE" sz="3100" dirty="0"/>
              <a:t>having a mental health and addiction </a:t>
            </a:r>
            <a:r>
              <a:rPr lang="en-IE" sz="3100" dirty="0" smtClean="0"/>
              <a:t>issue </a:t>
            </a:r>
            <a:r>
              <a:rPr lang="en-IE" sz="3100" dirty="0"/>
              <a:t>(Amnesty International, 2003; O’Reilly et al. 2015).</a:t>
            </a:r>
          </a:p>
          <a:p>
            <a:pPr>
              <a:lnSpc>
                <a:spcPct val="90000"/>
              </a:lnSpc>
            </a:pPr>
            <a:endParaRPr lang="en-IE" sz="1900" dirty="0"/>
          </a:p>
          <a:p>
            <a:pPr>
              <a:lnSpc>
                <a:spcPct val="90000"/>
              </a:lnSpc>
            </a:pPr>
            <a:endParaRPr lang="en-US" sz="1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1091" y="5756508"/>
            <a:ext cx="1576612" cy="7814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635" y="5759973"/>
            <a:ext cx="814455" cy="777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91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3" y="931072"/>
            <a:ext cx="8329086" cy="3963500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175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400" dirty="0"/>
              <a:t>A growing body of research supports the efficacy of mindfulness- based interventions in producing positive changes in </a:t>
            </a:r>
            <a:r>
              <a:rPr lang="en-US" sz="2400" b="1" dirty="0"/>
              <a:t>anxiety, depression and psychological well-being </a:t>
            </a:r>
            <a:r>
              <a:rPr lang="en-US" sz="2400" dirty="0"/>
              <a:t>across age and patient/client groups (Chiesa and </a:t>
            </a:r>
            <a:r>
              <a:rPr lang="en-US" sz="2400" dirty="0" err="1" smtClean="0"/>
              <a:t>Serretti</a:t>
            </a:r>
            <a:r>
              <a:rPr lang="en-US" sz="2400" dirty="0" smtClean="0"/>
              <a:t>, 2015)</a:t>
            </a:r>
            <a:r>
              <a:rPr lang="en-US" sz="2400" dirty="0"/>
              <a:t>.</a:t>
            </a:r>
            <a:endParaRPr lang="en-IE" sz="2400" dirty="0"/>
          </a:p>
          <a:p>
            <a:pPr marL="0" indent="0">
              <a:spcBef>
                <a:spcPts val="175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400" dirty="0"/>
              <a:t>However, there has been a </a:t>
            </a:r>
            <a:r>
              <a:rPr lang="en-US" sz="2400" b="1" dirty="0"/>
              <a:t>significant lack </a:t>
            </a:r>
            <a:r>
              <a:rPr lang="en-US" sz="2400" dirty="0"/>
              <a:t>of research examining the effects of mindfulness based interventions on the mental health of homeless service users.</a:t>
            </a:r>
            <a:r>
              <a:rPr lang="en-IE" sz="2400" dirty="0"/>
              <a:t> </a:t>
            </a:r>
          </a:p>
          <a:p>
            <a:pPr marL="0" indent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IE" sz="2400" b="1" dirty="0"/>
          </a:p>
          <a:p>
            <a:pPr marL="0" indent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IE" sz="2400" b="1" dirty="0"/>
              <a:t>Emotional reactivity and impulsivity </a:t>
            </a:r>
            <a:r>
              <a:rPr lang="en-IE" sz="2400" dirty="0"/>
              <a:t>have been identified as key factors in problematic </a:t>
            </a:r>
            <a:r>
              <a:rPr lang="en-IE" sz="2400" dirty="0" err="1"/>
              <a:t>behavior</a:t>
            </a:r>
            <a:r>
              <a:rPr lang="en-IE" sz="2400" dirty="0"/>
              <a:t>, which leads to people becoming homeless (</a:t>
            </a:r>
            <a:r>
              <a:rPr lang="en-IE" sz="2400" dirty="0" err="1"/>
              <a:t>Zvolensky</a:t>
            </a:r>
            <a:r>
              <a:rPr lang="en-IE" sz="2400" dirty="0"/>
              <a:t> et al. 2001; </a:t>
            </a:r>
            <a:r>
              <a:rPr lang="en-IE" sz="2400" dirty="0" err="1"/>
              <a:t>Freyberger</a:t>
            </a:r>
            <a:r>
              <a:rPr lang="en-IE" sz="2400" dirty="0"/>
              <a:t> et al. 2008) and in the maintenance of addiction, depression and anxiety disorders (</a:t>
            </a:r>
            <a:r>
              <a:rPr lang="en-IE" sz="2400" dirty="0" err="1"/>
              <a:t>Bylsma</a:t>
            </a:r>
            <a:r>
              <a:rPr lang="en-IE" sz="2400" dirty="0"/>
              <a:t> et al. 2008). </a:t>
            </a:r>
          </a:p>
          <a:p>
            <a:endParaRPr lang="en-US" sz="1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710" y="5764213"/>
            <a:ext cx="1983177" cy="6303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63" y="4928028"/>
            <a:ext cx="1767831" cy="14664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791" y="4928028"/>
            <a:ext cx="3406645" cy="1466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0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8896" y="802035"/>
            <a:ext cx="5604991" cy="195849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/>
              <a:t>The development of </a:t>
            </a:r>
            <a:r>
              <a:rPr lang="en-US" sz="2400" b="1" dirty="0"/>
              <a:t>mindful coping skills </a:t>
            </a:r>
            <a:r>
              <a:rPr lang="en-US" sz="2400" dirty="0"/>
              <a:t>could be a useful approach to the treatment of symptoms of addiction and mental health issues in homeless populations. </a:t>
            </a:r>
            <a:endParaRPr lang="en-US" sz="2400" dirty="0" smtClean="0"/>
          </a:p>
          <a:p>
            <a:pPr marL="0" lvl="0" indent="0">
              <a:buNone/>
            </a:pPr>
            <a:endParaRPr lang="en-US" sz="2000" dirty="0"/>
          </a:p>
          <a:p>
            <a:pPr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IE" sz="19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710" y="5764213"/>
            <a:ext cx="1983177" cy="6303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854" y="3869269"/>
            <a:ext cx="1983177" cy="146344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53" y="672544"/>
            <a:ext cx="2371164" cy="221747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0919" y="3429000"/>
            <a:ext cx="603085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IE" sz="2400" dirty="0"/>
              <a:t>By adopting a mindful perspective, more </a:t>
            </a:r>
            <a:r>
              <a:rPr lang="en-IE" sz="2400" b="1" dirty="0"/>
              <a:t>positive </a:t>
            </a:r>
            <a:r>
              <a:rPr lang="en-IE" sz="2400" b="1" dirty="0" err="1"/>
              <a:t>mindsets</a:t>
            </a:r>
            <a:r>
              <a:rPr lang="en-IE" sz="2400" b="1" dirty="0"/>
              <a:t> </a:t>
            </a:r>
            <a:r>
              <a:rPr lang="en-IE" sz="2400" dirty="0"/>
              <a:t>may be created in memory which may be triggered instead of </a:t>
            </a:r>
            <a:r>
              <a:rPr lang="en-IE" sz="2400" b="1" dirty="0"/>
              <a:t>reactive, impulsive, </a:t>
            </a:r>
            <a:r>
              <a:rPr lang="en-IE" sz="2400" b="1" dirty="0" err="1"/>
              <a:t>depressogenic</a:t>
            </a:r>
            <a:r>
              <a:rPr lang="en-IE" sz="2400" b="1" dirty="0"/>
              <a:t> and anxious </a:t>
            </a:r>
            <a:r>
              <a:rPr lang="en-IE" sz="2400" b="1" dirty="0" err="1"/>
              <a:t>mindsets</a:t>
            </a:r>
            <a:r>
              <a:rPr lang="en-IE" sz="2400" dirty="0"/>
              <a:t> at times when </a:t>
            </a:r>
            <a:r>
              <a:rPr lang="en-IE" sz="2400" b="1" dirty="0"/>
              <a:t>rumination and anxiety</a:t>
            </a:r>
            <a:r>
              <a:rPr lang="en-IE" sz="2400" dirty="0"/>
              <a:t> would typically take over (Teasdale 1999; Sanders and Lam 2010; Neff and </a:t>
            </a:r>
            <a:r>
              <a:rPr lang="en-IE" sz="2400" dirty="0" err="1"/>
              <a:t>Dahm</a:t>
            </a:r>
            <a:r>
              <a:rPr lang="en-IE" sz="2400" dirty="0"/>
              <a:t> 2015).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63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1825"/>
            <a:ext cx="7886700" cy="838387"/>
          </a:xfrm>
        </p:spPr>
        <p:txBody>
          <a:bodyPr>
            <a:normAutofit/>
          </a:bodyPr>
          <a:lstStyle/>
          <a:p>
            <a:r>
              <a:rPr lang="en-US" dirty="0"/>
              <a:t>Study 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667435"/>
            <a:ext cx="8274177" cy="42617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rgbClr val="000000"/>
                </a:solidFill>
              </a:rPr>
              <a:t>This exploratory pilot study aimed to: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(a) investigate if homeless service users in a </a:t>
            </a:r>
            <a:r>
              <a:rPr lang="en-US" sz="2000" dirty="0" err="1">
                <a:solidFill>
                  <a:srgbClr val="000000"/>
                </a:solidFill>
              </a:rPr>
              <a:t>standardised</a:t>
            </a:r>
            <a:r>
              <a:rPr lang="en-US" sz="2000" dirty="0">
                <a:solidFill>
                  <a:srgbClr val="000000"/>
                </a:solidFill>
              </a:rPr>
              <a:t> 8 week Mindfulness Based Stress Reduction (MBSR) group could develop enhanced coping skills and accrue mental health benefits through the learning of mindfulness skills; 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(b) understand the experiences of these service users in order to identify factors that support or hinder the development of these coping skills; 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</a:rPr>
              <a:t>(c) </a:t>
            </a:r>
            <a:r>
              <a:rPr lang="en-US" sz="2000" dirty="0">
                <a:solidFill>
                  <a:srgbClr val="000000"/>
                </a:solidFill>
              </a:rPr>
              <a:t>investigate if clinically significant changes in depression, anxiety, impulsivity and emotional reactivity could be achieved by the group’s participant’s. </a:t>
            </a:r>
          </a:p>
          <a:p>
            <a:pPr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IE" sz="19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710" y="5853858"/>
            <a:ext cx="1983177" cy="6303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435" y="5303866"/>
            <a:ext cx="1677274" cy="1180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66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32906"/>
            <a:ext cx="7886700" cy="816777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0000"/>
                </a:solidFill>
                <a:cs typeface="Calibri"/>
              </a:rPr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93118"/>
            <a:ext cx="7886700" cy="4423587"/>
          </a:xfrm>
        </p:spPr>
        <p:txBody>
          <a:bodyPr>
            <a:normAutofit/>
          </a:bodyPr>
          <a:lstStyle/>
          <a:p>
            <a:pPr marL="0" indent="0">
              <a:spcBef>
                <a:spcPts val="70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400" dirty="0">
                <a:solidFill>
                  <a:srgbClr val="000000"/>
                </a:solidFill>
              </a:rPr>
              <a:t>A mixed methods design was chosen for this study in order to generate a detailed and in-depth understanding of a group of homeless participants who completed an MBSR </a:t>
            </a:r>
            <a:r>
              <a:rPr lang="en-US" sz="2400" dirty="0" err="1">
                <a:solidFill>
                  <a:srgbClr val="000000"/>
                </a:solidFill>
              </a:rPr>
              <a:t>programme</a:t>
            </a:r>
            <a:r>
              <a:rPr lang="en-US" sz="2400" dirty="0">
                <a:solidFill>
                  <a:srgbClr val="000000"/>
                </a:solidFill>
              </a:rPr>
              <a:t> (</a:t>
            </a:r>
            <a:r>
              <a:rPr lang="en-US" sz="2400" dirty="0" err="1">
                <a:solidFill>
                  <a:srgbClr val="000000"/>
                </a:solidFill>
              </a:rPr>
              <a:t>Gerring</a:t>
            </a:r>
            <a:r>
              <a:rPr lang="en-US" sz="2400" dirty="0">
                <a:solidFill>
                  <a:srgbClr val="000000"/>
                </a:solidFill>
              </a:rPr>
              <a:t> 2007). </a:t>
            </a:r>
          </a:p>
          <a:p>
            <a:pPr marL="0" indent="0">
              <a:spcBef>
                <a:spcPts val="70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000" b="1" u="sng" dirty="0">
              <a:solidFill>
                <a:srgbClr val="000000"/>
              </a:solidFill>
            </a:endParaRPr>
          </a:p>
          <a:p>
            <a:pPr marL="0" indent="0">
              <a:spcBef>
                <a:spcPts val="70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400" b="1" u="sng" dirty="0">
                <a:solidFill>
                  <a:srgbClr val="000000"/>
                </a:solidFill>
              </a:rPr>
              <a:t>Participants</a:t>
            </a:r>
          </a:p>
          <a:p>
            <a:pPr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 b="1" i="1" u="sng" dirty="0"/>
              <a:t>Eligibility Criteria</a:t>
            </a:r>
            <a:r>
              <a:rPr lang="en-US" sz="2000" b="1" dirty="0"/>
              <a:t>: </a:t>
            </a:r>
            <a:r>
              <a:rPr lang="en-US" sz="2000" dirty="0"/>
              <a:t>if a homeless service user living in short term 6 month emergency homeless accommodation, and had been identified as having issues with anxiety, depression, addiction or a co-morbidity of these issues.</a:t>
            </a:r>
          </a:p>
          <a:p>
            <a:pPr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 b="1" i="1" u="sng" dirty="0">
                <a:solidFill>
                  <a:srgbClr val="000000"/>
                </a:solidFill>
              </a:rPr>
              <a:t>Exclusion Criteria:</a:t>
            </a:r>
            <a:r>
              <a:rPr lang="en-US" sz="2000" b="1" i="1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if homeless service user was actively suicidal or met diagnostic criteria for a psychotic or bipolar disorder. </a:t>
            </a:r>
          </a:p>
          <a:p>
            <a:pPr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IE" sz="19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710" y="5764213"/>
            <a:ext cx="1983177" cy="63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67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73756"/>
            <a:ext cx="7886700" cy="5105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All </a:t>
            </a:r>
            <a:r>
              <a:rPr lang="en-US" sz="2400" b="1" dirty="0">
                <a:solidFill>
                  <a:srgbClr val="000000"/>
                </a:solidFill>
              </a:rPr>
              <a:t>12 participants </a:t>
            </a:r>
            <a:r>
              <a:rPr lang="en-US" sz="2400" dirty="0">
                <a:solidFill>
                  <a:srgbClr val="000000"/>
                </a:solidFill>
              </a:rPr>
              <a:t>who began the group were sampled from </a:t>
            </a:r>
            <a:r>
              <a:rPr lang="en-US" sz="2400" b="1" dirty="0">
                <a:solidFill>
                  <a:srgbClr val="000000"/>
                </a:solidFill>
              </a:rPr>
              <a:t>two homeless hostels </a:t>
            </a:r>
            <a:r>
              <a:rPr lang="en-US" sz="2400" dirty="0">
                <a:solidFill>
                  <a:srgbClr val="000000"/>
                </a:solidFill>
              </a:rPr>
              <a:t>in Dublin, Ireland. Following receipt of ethical approval from the School of Psychology in Trinity College, Dublin, </a:t>
            </a:r>
            <a:r>
              <a:rPr lang="en-US" sz="2400" b="1" dirty="0">
                <a:solidFill>
                  <a:srgbClr val="000000"/>
                </a:solidFill>
              </a:rPr>
              <a:t>support staffs </a:t>
            </a:r>
            <a:r>
              <a:rPr lang="en-US" sz="2400" dirty="0">
                <a:solidFill>
                  <a:srgbClr val="000000"/>
                </a:solidFill>
              </a:rPr>
              <a:t>from both hostels were advised of the nature of the intervention, and project keyworkers from both hostels identified potential participants. 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Data were provided in </a:t>
            </a:r>
            <a:r>
              <a:rPr lang="en-US" sz="2400" b="1" dirty="0">
                <a:solidFill>
                  <a:srgbClr val="000000"/>
                </a:solidFill>
              </a:rPr>
              <a:t>open-ended semi-structured interviews </a:t>
            </a:r>
            <a:r>
              <a:rPr lang="en-US" sz="2400" dirty="0">
                <a:solidFill>
                  <a:srgbClr val="000000"/>
                </a:solidFill>
              </a:rPr>
              <a:t>with the participants who completed the MBSR group; participants also completed psychometric measures of </a:t>
            </a:r>
            <a:r>
              <a:rPr lang="en-US" sz="2400" b="1" dirty="0">
                <a:solidFill>
                  <a:srgbClr val="000000"/>
                </a:solidFill>
              </a:rPr>
              <a:t>depression, anxiety, impulsivity and emotional reactivity </a:t>
            </a:r>
            <a:r>
              <a:rPr lang="en-US" sz="2400" dirty="0">
                <a:solidFill>
                  <a:srgbClr val="000000"/>
                </a:solidFill>
              </a:rPr>
              <a:t>pre and post intervention.  </a:t>
            </a:r>
            <a:endParaRPr lang="en-IE" sz="2400" dirty="0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781" y="5764213"/>
            <a:ext cx="1983177" cy="63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09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57467" y="371941"/>
            <a:ext cx="7886700" cy="816777"/>
          </a:xfrm>
        </p:spPr>
        <p:txBody>
          <a:bodyPr>
            <a:normAutofit/>
          </a:bodyPr>
          <a:lstStyle/>
          <a:p>
            <a:r>
              <a:rPr lang="en-US" dirty="0"/>
              <a:t>Intervention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518" y="1384054"/>
            <a:ext cx="8526309" cy="3365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This MBSR group </a:t>
            </a:r>
            <a:r>
              <a:rPr lang="en-US" sz="2000" dirty="0" err="1">
                <a:solidFill>
                  <a:srgbClr val="000000"/>
                </a:solidFill>
              </a:rPr>
              <a:t>programme</a:t>
            </a:r>
            <a:r>
              <a:rPr lang="en-US" sz="2000" dirty="0">
                <a:solidFill>
                  <a:srgbClr val="000000"/>
                </a:solidFill>
              </a:rPr>
              <a:t> was carried out over an 8 week duration (</a:t>
            </a:r>
            <a:r>
              <a:rPr lang="en-US" sz="2000" dirty="0"/>
              <a:t>sessions were 2 hours long)</a:t>
            </a:r>
            <a:r>
              <a:rPr lang="en-US" sz="2000" dirty="0">
                <a:solidFill>
                  <a:srgbClr val="000000"/>
                </a:solidFill>
              </a:rPr>
              <a:t>, was </a:t>
            </a:r>
            <a:r>
              <a:rPr lang="en-US" sz="2000" b="1" dirty="0">
                <a:solidFill>
                  <a:srgbClr val="000000"/>
                </a:solidFill>
              </a:rPr>
              <a:t>tailored to the needs of this service user group</a:t>
            </a:r>
            <a:r>
              <a:rPr lang="en-US" sz="2000" dirty="0">
                <a:solidFill>
                  <a:srgbClr val="000000"/>
                </a:solidFill>
              </a:rPr>
              <a:t>, with 7 participants completing the intervention.  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000" dirty="0"/>
              <a:t>Each session adhered to the standard MBSR protocol and covered particular exercises and topics which were examined within the context of mindfulness, including: </a:t>
            </a:r>
            <a:r>
              <a:rPr lang="en-US" sz="2000" b="1" dirty="0"/>
              <a:t>different forms of mindfulness meditation practice, mindful awareness during yoga postures, and mindfulness during stressful situations and social interactions. </a:t>
            </a:r>
          </a:p>
          <a:p>
            <a:pPr marL="0" indent="0">
              <a:buNone/>
            </a:pPr>
            <a:endParaRPr lang="en-US" sz="2000" dirty="0"/>
          </a:p>
          <a:p>
            <a:pPr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IE" sz="19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710" y="5764213"/>
            <a:ext cx="1983177" cy="6303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2103" y="443658"/>
            <a:ext cx="2159430" cy="9403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6518" y="4518212"/>
            <a:ext cx="658009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development of mindfulness is predicated </a:t>
            </a:r>
            <a:r>
              <a:rPr lang="en-US" sz="2000" b="1" dirty="0"/>
              <a:t>upon regular and repeated practice</a:t>
            </a:r>
            <a:r>
              <a:rPr lang="en-US" sz="2000" dirty="0"/>
              <a:t>, thus participants entered upon enrolling into a commitment to carry out </a:t>
            </a:r>
            <a:r>
              <a:rPr lang="en-US" sz="2000" b="1" dirty="0"/>
              <a:t>daily homework </a:t>
            </a:r>
            <a:r>
              <a:rPr lang="en-US" sz="2000" dirty="0"/>
              <a:t>assignments primarily in the form of meditation practice, mindful yoga and applying mindfulness to situations in everyday life.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9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Quantitative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57400"/>
            <a:ext cx="7886700" cy="387176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 dirty="0">
                <a:solidFill>
                  <a:srgbClr val="000000"/>
                </a:solidFill>
              </a:rPr>
              <a:t>A Wilcoxon signed-ranks test showed a </a:t>
            </a:r>
            <a:r>
              <a:rPr lang="en-US" sz="2000" b="1" dirty="0">
                <a:solidFill>
                  <a:srgbClr val="000000"/>
                </a:solidFill>
              </a:rPr>
              <a:t>statistically significant decrease in depression scores</a:t>
            </a:r>
            <a:r>
              <a:rPr lang="en-US" sz="2000" dirty="0">
                <a:solidFill>
                  <a:srgbClr val="000000"/>
                </a:solidFill>
              </a:rPr>
              <a:t> [Z = −2.375, p = 0.018] from pre [</a:t>
            </a:r>
            <a:r>
              <a:rPr lang="en-US" sz="2000" dirty="0" err="1">
                <a:solidFill>
                  <a:srgbClr val="000000"/>
                </a:solidFill>
              </a:rPr>
              <a:t>Mdn</a:t>
            </a:r>
            <a:r>
              <a:rPr lang="en-US" sz="2000" dirty="0">
                <a:solidFill>
                  <a:srgbClr val="000000"/>
                </a:solidFill>
              </a:rPr>
              <a:t> = 10, IQR = 9–15] to post [</a:t>
            </a:r>
            <a:r>
              <a:rPr lang="en-US" sz="2000" dirty="0" err="1">
                <a:solidFill>
                  <a:srgbClr val="000000"/>
                </a:solidFill>
              </a:rPr>
              <a:t>Mdn</a:t>
            </a:r>
            <a:r>
              <a:rPr lang="en-US" sz="2000" dirty="0">
                <a:solidFill>
                  <a:srgbClr val="000000"/>
                </a:solidFill>
              </a:rPr>
              <a:t> = 7, IQR = 3–8] MBSR intervention. There was also </a:t>
            </a:r>
            <a:r>
              <a:rPr lang="en-US" sz="2000" b="1" dirty="0">
                <a:solidFill>
                  <a:srgbClr val="000000"/>
                </a:solidFill>
              </a:rPr>
              <a:t>statistically significant decrease in anxiety scores </a:t>
            </a:r>
            <a:r>
              <a:rPr lang="en-US" sz="2000" dirty="0">
                <a:solidFill>
                  <a:srgbClr val="000000"/>
                </a:solidFill>
              </a:rPr>
              <a:t>[Z = −2.371, p = 0.018] from pre [</a:t>
            </a:r>
            <a:r>
              <a:rPr lang="en-US" sz="2000" dirty="0" err="1">
                <a:solidFill>
                  <a:srgbClr val="000000"/>
                </a:solidFill>
              </a:rPr>
              <a:t>Mdn</a:t>
            </a:r>
            <a:r>
              <a:rPr lang="en-US" sz="2000" dirty="0">
                <a:solidFill>
                  <a:srgbClr val="000000"/>
                </a:solidFill>
              </a:rPr>
              <a:t> = 15, IQR = 11–19] to post [</a:t>
            </a:r>
            <a:r>
              <a:rPr lang="en-US" sz="2000" dirty="0" err="1">
                <a:solidFill>
                  <a:srgbClr val="000000"/>
                </a:solidFill>
              </a:rPr>
              <a:t>Mdn</a:t>
            </a:r>
            <a:r>
              <a:rPr lang="en-US" sz="2000" dirty="0">
                <a:solidFill>
                  <a:srgbClr val="000000"/>
                </a:solidFill>
              </a:rPr>
              <a:t> = 8, IQR = 5–10] intervention. </a:t>
            </a:r>
            <a:r>
              <a:rPr lang="en-US" sz="2000" b="1" dirty="0">
                <a:solidFill>
                  <a:srgbClr val="000000"/>
                </a:solidFill>
              </a:rPr>
              <a:t>Emotional reactivity scores </a:t>
            </a:r>
            <a:r>
              <a:rPr lang="en-US" sz="2000" dirty="0">
                <a:solidFill>
                  <a:srgbClr val="000000"/>
                </a:solidFill>
              </a:rPr>
              <a:t>[Z = −2.366, p = 0.018] </a:t>
            </a:r>
            <a:r>
              <a:rPr lang="en-US" sz="2000" b="1" dirty="0">
                <a:solidFill>
                  <a:srgbClr val="000000"/>
                </a:solidFill>
              </a:rPr>
              <a:t>significantly decreased </a:t>
            </a:r>
            <a:r>
              <a:rPr lang="en-US" sz="2000" dirty="0">
                <a:solidFill>
                  <a:srgbClr val="000000"/>
                </a:solidFill>
              </a:rPr>
              <a:t>from pre [</a:t>
            </a:r>
            <a:r>
              <a:rPr lang="en-US" sz="2000" dirty="0" err="1">
                <a:solidFill>
                  <a:srgbClr val="000000"/>
                </a:solidFill>
              </a:rPr>
              <a:t>Mdn</a:t>
            </a:r>
            <a:r>
              <a:rPr lang="en-US" sz="2000" dirty="0">
                <a:solidFill>
                  <a:srgbClr val="000000"/>
                </a:solidFill>
              </a:rPr>
              <a:t> = 60, IQR = 44– 80] and post [</a:t>
            </a:r>
            <a:r>
              <a:rPr lang="en-US" sz="2000" dirty="0" err="1">
                <a:solidFill>
                  <a:srgbClr val="000000"/>
                </a:solidFill>
              </a:rPr>
              <a:t>Mdn</a:t>
            </a:r>
            <a:r>
              <a:rPr lang="en-US" sz="2000" dirty="0">
                <a:solidFill>
                  <a:srgbClr val="000000"/>
                </a:solidFill>
              </a:rPr>
              <a:t> = 38, IQR = 35–40] intervention. In addition, </a:t>
            </a:r>
            <a:r>
              <a:rPr lang="en-US" sz="2000" b="1" dirty="0">
                <a:solidFill>
                  <a:srgbClr val="000000"/>
                </a:solidFill>
              </a:rPr>
              <a:t>impulsivity scores </a:t>
            </a:r>
            <a:r>
              <a:rPr lang="en-US" sz="2000" dirty="0">
                <a:solidFill>
                  <a:srgbClr val="000000"/>
                </a:solidFill>
              </a:rPr>
              <a:t>[Z = −2.366, p = 0.018] </a:t>
            </a:r>
            <a:r>
              <a:rPr lang="en-US" sz="2000" b="1" dirty="0">
                <a:solidFill>
                  <a:srgbClr val="000000"/>
                </a:solidFill>
              </a:rPr>
              <a:t>decreased</a:t>
            </a:r>
            <a:r>
              <a:rPr lang="en-US" sz="2000" dirty="0">
                <a:solidFill>
                  <a:srgbClr val="000000"/>
                </a:solidFill>
              </a:rPr>
              <a:t> significantly from pre [</a:t>
            </a:r>
            <a:r>
              <a:rPr lang="en-US" sz="2000" dirty="0" err="1">
                <a:solidFill>
                  <a:srgbClr val="000000"/>
                </a:solidFill>
              </a:rPr>
              <a:t>Mdn</a:t>
            </a:r>
            <a:r>
              <a:rPr lang="en-US" sz="2000" dirty="0">
                <a:solidFill>
                  <a:srgbClr val="000000"/>
                </a:solidFill>
              </a:rPr>
              <a:t> = 87, IQR = 72–92] to post [</a:t>
            </a:r>
            <a:r>
              <a:rPr lang="en-US" sz="2000" dirty="0" err="1">
                <a:solidFill>
                  <a:srgbClr val="000000"/>
                </a:solidFill>
              </a:rPr>
              <a:t>Mdn</a:t>
            </a:r>
            <a:r>
              <a:rPr lang="en-US" sz="2000" dirty="0">
                <a:solidFill>
                  <a:srgbClr val="000000"/>
                </a:solidFill>
              </a:rPr>
              <a:t> = 69, IQR = 68–73] MBSR. </a:t>
            </a:r>
          </a:p>
          <a:p>
            <a:pPr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IE" sz="19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710" y="5764213"/>
            <a:ext cx="1983177" cy="63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76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1954</Words>
  <Application>Microsoft Office PowerPoint</Application>
  <PresentationFormat>On-screen Show (4:3)</PresentationFormat>
  <Paragraphs>104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 PL ShanHeiSun Uni</vt:lpstr>
      <vt:lpstr>Arial</vt:lpstr>
      <vt:lpstr>Calibri</vt:lpstr>
      <vt:lpstr>Office Theme</vt:lpstr>
      <vt:lpstr>Mindfulness Training as a Clinical Intervention with Homeless Adults: A Pilot Study</vt:lpstr>
      <vt:lpstr>Introduction</vt:lpstr>
      <vt:lpstr>PowerPoint Presentation</vt:lpstr>
      <vt:lpstr>PowerPoint Presentation</vt:lpstr>
      <vt:lpstr>Study Aims</vt:lpstr>
      <vt:lpstr>Methods</vt:lpstr>
      <vt:lpstr>PowerPoint Presentation</vt:lpstr>
      <vt:lpstr>Intervention Description</vt:lpstr>
      <vt:lpstr>Quantitative Results</vt:lpstr>
      <vt:lpstr>Quantitative Results</vt:lpstr>
      <vt:lpstr>Discussion</vt:lpstr>
      <vt:lpstr>Conclusion</vt:lpstr>
      <vt:lpstr>References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Mindfulness Training as a Clinical Intervention with Homeless Adults: A Pilot Study</dc:title>
  <dc:creator>Alan Maddock</dc:creator>
  <cp:lastModifiedBy>user</cp:lastModifiedBy>
  <cp:revision>12</cp:revision>
  <dcterms:created xsi:type="dcterms:W3CDTF">2017-09-12T16:07:01Z</dcterms:created>
  <dcterms:modified xsi:type="dcterms:W3CDTF">2017-09-27T19:56:53Z</dcterms:modified>
</cp:coreProperties>
</file>