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5" r:id="rId2"/>
    <p:sldId id="259" r:id="rId3"/>
    <p:sldId id="288" r:id="rId4"/>
    <p:sldId id="279" r:id="rId5"/>
    <p:sldId id="265" r:id="rId6"/>
    <p:sldId id="280" r:id="rId7"/>
    <p:sldId id="281" r:id="rId8"/>
    <p:sldId id="286" r:id="rId9"/>
    <p:sldId id="267" r:id="rId10"/>
    <p:sldId id="268" r:id="rId11"/>
    <p:sldId id="282" r:id="rId12"/>
    <p:sldId id="274" r:id="rId13"/>
    <p:sldId id="272" r:id="rId14"/>
    <p:sldId id="289" r:id="rId15"/>
    <p:sldId id="270" r:id="rId16"/>
    <p:sldId id="283" r:id="rId17"/>
    <p:sldId id="284" r:id="rId18"/>
    <p:sldId id="273" r:id="rId19"/>
    <p:sldId id="271" r:id="rId20"/>
    <p:sldId id="262" r:id="rId21"/>
    <p:sldId id="29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DD8C6-EC17-479B-8C77-41B686E542CA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F7171-F147-4F12-9DA5-9BEC2676AB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282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Thanks, I want to talk about something that I think is at the heart of what SJH is about. 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0E9C-9691-44F5-B928-9CBA9B278F87}" type="slidenum">
              <a:rPr lang="en-IE" smtClean="0"/>
              <a:pPr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8295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7171-F147-4F12-9DA5-9BEC2676AB4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947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Homeless numbers</a:t>
            </a:r>
          </a:p>
          <a:p>
            <a:r>
              <a:rPr lang="en-GB" dirty="0"/>
              <a:t>New hostels – warehouses, non mobility accessible, out during day</a:t>
            </a:r>
          </a:p>
          <a:p>
            <a:r>
              <a:rPr lang="en-GB" dirty="0"/>
              <a:t>Addiction support</a:t>
            </a:r>
          </a:p>
          <a:p>
            <a:r>
              <a:rPr lang="en-GB" dirty="0"/>
              <a:t>AMAs</a:t>
            </a:r>
          </a:p>
          <a:p>
            <a:r>
              <a:rPr lang="en-GB" dirty="0"/>
              <a:t>DNAs</a:t>
            </a:r>
          </a:p>
          <a:p>
            <a:r>
              <a:rPr lang="en-GB" dirty="0"/>
              <a:t>Readmissions</a:t>
            </a:r>
          </a:p>
          <a:p>
            <a:r>
              <a:rPr lang="en-GB" dirty="0"/>
              <a:t>Specials</a:t>
            </a:r>
          </a:p>
          <a:p>
            <a:r>
              <a:rPr lang="en-GB" dirty="0"/>
              <a:t>Lack of trust – </a:t>
            </a:r>
            <a:r>
              <a:rPr lang="en-GB" dirty="0" err="1"/>
              <a:t>eg</a:t>
            </a:r>
            <a:r>
              <a:rPr lang="en-GB" dirty="0"/>
              <a:t> De Paul</a:t>
            </a:r>
          </a:p>
          <a:p>
            <a:r>
              <a:rPr lang="en-GB" dirty="0"/>
              <a:t>DRHE interaction</a:t>
            </a:r>
          </a:p>
          <a:p>
            <a:r>
              <a:rPr lang="en-GB" dirty="0"/>
              <a:t>No access to convalescence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F7171-F147-4F12-9DA5-9BEC2676AB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34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5656-E7C6-4BC0-80D8-1AEB82C62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25BF5-2683-42AA-B097-E9CDF1B069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FE60E-273B-4D41-AD66-E1D967BE6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C9BE7E-1DB7-4FBC-9A9A-C530BC22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6DDB6-E39B-459F-8F94-EC69D6903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659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40836-C22A-408D-84B9-D324189EA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6FB3B5-BC77-407B-AC43-64BF9A45A3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EDC1ED-6629-4E35-A003-6EB05F626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FD700A-694D-4C60-A93C-5FBA0EC7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2A3E5-4CC6-44FF-83D4-AA5D9948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18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74A8C8-3904-4290-8F24-E7800FC7C1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1597F-FFE2-425A-A79E-3D617C270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98173-E886-4AF5-AA09-3BC1E587A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239611-9237-4F83-AC84-F1267939D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A7AFDC-0A2C-463B-92A2-F61A78496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512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F3CBF-4DAF-4D6C-A902-EAD93333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C792D-6690-44DD-860B-0272AFC19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48489-A6BC-4CE0-91D1-2056014BD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7A15E-8446-4F52-B06D-62ED6965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B215A-BDFB-47B9-A887-9DCD01AD5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46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CED22-16A3-4CD5-BB4D-5E4F8FBFE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5F4C8-49A4-44F6-99C9-A6DA79077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C4F800-33A5-42F8-B2A8-A2CEDF33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C2AD-24D4-4F46-B42C-0DA045453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947A0-242C-4CF6-81B9-9396689A4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6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34383-BE50-4A98-A91D-07B1C4957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11D41F-FD2D-488F-8818-6F3F00B2B1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A865E9-BACF-4D9F-867B-47A1A777A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5B79E-B9C1-417E-A59A-BBBEFA48D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87C30-1AC6-479F-BAFE-AED638823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18689-B462-4929-9731-0D92C4315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10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14C3B-ACDF-44FC-A184-97850ED0E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31B8F-5906-46C1-B7CD-3B9B5E684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B2BE78-0F5E-4ACA-8401-4A54BB1556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3DC089-4622-4928-8A84-533F6EAAE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0B9BD-A540-43A9-8D49-0586B4A73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9BB0A5-BF7E-4B8E-9CAF-2561ABD48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5547FF-C576-4030-A4C3-A4B01C3CF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0EAAD3-E1C4-477F-AD29-1129286B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03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E3326-A0E4-4B1D-B597-DD2092C61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32066E-5CA0-4AD1-97FD-81C49F23C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E91877-B1E1-4F42-B5F6-D8DF9316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4C918-D4DC-423F-9C25-89FE9F058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00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274869-863F-4F23-8DE3-F6AFDC8D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0C3CFF-9D59-40B2-BCD8-C32F4669D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3FF47-3FC4-4751-9F8B-D945CE9C4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00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BAEB9-59D0-4A87-BC16-78BD30696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FE87B-3272-4724-A149-93FB3E5C0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DDD1A-9768-491B-8398-1358B1BF2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F0E38-D1D6-447E-A91F-38B9B38FB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46F82D-17DF-4F78-B5D3-196ABFB2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2CB48-E29D-424E-86A6-7EF94F34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20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D0D77-B63F-479E-B73F-093E4F417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81806-81A6-4891-A49B-F47DD6772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C60346-B5BC-40F1-A9CB-9760973351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F03A6-E7A9-42BE-846D-31F8F286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35F03-71AC-4C5F-9B7B-D0FC5D6A6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2EEB87-0791-48FD-AE15-56FABFBC9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5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70C46-FEA0-4BB0-B60F-AE605FDCA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30DBC-EDA7-42BC-8491-4BC8C359C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B8E2B-C0B5-40BE-92DD-BDD5A65D1E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B5BEDC-2304-487B-ABFA-4401C0068654}" type="datetimeFigureOut">
              <a:rPr lang="en-GB" smtClean="0"/>
              <a:t>30/09/2017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5B2A6-D7FF-4F0D-BE2B-1407D09ECE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83607-7445-4944-B047-357029CE50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4F8D1-3A9F-4EC9-A0CE-4C4169710C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624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969"/>
            <a:ext cx="3923928" cy="695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2642" y="197472"/>
            <a:ext cx="5305901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6000" b="1" dirty="0"/>
              <a:t>What’s good for the patient is also good for the hospital:</a:t>
            </a:r>
          </a:p>
          <a:p>
            <a:r>
              <a:rPr lang="en-GB" sz="4000" b="1" dirty="0"/>
              <a:t>Pilot of an Inclusion Health Service, SJH</a:t>
            </a:r>
          </a:p>
          <a:p>
            <a:endParaRPr lang="en-GB" sz="4000" b="1" dirty="0"/>
          </a:p>
          <a:p>
            <a:r>
              <a:rPr lang="en-IE" sz="2000" dirty="0"/>
              <a:t>Clíona Ní Cheallaigh</a:t>
            </a:r>
          </a:p>
          <a:p>
            <a:r>
              <a:rPr lang="en-GB" sz="2000" b="1" dirty="0"/>
              <a:t>Inclusion Health Service</a:t>
            </a:r>
          </a:p>
          <a:p>
            <a:r>
              <a:rPr lang="en-GB" sz="2000" b="1" dirty="0"/>
              <a:t>St James’s Hospital</a:t>
            </a:r>
          </a:p>
          <a:p>
            <a:r>
              <a:rPr lang="en-GB" sz="2000" b="1" dirty="0"/>
              <a:t>Dublin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00277" y="4149080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390044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61"/>
    </mc:Choice>
    <mc:Fallback xmlns="">
      <p:transition spd="slow" advTm="2666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24" y="1307792"/>
            <a:ext cx="3472373" cy="322376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461522" y="1564482"/>
          <a:ext cx="3371850" cy="2712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Prism 7" r:id="rId4" imgW="3667982" imgH="2950382" progId="Prism7.Document">
                  <p:embed/>
                </p:oleObj>
              </mc:Choice>
              <mc:Fallback>
                <p:oleObj name="Prism 7" r:id="rId4" imgW="3667982" imgH="2950382" progId="Prism7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1522" y="1564482"/>
                        <a:ext cx="3371850" cy="27122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199245" y="4653997"/>
            <a:ext cx="22064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55% scored 4 or higher</a:t>
            </a:r>
          </a:p>
        </p:txBody>
      </p:sp>
    </p:spTree>
    <p:extLst>
      <p:ext uri="{BB962C8B-B14F-4D97-AF65-F5344CB8AC3E}">
        <p14:creationId xmlns:p14="http://schemas.microsoft.com/office/powerpoint/2010/main" val="3241629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5982206-4249-4EC8-BDC8-FDE2BAC172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89438" y="1979613"/>
          <a:ext cx="3411537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2" name="Prism 7" r:id="rId3" imgW="3411926" imgH="2895278" progId="Prism7.Document">
                  <p:embed/>
                </p:oleObj>
              </mc:Choice>
              <mc:Fallback>
                <p:oleObj name="Prism 7" r:id="rId3" imgW="3411926" imgH="2895278" progId="Prism7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5982206-4249-4EC8-BDC8-FDE2BAC172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9438" y="1979613"/>
                        <a:ext cx="3411537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96950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5DA86B4-08D2-4549-A3F1-782C142C9FE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3868739" y="2054226"/>
          <a:ext cx="4454525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Prism 7" r:id="rId3" imgW="4454879" imgH="2747255" progId="Prism7.Document">
                  <p:embed/>
                </p:oleObj>
              </mc:Choice>
              <mc:Fallback>
                <p:oleObj name="Prism 7" r:id="rId3" imgW="4454879" imgH="2747255" progId="Prism7.Document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E5DA86B4-08D2-4549-A3F1-782C142C9F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68739" y="2054226"/>
                        <a:ext cx="4454525" cy="2747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72477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9B50A-C397-48A0-A8D4-45F0831A2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Inclusion Health Service Pilot: July –Dec 2016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A470F-E0B2-439B-AA7D-AB044AC18B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28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6404F-3066-40A1-BFCD-AF12B6D5F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Inclusion Health (x3)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AE2231-C909-4E6C-BCA9-F43851D6E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88881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2B822-FDDA-4547-913B-2493C15339A5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17"/>
          <a:stretch/>
        </p:blipFill>
        <p:spPr bwMode="auto">
          <a:xfrm>
            <a:off x="3230562" y="1495425"/>
            <a:ext cx="5730875" cy="38671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649337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8E962CF-AD03-4F81-AE8B-DD0E0C32A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408242"/>
              </p:ext>
            </p:extLst>
          </p:nvPr>
        </p:nvGraphicFramePr>
        <p:xfrm>
          <a:off x="4705350" y="1962150"/>
          <a:ext cx="2781300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Prism 7" r:id="rId3" imgW="2780968" imgH="2932014" progId="Prism7.Document">
                  <p:embed/>
                </p:oleObj>
              </mc:Choice>
              <mc:Fallback>
                <p:oleObj name="Prism 7" r:id="rId3" imgW="2780968" imgH="2932014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05350" y="1962150"/>
                        <a:ext cx="2781300" cy="293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1691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76FAB40-706B-48D1-9A46-2CE1A5A4C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451515"/>
              </p:ext>
            </p:extLst>
          </p:nvPr>
        </p:nvGraphicFramePr>
        <p:xfrm>
          <a:off x="4779963" y="1962150"/>
          <a:ext cx="2630487" cy="293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Prism 7" r:id="rId3" imgW="2630071" imgH="2932014" progId="Prism7.Document">
                  <p:embed/>
                </p:oleObj>
              </mc:Choice>
              <mc:Fallback>
                <p:oleObj name="Prism 7" r:id="rId3" imgW="2630071" imgH="2932014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79963" y="1962150"/>
                        <a:ext cx="2630487" cy="2932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002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B806-83A5-4A17-AB3B-7038FD13B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Savings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346F1-9F9B-4441-A22D-655AD32210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153 admissions</a:t>
            </a:r>
          </a:p>
          <a:p>
            <a:endParaRPr lang="en-GB" dirty="0"/>
          </a:p>
          <a:p>
            <a:r>
              <a:rPr lang="en-GB" dirty="0"/>
              <a:t>2002-2720 bed days (prevented admissions and reduced LOS for admissions that occurred)</a:t>
            </a:r>
          </a:p>
          <a:p>
            <a:pPr lvl="1"/>
            <a:r>
              <a:rPr lang="en-GB" dirty="0"/>
              <a:t> 500,000+ euros (standard bed day cost)</a:t>
            </a:r>
          </a:p>
          <a:p>
            <a:pPr lvl="1"/>
            <a:endParaRPr lang="en-GB" dirty="0"/>
          </a:p>
          <a:p>
            <a:r>
              <a:rPr lang="en-GB" dirty="0"/>
              <a:t>7000+  hours of 1:1 special</a:t>
            </a:r>
          </a:p>
          <a:p>
            <a:pPr lvl="1"/>
            <a:r>
              <a:rPr lang="en-GB" dirty="0"/>
              <a:t>300,000+ euros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507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B6B95-D4C1-4EE7-98FC-48E404C7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ingredients: (re-)admission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E311E-593C-448A-9373-E001D04F4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214113" cy="4351338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GB" dirty="0"/>
              <a:t>Registration in Dublin </a:t>
            </a:r>
          </a:p>
          <a:p>
            <a:pPr lvl="1"/>
            <a:r>
              <a:rPr lang="en-GB" dirty="0"/>
              <a:t>Advocacy via MQI keyworkers for 24 hour access/rolling bed</a:t>
            </a:r>
          </a:p>
          <a:p>
            <a:pPr lvl="1"/>
            <a:r>
              <a:rPr lang="en-GB" dirty="0"/>
              <a:t>GP - </a:t>
            </a:r>
            <a:r>
              <a:rPr lang="en-GB" dirty="0" err="1"/>
              <a:t>Safetynet</a:t>
            </a:r>
            <a:endParaRPr lang="en-GB" dirty="0"/>
          </a:p>
          <a:p>
            <a:pPr lvl="1"/>
            <a:r>
              <a:rPr lang="en-GB" dirty="0"/>
              <a:t>Medications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Education of hostel staff re what to call ambulance for/other avenues for assessment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Communication re discharges (e.g. what not to worry/call an ambulance for)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Outpatient management where possible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Psychologically informed approach</a:t>
            </a:r>
          </a:p>
          <a:p>
            <a:pPr lvl="1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713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n old photo of a person&#10;&#10;Description generated with high confidence">
            <a:extLst>
              <a:ext uri="{FF2B5EF4-FFF2-40B4-BE49-F238E27FC236}">
                <a16:creationId xmlns:a16="http://schemas.microsoft.com/office/drawing/2014/main" id="{4B0A5485-0AF0-4D47-9E22-98789455CF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70" y="149960"/>
            <a:ext cx="10035828" cy="67080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45D416-4070-48B1-8328-81FCDFC6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A22063-E858-4584-BE97-07BB03A014FC}"/>
              </a:ext>
            </a:extLst>
          </p:cNvPr>
          <p:cNvSpPr/>
          <p:nvPr/>
        </p:nvSpPr>
        <p:spPr>
          <a:xfrm>
            <a:off x="0" y="6175717"/>
            <a:ext cx="12192000" cy="56270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St James’s Hospital 2015</a:t>
            </a:r>
          </a:p>
        </p:txBody>
      </p:sp>
    </p:spTree>
    <p:extLst>
      <p:ext uri="{BB962C8B-B14F-4D97-AF65-F5344CB8AC3E}">
        <p14:creationId xmlns:p14="http://schemas.microsoft.com/office/powerpoint/2010/main" val="422736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8E4FA-2A75-4B39-82C1-0E5FAB7DD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2521D-0A33-4B8B-898A-57246526AD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Permanent (and larger) team</a:t>
            </a:r>
          </a:p>
          <a:p>
            <a:r>
              <a:rPr lang="en-GB" dirty="0"/>
              <a:t>Dissemination of approach within SJH and other hospitals</a:t>
            </a:r>
          </a:p>
          <a:p>
            <a:r>
              <a:rPr lang="en-GB" dirty="0"/>
              <a:t>MORE (and more suitable) accommodation </a:t>
            </a:r>
          </a:p>
          <a:p>
            <a:pPr lvl="2"/>
            <a:r>
              <a:rPr lang="en-GB" dirty="0" err="1"/>
              <a:t>Accessibilty</a:t>
            </a:r>
            <a:endParaRPr lang="en-GB" dirty="0"/>
          </a:p>
          <a:p>
            <a:pPr lvl="2"/>
            <a:r>
              <a:rPr lang="en-GB" dirty="0"/>
              <a:t>24 hour access</a:t>
            </a:r>
          </a:p>
          <a:p>
            <a:pPr lvl="2"/>
            <a:r>
              <a:rPr lang="en-GB" dirty="0"/>
              <a:t>Support – cognitive improvement</a:t>
            </a:r>
          </a:p>
          <a:p>
            <a:r>
              <a:rPr lang="en-GB" dirty="0"/>
              <a:t>Interface with DRHE</a:t>
            </a:r>
          </a:p>
          <a:p>
            <a:r>
              <a:rPr lang="en-GB" dirty="0"/>
              <a:t>Pathway for diagnosis of dementia, assessment and LTC</a:t>
            </a:r>
          </a:p>
          <a:p>
            <a:r>
              <a:rPr lang="en-GB" dirty="0"/>
              <a:t>Assertive outpatient engagement</a:t>
            </a:r>
          </a:p>
          <a:p>
            <a:r>
              <a:rPr lang="en-GB" dirty="0"/>
              <a:t>Education –</a:t>
            </a:r>
            <a:r>
              <a:rPr lang="en-GB" dirty="0" err="1"/>
              <a:t>eg</a:t>
            </a:r>
            <a:r>
              <a:rPr lang="en-GB" dirty="0"/>
              <a:t> re DSH</a:t>
            </a:r>
          </a:p>
          <a:p>
            <a:r>
              <a:rPr lang="en-GB" dirty="0"/>
              <a:t>Intermediate care (step-up, step-down)</a:t>
            </a:r>
          </a:p>
        </p:txBody>
      </p:sp>
    </p:spTree>
    <p:extLst>
      <p:ext uri="{BB962C8B-B14F-4D97-AF65-F5344CB8AC3E}">
        <p14:creationId xmlns:p14="http://schemas.microsoft.com/office/powerpoint/2010/main" val="3760552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5474E8-BB35-4A17-B409-69781D7D9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F3524-04D4-4BF5-9503-140481D707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25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The gap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1026" name="Picture 2" descr="http://cdn.roughguides.com/wp-content/uploads/2013/08/20.GrandCanyon-42-45938276-crop-1680x1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40" y="0"/>
            <a:ext cx="11426973" cy="714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48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966846C-8905-4BA3-8A61-EEA14965C1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076657"/>
              </p:ext>
            </p:extLst>
          </p:nvPr>
        </p:nvGraphicFramePr>
        <p:xfrm>
          <a:off x="4700588" y="1725613"/>
          <a:ext cx="2789237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Prism 7" r:id="rId4" imgW="2789971" imgH="3403096" progId="Prism7.Document">
                  <p:embed/>
                </p:oleObj>
              </mc:Choice>
              <mc:Fallback>
                <p:oleObj name="Prism 7" r:id="rId4" imgW="2789971" imgH="3403096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0588" y="1725613"/>
                        <a:ext cx="2789237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6004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33B56CE-077E-4C38-9628-0DBE5B1F104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4367808" y="332657"/>
          <a:ext cx="3871242" cy="58227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rism 7" r:id="rId3" imgW="6208019" imgH="9338434" progId="Prism7.Document">
                  <p:embed/>
                </p:oleObj>
              </mc:Choice>
              <mc:Fallback>
                <p:oleObj name="Prism 7" r:id="rId3" imgW="6208019" imgH="9338434" progId="Prism7.Document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33B56CE-077E-4C38-9628-0DBE5B1F10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7808" y="332657"/>
                        <a:ext cx="3871242" cy="58227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6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F9BAC81-4E31-4708-A562-DAA154BE17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056371"/>
              </p:ext>
            </p:extLst>
          </p:nvPr>
        </p:nvGraphicFramePr>
        <p:xfrm>
          <a:off x="1416050" y="1484313"/>
          <a:ext cx="9361488" cy="388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Prism 7" r:id="rId3" imgW="9361008" imgH="3887863" progId="Prism7.Document">
                  <p:embed/>
                </p:oleObj>
              </mc:Choice>
              <mc:Fallback>
                <p:oleObj name="Prism 7" r:id="rId3" imgW="9361008" imgH="388786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6050" y="1484313"/>
                        <a:ext cx="9361488" cy="388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2162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D083C8-1E9B-4D81-B2BE-95FA5C7EE7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823537"/>
              </p:ext>
            </p:extLst>
          </p:nvPr>
        </p:nvGraphicFramePr>
        <p:xfrm>
          <a:off x="4354513" y="1697038"/>
          <a:ext cx="3481387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Prism 7" r:id="rId3" imgW="3480712" imgH="3462521" progId="Prism7.Document">
                  <p:embed/>
                </p:oleObj>
              </mc:Choice>
              <mc:Fallback>
                <p:oleObj name="Prism 7" r:id="rId3" imgW="3480712" imgH="3462521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54513" y="1697038"/>
                        <a:ext cx="3481387" cy="346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77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dirty="0"/>
              <a:t>The landscape</a:t>
            </a:r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4098" name="Picture 2" descr="Grand Canyon Arizona 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6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534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4266011" y="2361010"/>
          <a:ext cx="3659981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rism 7" r:id="rId3" imgW="4880199" imgH="2844857" progId="Prism7.Document">
                  <p:embed/>
                </p:oleObj>
              </mc:Choice>
              <mc:Fallback>
                <p:oleObj name="Prism 7" r:id="rId3" imgW="4880199" imgH="2844857" progId="Prism7.Document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66011" y="2361010"/>
                        <a:ext cx="3659981" cy="213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667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5010</TotalTime>
  <Words>280</Words>
  <Application>Microsoft Office PowerPoint</Application>
  <PresentationFormat>Widescreen</PresentationFormat>
  <Paragraphs>61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Prism 7</vt:lpstr>
      <vt:lpstr>PowerPoint Presentation</vt:lpstr>
      <vt:lpstr>PowerPoint Presentation</vt:lpstr>
      <vt:lpstr>The gap</vt:lpstr>
      <vt:lpstr>PowerPoint Presentation</vt:lpstr>
      <vt:lpstr>PowerPoint Presentation</vt:lpstr>
      <vt:lpstr>PowerPoint Presentation</vt:lpstr>
      <vt:lpstr>PowerPoint Presentation</vt:lpstr>
      <vt:lpstr>The landscape</vt:lpstr>
      <vt:lpstr>PowerPoint Presentation</vt:lpstr>
      <vt:lpstr>PowerPoint Presentation</vt:lpstr>
      <vt:lpstr>PowerPoint Presentation</vt:lpstr>
      <vt:lpstr>PowerPoint Presentation</vt:lpstr>
      <vt:lpstr>Inclusion Health Service Pilot: July –Dec 2016</vt:lpstr>
      <vt:lpstr>What is Inclusion Health (x3)</vt:lpstr>
      <vt:lpstr>PowerPoint Presentation</vt:lpstr>
      <vt:lpstr>PowerPoint Presentation</vt:lpstr>
      <vt:lpstr>PowerPoint Presentation</vt:lpstr>
      <vt:lpstr>Savings</vt:lpstr>
      <vt:lpstr>The ingredients: (re-)admission avoidance</vt:lpstr>
      <vt:lpstr>Future Plans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Cliona</dc:creator>
  <cp:lastModifiedBy>Cliona</cp:lastModifiedBy>
  <cp:revision>26</cp:revision>
  <dcterms:created xsi:type="dcterms:W3CDTF">2017-07-29T07:33:37Z</dcterms:created>
  <dcterms:modified xsi:type="dcterms:W3CDTF">2017-09-30T08:59:47Z</dcterms:modified>
</cp:coreProperties>
</file>