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9" r:id="rId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3E76410-DF4B-48E2-9AB1-AD2146C1BDAD}" type="datetimeFigureOut">
              <a:rPr lang="en-IE" smtClean="0"/>
              <a:t>28/09/2017</a:t>
            </a:fld>
            <a:endParaRPr lang="en-IE"/>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6D965A6D-69AD-4D2C-A1B3-1AF025C9EEB0}" type="slidenum">
              <a:rPr lang="en-IE" smtClean="0"/>
              <a:t>‹#›</a:t>
            </a:fld>
            <a:endParaRPr lang="en-IE"/>
          </a:p>
        </p:txBody>
      </p:sp>
    </p:spTree>
    <p:extLst>
      <p:ext uri="{BB962C8B-B14F-4D97-AF65-F5344CB8AC3E}">
        <p14:creationId xmlns:p14="http://schemas.microsoft.com/office/powerpoint/2010/main" val="406466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A861490-42E4-4C52-A278-7A794E377604}" type="datetimeFigureOut">
              <a:rPr lang="en-IE" smtClean="0"/>
              <a:t>28/09/2017</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1899DCE-7679-44D1-A1AC-B335E1971951}" type="slidenum">
              <a:rPr lang="en-IE" smtClean="0"/>
              <a:t>‹#›</a:t>
            </a:fld>
            <a:endParaRPr lang="en-IE"/>
          </a:p>
        </p:txBody>
      </p:sp>
    </p:spTree>
    <p:extLst>
      <p:ext uri="{BB962C8B-B14F-4D97-AF65-F5344CB8AC3E}">
        <p14:creationId xmlns:p14="http://schemas.microsoft.com/office/powerpoint/2010/main" val="4025598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28307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206370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75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151691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0076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2069782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1382632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17959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286290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CAE87-BCE8-4587-BFE9-5A0DB3582078}" type="datetimeFigureOut">
              <a:rPr lang="en-IE" smtClean="0"/>
              <a:t>28/09/2017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312846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4CAE87-BCE8-4587-BFE9-5A0DB3582078}" type="datetimeFigureOut">
              <a:rPr lang="en-IE" smtClean="0"/>
              <a:t>28/09/2017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99447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4CAE87-BCE8-4587-BFE9-5A0DB3582078}" type="datetimeFigureOut">
              <a:rPr lang="en-IE" smtClean="0"/>
              <a:t>28/09/2017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308372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4CAE87-BCE8-4587-BFE9-5A0DB3582078}" type="datetimeFigureOut">
              <a:rPr lang="en-IE" smtClean="0"/>
              <a:t>28/09/2017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8286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CAE87-BCE8-4587-BFE9-5A0DB3582078}" type="datetimeFigureOut">
              <a:rPr lang="en-IE" smtClean="0"/>
              <a:t>28/09/2017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235686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4CAE87-BCE8-4587-BFE9-5A0DB3582078}" type="datetimeFigureOut">
              <a:rPr lang="en-IE" smtClean="0"/>
              <a:t>28/09/2017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350880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4CAE87-BCE8-4587-BFE9-5A0DB3582078}" type="datetimeFigureOut">
              <a:rPr lang="en-IE" smtClean="0"/>
              <a:t>28/09/2017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B49A4F-D83A-481B-B289-A4BBCCAC61C7}" type="slidenum">
              <a:rPr lang="en-IE" smtClean="0"/>
              <a:t>‹#›</a:t>
            </a:fld>
            <a:endParaRPr lang="en-IE"/>
          </a:p>
        </p:txBody>
      </p:sp>
    </p:spTree>
    <p:extLst>
      <p:ext uri="{BB962C8B-B14F-4D97-AF65-F5344CB8AC3E}">
        <p14:creationId xmlns:p14="http://schemas.microsoft.com/office/powerpoint/2010/main" val="9134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4CAE87-BCE8-4587-BFE9-5A0DB3582078}" type="datetimeFigureOut">
              <a:rPr lang="en-IE" smtClean="0"/>
              <a:t>28/09/2017</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B49A4F-D83A-481B-B289-A4BBCCAC61C7}" type="slidenum">
              <a:rPr lang="en-IE" smtClean="0"/>
              <a:t>‹#›</a:t>
            </a:fld>
            <a:endParaRPr lang="en-IE"/>
          </a:p>
        </p:txBody>
      </p:sp>
    </p:spTree>
    <p:extLst>
      <p:ext uri="{BB962C8B-B14F-4D97-AF65-F5344CB8AC3E}">
        <p14:creationId xmlns:p14="http://schemas.microsoft.com/office/powerpoint/2010/main" val="821081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45635" y="4866290"/>
            <a:ext cx="3135228" cy="1927741"/>
          </a:xfrm>
          <a:prstGeom prst="rect">
            <a:avLst/>
          </a:prstGeom>
        </p:spPr>
      </p:pic>
      <p:sp>
        <p:nvSpPr>
          <p:cNvPr id="2" name="Title 1"/>
          <p:cNvSpPr>
            <a:spLocks noGrp="1"/>
          </p:cNvSpPr>
          <p:nvPr>
            <p:ph type="title"/>
          </p:nvPr>
        </p:nvSpPr>
        <p:spPr>
          <a:xfrm>
            <a:off x="1092200" y="947219"/>
            <a:ext cx="8596668" cy="1320800"/>
          </a:xfrm>
        </p:spPr>
        <p:txBody>
          <a:bodyPr>
            <a:normAutofit fontScale="90000"/>
          </a:bodyPr>
          <a:lstStyle/>
          <a:p>
            <a:pPr algn="ctr"/>
            <a:r>
              <a:rPr lang="en-GB" sz="6000" dirty="0"/>
              <a:t>The Night </a:t>
            </a:r>
            <a:r>
              <a:rPr lang="en-GB" sz="6000" dirty="0" smtClean="0"/>
              <a:t>Café</a:t>
            </a:r>
            <a:r>
              <a:rPr lang="en-GB" dirty="0" smtClean="0"/>
              <a:t/>
            </a:r>
            <a:br>
              <a:rPr lang="en-GB" dirty="0" smtClean="0"/>
            </a:br>
            <a:r>
              <a:rPr lang="en-GB" dirty="0" smtClean="0"/>
              <a:t> </a:t>
            </a:r>
            <a:endParaRPr lang="en-IE" dirty="0"/>
          </a:p>
        </p:txBody>
      </p:sp>
      <p:sp>
        <p:nvSpPr>
          <p:cNvPr id="5" name="Subtitle 4"/>
          <p:cNvSpPr>
            <a:spLocks noGrp="1"/>
          </p:cNvSpPr>
          <p:nvPr>
            <p:ph sz="half" idx="1"/>
          </p:nvPr>
        </p:nvSpPr>
        <p:spPr>
          <a:xfrm>
            <a:off x="1171320" y="2107096"/>
            <a:ext cx="8256460" cy="1879595"/>
          </a:xfrm>
        </p:spPr>
        <p:txBody>
          <a:bodyPr>
            <a:noAutofit/>
          </a:bodyPr>
          <a:lstStyle/>
          <a:p>
            <a:pPr marL="0" indent="0" algn="ctr">
              <a:buNone/>
            </a:pPr>
            <a:r>
              <a:rPr lang="en-IE" sz="3600" dirty="0"/>
              <a:t>Why do clients repeatedly return to the Night Café</a:t>
            </a:r>
            <a:r>
              <a:rPr lang="en-IE" sz="4000" dirty="0"/>
              <a:t>?</a:t>
            </a:r>
            <a:endParaRPr lang="en-IE" sz="3600" dirty="0">
              <a:solidFill>
                <a:schemeClr val="tx1"/>
              </a:solidFill>
            </a:endParaRPr>
          </a:p>
        </p:txBody>
      </p:sp>
      <p:pic>
        <p:nvPicPr>
          <p:cNvPr id="6" name="Picture 5"/>
          <p:cNvPicPr>
            <a:picLocks noChangeAspect="1"/>
          </p:cNvPicPr>
          <p:nvPr/>
        </p:nvPicPr>
        <p:blipFill>
          <a:blip r:embed="rId3"/>
          <a:stretch>
            <a:fillRect/>
          </a:stretch>
        </p:blipFill>
        <p:spPr>
          <a:xfrm>
            <a:off x="0" y="3904923"/>
            <a:ext cx="4133526" cy="3026490"/>
          </a:xfrm>
          <a:prstGeom prst="rect">
            <a:avLst/>
          </a:prstGeom>
        </p:spPr>
      </p:pic>
      <p:sp>
        <p:nvSpPr>
          <p:cNvPr id="8" name="TextBox 7"/>
          <p:cNvSpPr txBox="1"/>
          <p:nvPr/>
        </p:nvSpPr>
        <p:spPr>
          <a:xfrm>
            <a:off x="4644300" y="5906813"/>
            <a:ext cx="1492469" cy="646331"/>
          </a:xfrm>
          <a:prstGeom prst="rect">
            <a:avLst/>
          </a:prstGeom>
          <a:noFill/>
        </p:spPr>
        <p:txBody>
          <a:bodyPr wrap="square" rtlCol="0">
            <a:spAutoFit/>
          </a:bodyPr>
          <a:lstStyle/>
          <a:p>
            <a:r>
              <a:rPr lang="en-IE" dirty="0" smtClean="0"/>
              <a:t>Amy Lamont</a:t>
            </a:r>
          </a:p>
          <a:p>
            <a:r>
              <a:rPr lang="en-IE" dirty="0" smtClean="0"/>
              <a:t>Brenda Kane</a:t>
            </a:r>
          </a:p>
        </p:txBody>
      </p:sp>
      <p:sp>
        <p:nvSpPr>
          <p:cNvPr id="7" name="TextBox 6"/>
          <p:cNvSpPr txBox="1"/>
          <p:nvPr/>
        </p:nvSpPr>
        <p:spPr>
          <a:xfrm>
            <a:off x="9688868" y="223499"/>
            <a:ext cx="1692166" cy="369332"/>
          </a:xfrm>
          <a:prstGeom prst="rect">
            <a:avLst/>
          </a:prstGeom>
          <a:noFill/>
        </p:spPr>
        <p:txBody>
          <a:bodyPr wrap="square" rtlCol="0">
            <a:spAutoFit/>
          </a:bodyPr>
          <a:lstStyle/>
          <a:p>
            <a:r>
              <a:rPr lang="en-IE" dirty="0" smtClean="0"/>
              <a:t>Sept. 2017</a:t>
            </a:r>
            <a:endParaRPr lang="en-IE" dirty="0"/>
          </a:p>
        </p:txBody>
      </p:sp>
    </p:spTree>
    <p:extLst>
      <p:ext uri="{BB962C8B-B14F-4D97-AF65-F5344CB8AC3E}">
        <p14:creationId xmlns:p14="http://schemas.microsoft.com/office/powerpoint/2010/main" val="197444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2785241" y="971162"/>
            <a:ext cx="2396359" cy="1225500"/>
          </a:xfrm>
          <a:prstGeom prst="snip2DiagRect">
            <a:avLst>
              <a:gd name="adj1" fmla="val 15642"/>
              <a:gd name="adj2" fmla="val 4050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2800" b="1" i="1" dirty="0" smtClean="0"/>
              <a:t>Safety</a:t>
            </a:r>
            <a:endParaRPr lang="en-IE" sz="2000" b="1" i="1" dirty="0" smtClean="0"/>
          </a:p>
        </p:txBody>
      </p:sp>
      <p:sp>
        <p:nvSpPr>
          <p:cNvPr id="4" name="Snip Diagonal Corner Rectangle 3"/>
          <p:cNvSpPr/>
          <p:nvPr/>
        </p:nvSpPr>
        <p:spPr>
          <a:xfrm>
            <a:off x="6650583" y="998780"/>
            <a:ext cx="2309317" cy="1110424"/>
          </a:xfrm>
          <a:prstGeom prst="snip2DiagRect">
            <a:avLst>
              <a:gd name="adj1" fmla="val 2046"/>
              <a:gd name="adj2" fmla="val 35355"/>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1400" b="1" dirty="0" smtClean="0"/>
              <a:t>Feeling of belonging within Service</a:t>
            </a:r>
            <a:endParaRPr lang="en-IE" sz="1050" b="1" dirty="0" smtClean="0"/>
          </a:p>
        </p:txBody>
      </p:sp>
      <p:sp>
        <p:nvSpPr>
          <p:cNvPr id="5" name="Snip Diagonal Corner Rectangle 4"/>
          <p:cNvSpPr/>
          <p:nvPr/>
        </p:nvSpPr>
        <p:spPr>
          <a:xfrm>
            <a:off x="577412" y="1613787"/>
            <a:ext cx="2747963" cy="1203027"/>
          </a:xfrm>
          <a:prstGeom prst="snip2DiagRect">
            <a:avLst>
              <a:gd name="adj1" fmla="val 8082"/>
              <a:gd name="adj2" fmla="val 48671"/>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1600" b="1" dirty="0" smtClean="0"/>
              <a:t>“This is it” i.e. Clients do not see progression routes</a:t>
            </a:r>
            <a:endParaRPr lang="en-IE" sz="1100" b="1" dirty="0" smtClean="0"/>
          </a:p>
        </p:txBody>
      </p:sp>
      <p:sp>
        <p:nvSpPr>
          <p:cNvPr id="6" name="Snip Diagonal Corner Rectangle 5"/>
          <p:cNvSpPr/>
          <p:nvPr/>
        </p:nvSpPr>
        <p:spPr>
          <a:xfrm>
            <a:off x="5105397" y="1702686"/>
            <a:ext cx="2158564" cy="1138464"/>
          </a:xfrm>
          <a:prstGeom prst="snip2DiagRect">
            <a:avLst>
              <a:gd name="adj1" fmla="val 33236"/>
              <a:gd name="adj2" fmla="val 48671"/>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1600" b="1" dirty="0" smtClean="0"/>
              <a:t>Staff Levels &amp; Ethos</a:t>
            </a:r>
            <a:endParaRPr lang="en-IE" sz="1100" b="1" dirty="0" smtClean="0"/>
          </a:p>
        </p:txBody>
      </p:sp>
      <p:sp>
        <p:nvSpPr>
          <p:cNvPr id="9" name="Rectangle 8"/>
          <p:cNvSpPr/>
          <p:nvPr/>
        </p:nvSpPr>
        <p:spPr>
          <a:xfrm>
            <a:off x="501868" y="820523"/>
            <a:ext cx="8284780" cy="584775"/>
          </a:xfrm>
          <a:prstGeom prst="rect">
            <a:avLst/>
          </a:prstGeom>
        </p:spPr>
        <p:txBody>
          <a:bodyPr wrap="square">
            <a:spAutoFit/>
          </a:bodyPr>
          <a:lstStyle/>
          <a:p>
            <a:endParaRPr lang="en-IE" sz="1400" b="1" dirty="0" smtClean="0"/>
          </a:p>
          <a:p>
            <a:endParaRPr lang="en-IE" b="1" dirty="0"/>
          </a:p>
        </p:txBody>
      </p:sp>
      <p:sp>
        <p:nvSpPr>
          <p:cNvPr id="10" name="Title 1"/>
          <p:cNvSpPr txBox="1">
            <a:spLocks/>
          </p:cNvSpPr>
          <p:nvPr/>
        </p:nvSpPr>
        <p:spPr>
          <a:xfrm>
            <a:off x="249619" y="50330"/>
            <a:ext cx="9272754" cy="61937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spcBef>
                <a:spcPts val="0"/>
              </a:spcBef>
            </a:pPr>
            <a:r>
              <a:rPr lang="en-IE" sz="3200" dirty="0" smtClean="0"/>
              <a:t>Initial Analysis:</a:t>
            </a:r>
            <a:endParaRPr lang="en-IE" sz="1200" dirty="0">
              <a:solidFill>
                <a:prstClr val="black"/>
              </a:solidFill>
              <a:ea typeface="+mn-ea"/>
              <a:cs typeface="+mn-cs"/>
            </a:endParaRPr>
          </a:p>
        </p:txBody>
      </p:sp>
      <p:sp>
        <p:nvSpPr>
          <p:cNvPr id="12" name="Content Placeholder 4"/>
          <p:cNvSpPr txBox="1">
            <a:spLocks/>
          </p:cNvSpPr>
          <p:nvPr/>
        </p:nvSpPr>
        <p:spPr>
          <a:xfrm>
            <a:off x="632728" y="8619017"/>
            <a:ext cx="8596668" cy="92945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mtClean="0"/>
              <a:t>The interactions and engagements between staff &amp; clients, and their subsequent relationship is the “</a:t>
            </a:r>
            <a:r>
              <a:rPr lang="en-GB" i="1" smtClean="0"/>
              <a:t>most important feature” </a:t>
            </a:r>
            <a:r>
              <a:rPr lang="en-GB" smtClean="0"/>
              <a:t>influencing the service ethos, and subsequent service model (Johnsen, </a:t>
            </a:r>
            <a:r>
              <a:rPr lang="en-GB" i="1" smtClean="0"/>
              <a:t>et. al</a:t>
            </a:r>
            <a:r>
              <a:rPr lang="en-GB" smtClean="0"/>
              <a:t>., 2005)</a:t>
            </a:r>
            <a:endParaRPr lang="en-IE" dirty="0"/>
          </a:p>
        </p:txBody>
      </p:sp>
      <p:sp>
        <p:nvSpPr>
          <p:cNvPr id="13" name="Title 3"/>
          <p:cNvSpPr txBox="1">
            <a:spLocks/>
          </p:cNvSpPr>
          <p:nvPr/>
        </p:nvSpPr>
        <p:spPr>
          <a:xfrm>
            <a:off x="527625" y="7463591"/>
            <a:ext cx="8596668" cy="1155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E" sz="2000" dirty="0" smtClean="0"/>
              <a:t>What is conducive to a Safe Environment? - </a:t>
            </a:r>
            <a:r>
              <a:rPr lang="en-IE" dirty="0" smtClean="0">
                <a:solidFill>
                  <a:srgbClr val="7030A0"/>
                </a:solidFill>
              </a:rPr>
              <a:t>Levels of staffing &amp; staff ethos</a:t>
            </a:r>
            <a:endParaRPr lang="en-IE" sz="2000" dirty="0"/>
          </a:p>
        </p:txBody>
      </p:sp>
      <p:sp>
        <p:nvSpPr>
          <p:cNvPr id="15" name="Content Placeholder 2"/>
          <p:cNvSpPr txBox="1">
            <a:spLocks/>
          </p:cNvSpPr>
          <p:nvPr/>
        </p:nvSpPr>
        <p:spPr>
          <a:xfrm>
            <a:off x="383627" y="3025302"/>
            <a:ext cx="9317421" cy="350883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IE" dirty="0" smtClean="0"/>
              <a:t>The Night Café, meets the basic needs of clients. However, through engagement this service promotes pathways to primary health care services &amp; harm reduction specific interventions.</a:t>
            </a:r>
          </a:p>
          <a:p>
            <a:r>
              <a:rPr lang="en-IE" dirty="0" smtClean="0"/>
              <a:t>The </a:t>
            </a:r>
            <a:r>
              <a:rPr lang="en-IE" dirty="0"/>
              <a:t>feeling of safety within the Night Café leads to a sense of belonging within the service with clients reporting not being able to see progression routes; the feeling of ‘This is it’. </a:t>
            </a:r>
            <a:endParaRPr lang="en-IE" dirty="0" smtClean="0"/>
          </a:p>
          <a:p>
            <a:r>
              <a:rPr lang="en-IE" dirty="0" smtClean="0"/>
              <a:t>In keeping with the housing first approach; when an individual feels safe they can then begin to focus on other areas of their lives, areas which may have been long neglected, including the treatment of chronic health problems, or simply to recover from ‘</a:t>
            </a:r>
            <a:r>
              <a:rPr lang="en-IE" i="1" dirty="0" smtClean="0"/>
              <a:t>the extreme stress of street life</a:t>
            </a:r>
            <a:r>
              <a:rPr lang="en-IE" dirty="0" smtClean="0"/>
              <a:t>’ (</a:t>
            </a:r>
            <a:r>
              <a:rPr lang="en-IE" dirty="0" err="1" smtClean="0"/>
              <a:t>Tsemberis</a:t>
            </a:r>
            <a:r>
              <a:rPr lang="en-IE" dirty="0" smtClean="0"/>
              <a:t>, 2010; pg. 44). </a:t>
            </a:r>
          </a:p>
          <a:p>
            <a:r>
              <a:rPr lang="en-IE" dirty="0"/>
              <a:t>The interactions and engagements between staff &amp; clients, and their subsequent relationship is the “most important feature” influencing the service ethos, and subsequent service model (Johnsen, et. al., 2005</a:t>
            </a:r>
            <a:r>
              <a:rPr lang="en-IE" dirty="0" smtClean="0"/>
              <a:t>)</a:t>
            </a:r>
          </a:p>
          <a:p>
            <a:endParaRPr lang="en-IE" dirty="0" smtClean="0"/>
          </a:p>
          <a:p>
            <a:endParaRPr lang="en-IE" dirty="0" smtClean="0"/>
          </a:p>
        </p:txBody>
      </p:sp>
      <p:sp>
        <p:nvSpPr>
          <p:cNvPr id="14" name="Content Placeholder 4"/>
          <p:cNvSpPr>
            <a:spLocks noGrp="1"/>
          </p:cNvSpPr>
          <p:nvPr/>
        </p:nvSpPr>
        <p:spPr>
          <a:xfrm>
            <a:off x="4624387" y="2619375"/>
            <a:ext cx="2943225" cy="1619250"/>
          </a:xfrm>
          <a:prstGeom prst="rect">
            <a:avLst/>
          </a:prstGeom>
        </p:spPr>
        <p:txBody>
          <a:bodyPr vert="horz" wrap="square" lIns="91440" tIns="45720" rIns="91440" bIns="45720" rtlCol="0">
            <a:noAutofit/>
          </a:bodyPr>
          <a:lstStyle/>
          <a:p>
            <a:pPr algn="just">
              <a:lnSpc>
                <a:spcPct val="107000"/>
              </a:lnSpc>
              <a:spcAft>
                <a:spcPts val="0"/>
              </a:spcAft>
            </a:pP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3529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632E62"/>
      </a:dk2>
      <a:lt2>
        <a:srgbClr val="EAE5EB"/>
      </a:lt2>
      <a:accent1>
        <a:srgbClr val="7030A0"/>
      </a:accent1>
      <a:accent2>
        <a:srgbClr val="7030A0"/>
      </a:accent2>
      <a:accent3>
        <a:srgbClr val="45A5ED"/>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642</TotalTime>
  <Words>267</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Times New Roman</vt:lpstr>
      <vt:lpstr>Trebuchet MS</vt:lpstr>
      <vt:lpstr>Wingdings 3</vt:lpstr>
      <vt:lpstr>Facet</vt:lpstr>
      <vt:lpstr>The Night Café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Lamont</dc:creator>
  <cp:lastModifiedBy>user</cp:lastModifiedBy>
  <cp:revision>31</cp:revision>
  <cp:lastPrinted>2017-09-28T13:02:38Z</cp:lastPrinted>
  <dcterms:created xsi:type="dcterms:W3CDTF">2017-09-12T08:27:26Z</dcterms:created>
  <dcterms:modified xsi:type="dcterms:W3CDTF">2017-09-28T14:46:46Z</dcterms:modified>
</cp:coreProperties>
</file>