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9" r:id="rId3"/>
    <p:sldId id="257" r:id="rId4"/>
    <p:sldId id="260" r:id="rId5"/>
    <p:sldId id="259" r:id="rId6"/>
    <p:sldId id="258" r:id="rId7"/>
    <p:sldId id="261" r:id="rId8"/>
    <p:sldId id="263" r:id="rId9"/>
    <p:sldId id="262" r:id="rId10"/>
    <p:sldId id="265" r:id="rId11"/>
    <p:sldId id="266" r:id="rId12"/>
    <p:sldId id="267" r:id="rId13"/>
    <p:sldId id="270" r:id="rId14"/>
    <p:sldId id="271" r:id="rId15"/>
    <p:sldId id="272" r:id="rId16"/>
    <p:sldId id="273" r:id="rId17"/>
    <p:sldId id="274" r:id="rId18"/>
    <p:sldId id="275" r:id="rId19"/>
    <p:sldId id="278" r:id="rId20"/>
    <p:sldId id="276" r:id="rId21"/>
    <p:sldId id="279" r:id="rId22"/>
    <p:sldId id="280" r:id="rId23"/>
    <p:sldId id="282" r:id="rId24"/>
    <p:sldId id="281" r:id="rId25"/>
    <p:sldId id="283"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44E41-A276-4DC3-8C57-6CA56E92C855}" type="datetimeFigureOut">
              <a:rPr lang="en-IE" smtClean="0"/>
              <a:t>30/09/2017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4EBA8-36AF-4E63-8CA6-AED4B44A1625}" type="slidenum">
              <a:rPr lang="en-IE" smtClean="0"/>
              <a:t>‹#›</a:t>
            </a:fld>
            <a:endParaRPr lang="en-IE"/>
          </a:p>
        </p:txBody>
      </p:sp>
    </p:spTree>
    <p:extLst>
      <p:ext uri="{BB962C8B-B14F-4D97-AF65-F5344CB8AC3E}">
        <p14:creationId xmlns:p14="http://schemas.microsoft.com/office/powerpoint/2010/main" val="91348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 lot of non-nationals do not qualify for housing as cannot prove habitual residence, cannot get PPS no; do not have a bill. Generally they live together in one room as many as twenty people, both sexes all ages....others are in emergency accommodation. Indeed Mothers with newborn infants have been discharged into homelessness....</a:t>
            </a:r>
          </a:p>
          <a:p>
            <a:r>
              <a:rPr lang="en-IE" dirty="0" smtClean="0"/>
              <a:t>Social status..?.. lots of Roma people beg on our streets; other nationalities sell newspapers, wash cars.</a:t>
            </a:r>
          </a:p>
          <a:p>
            <a:r>
              <a:rPr lang="en-IE" dirty="0" smtClean="0"/>
              <a:t>Some are homeless for years, 3+; others in B&amp;B for 2+years.</a:t>
            </a:r>
          </a:p>
        </p:txBody>
      </p:sp>
      <p:sp>
        <p:nvSpPr>
          <p:cNvPr id="4" name="Slide Number Placeholder 3"/>
          <p:cNvSpPr>
            <a:spLocks noGrp="1"/>
          </p:cNvSpPr>
          <p:nvPr>
            <p:ph type="sldNum" sz="quarter" idx="10"/>
          </p:nvPr>
        </p:nvSpPr>
        <p:spPr/>
        <p:txBody>
          <a:bodyPr/>
          <a:lstStyle/>
          <a:p>
            <a:fld id="{AC44EBA8-36AF-4E63-8CA6-AED4B44A1625}" type="slidenum">
              <a:rPr lang="en-IE" smtClean="0"/>
              <a:t>8</a:t>
            </a:fld>
            <a:endParaRPr lang="en-IE"/>
          </a:p>
        </p:txBody>
      </p:sp>
    </p:spTree>
    <p:extLst>
      <p:ext uri="{BB962C8B-B14F-4D97-AF65-F5344CB8AC3E}">
        <p14:creationId xmlns:p14="http://schemas.microsoft.com/office/powerpoint/2010/main" val="312943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More complex, very rapid escalation of drug use </a:t>
            </a:r>
            <a:r>
              <a:rPr lang="en-IE" dirty="0" err="1" smtClean="0"/>
              <a:t>esp</a:t>
            </a:r>
            <a:r>
              <a:rPr lang="en-IE" dirty="0" smtClean="0"/>
              <a:t> to iv heroin and neck and groin injecting. A cohort of very vulnerable women who are being physically assaulted and forced into sex work.</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Presentations more complicated, many have dual diagnosis. Also more screening of family members necessary now than before. More repeat presentations for as long as 5/6 years as so few can access medical card, GP.</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IE" dirty="0"/>
          </a:p>
        </p:txBody>
      </p:sp>
      <p:sp>
        <p:nvSpPr>
          <p:cNvPr id="4" name="Slide Number Placeholder 3"/>
          <p:cNvSpPr>
            <a:spLocks noGrp="1"/>
          </p:cNvSpPr>
          <p:nvPr>
            <p:ph type="sldNum" sz="quarter" idx="10"/>
          </p:nvPr>
        </p:nvSpPr>
        <p:spPr/>
        <p:txBody>
          <a:bodyPr/>
          <a:lstStyle/>
          <a:p>
            <a:fld id="{AC44EBA8-36AF-4E63-8CA6-AED4B44A1625}" type="slidenum">
              <a:rPr lang="en-IE" smtClean="0"/>
              <a:t>10</a:t>
            </a:fld>
            <a:endParaRPr lang="en-IE"/>
          </a:p>
        </p:txBody>
      </p:sp>
    </p:spTree>
    <p:extLst>
      <p:ext uri="{BB962C8B-B14F-4D97-AF65-F5344CB8AC3E}">
        <p14:creationId xmlns:p14="http://schemas.microsoft.com/office/powerpoint/2010/main" val="76420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Over the years there has been an increased tolerance of drug/alcohol use on the premises which makes the environment more difficult for those recovering or not using. Wet accommodation used to be the exceptions in term of residential accommodation but now seems to have become a norm.</a:t>
            </a:r>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Same accommodation until permanent accommodation available; A bedroom of their own; access to this room 24/7; facilities to store and prepare and eat food safely and securely, a bath or shower room of their own or per family, a reception room shared with others and another reception room that could be booked for personal use (that outside people are allowed into) For families - the above plus their own reception room with comfortable seating and a table/chairs to eat at etc</a:t>
            </a:r>
          </a:p>
          <a:p>
            <a:endParaRPr lang="en-IE" dirty="0"/>
          </a:p>
        </p:txBody>
      </p:sp>
      <p:sp>
        <p:nvSpPr>
          <p:cNvPr id="4" name="Slide Number Placeholder 3"/>
          <p:cNvSpPr>
            <a:spLocks noGrp="1"/>
          </p:cNvSpPr>
          <p:nvPr>
            <p:ph type="sldNum" sz="quarter" idx="10"/>
          </p:nvPr>
        </p:nvSpPr>
        <p:spPr/>
        <p:txBody>
          <a:bodyPr/>
          <a:lstStyle/>
          <a:p>
            <a:fld id="{AC44EBA8-36AF-4E63-8CA6-AED4B44A1625}" type="slidenum">
              <a:rPr lang="en-IE" smtClean="0"/>
              <a:t>12</a:t>
            </a:fld>
            <a:endParaRPr lang="en-IE"/>
          </a:p>
        </p:txBody>
      </p:sp>
    </p:spTree>
    <p:extLst>
      <p:ext uri="{BB962C8B-B14F-4D97-AF65-F5344CB8AC3E}">
        <p14:creationId xmlns:p14="http://schemas.microsoft.com/office/powerpoint/2010/main" val="251172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Higher turnover of patients. People are more disorganised and do not engage as well in the past. I think that this reflects both the greater degree of drug use but also follow up of people outside the mainstream homeless services e.g. B&amp;B is more difficult.</a:t>
            </a:r>
          </a:p>
          <a:p>
            <a:endParaRPr lang="en-IE" dirty="0"/>
          </a:p>
        </p:txBody>
      </p:sp>
      <p:sp>
        <p:nvSpPr>
          <p:cNvPr id="4" name="Slide Number Placeholder 3"/>
          <p:cNvSpPr>
            <a:spLocks noGrp="1"/>
          </p:cNvSpPr>
          <p:nvPr>
            <p:ph type="sldNum" sz="quarter" idx="10"/>
          </p:nvPr>
        </p:nvSpPr>
        <p:spPr/>
        <p:txBody>
          <a:bodyPr/>
          <a:lstStyle/>
          <a:p>
            <a:fld id="{AC44EBA8-36AF-4E63-8CA6-AED4B44A1625}" type="slidenum">
              <a:rPr lang="en-IE" smtClean="0"/>
              <a:t>14</a:t>
            </a:fld>
            <a:endParaRPr lang="en-IE"/>
          </a:p>
        </p:txBody>
      </p:sp>
    </p:spTree>
    <p:extLst>
      <p:ext uri="{BB962C8B-B14F-4D97-AF65-F5344CB8AC3E}">
        <p14:creationId xmlns:p14="http://schemas.microsoft.com/office/powerpoint/2010/main" val="152529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Prolonged period of </a:t>
            </a:r>
            <a:r>
              <a:rPr lang="en-IE" dirty="0" err="1" smtClean="0"/>
              <a:t>homelesness</a:t>
            </a:r>
            <a:r>
              <a:rPr lang="en-IE" dirty="0" smtClean="0"/>
              <a:t> increases the risk of significant escalation in drug abuse particularly among younger new homeless. It undermines previous support network and promotes a degree of institutionalisation and dependence.</a:t>
            </a:r>
            <a:endParaRPr lang="en-IE" dirty="0"/>
          </a:p>
        </p:txBody>
      </p:sp>
      <p:sp>
        <p:nvSpPr>
          <p:cNvPr id="4" name="Slide Number Placeholder 3"/>
          <p:cNvSpPr>
            <a:spLocks noGrp="1"/>
          </p:cNvSpPr>
          <p:nvPr>
            <p:ph type="sldNum" sz="quarter" idx="10"/>
          </p:nvPr>
        </p:nvSpPr>
        <p:spPr/>
        <p:txBody>
          <a:bodyPr/>
          <a:lstStyle/>
          <a:p>
            <a:fld id="{AC44EBA8-36AF-4E63-8CA6-AED4B44A1625}" type="slidenum">
              <a:rPr lang="en-IE" smtClean="0"/>
              <a:t>16</a:t>
            </a:fld>
            <a:endParaRPr lang="en-IE"/>
          </a:p>
        </p:txBody>
      </p:sp>
    </p:spTree>
    <p:extLst>
      <p:ext uri="{BB962C8B-B14F-4D97-AF65-F5344CB8AC3E}">
        <p14:creationId xmlns:p14="http://schemas.microsoft.com/office/powerpoint/2010/main" val="303714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This has to be the principle limiting factor particularly in the context of housing first policy. the lack of housing makes this policy redundant.</a:t>
            </a:r>
          </a:p>
          <a:p>
            <a:endParaRPr lang="en-IE" dirty="0"/>
          </a:p>
        </p:txBody>
      </p:sp>
      <p:sp>
        <p:nvSpPr>
          <p:cNvPr id="4" name="Slide Number Placeholder 3"/>
          <p:cNvSpPr>
            <a:spLocks noGrp="1"/>
          </p:cNvSpPr>
          <p:nvPr>
            <p:ph type="sldNum" sz="quarter" idx="10"/>
          </p:nvPr>
        </p:nvSpPr>
        <p:spPr/>
        <p:txBody>
          <a:bodyPr/>
          <a:lstStyle/>
          <a:p>
            <a:fld id="{AC44EBA8-36AF-4E63-8CA6-AED4B44A1625}" type="slidenum">
              <a:rPr lang="en-IE" smtClean="0"/>
              <a:t>18</a:t>
            </a:fld>
            <a:endParaRPr lang="en-IE"/>
          </a:p>
        </p:txBody>
      </p:sp>
    </p:spTree>
    <p:extLst>
      <p:ext uri="{BB962C8B-B14F-4D97-AF65-F5344CB8AC3E}">
        <p14:creationId xmlns:p14="http://schemas.microsoft.com/office/powerpoint/2010/main" val="163264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37DE-1D2C-4F15-8083-57A7DAB38374}" type="datetimeFigureOut">
              <a:rPr lang="en-IE" smtClean="0"/>
              <a:t>30/09/2017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27ADEDF-E4F7-44DF-A44C-8B17DEA1349F}" type="slidenum">
              <a:rPr lang="en-IE" smtClean="0"/>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F37DE-1D2C-4F15-8083-57A7DAB38374}" type="datetimeFigureOut">
              <a:rPr lang="en-IE" smtClean="0"/>
              <a:t>30/09/2017</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ADEDF-E4F7-44DF-A44C-8B17DEA1349F}" type="slidenum">
              <a:rPr lang="en-IE" smtClean="0"/>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5080"/>
            <a:ext cx="7772400" cy="1470025"/>
          </a:xfrm>
        </p:spPr>
        <p:txBody>
          <a:bodyPr>
            <a:normAutofit/>
          </a:bodyPr>
          <a:lstStyle/>
          <a:p>
            <a:r>
              <a:rPr lang="en-IE" dirty="0" smtClean="0"/>
              <a:t>Riding the Wave or Sinking in the Trough</a:t>
            </a:r>
            <a:endParaRPr lang="en-IE" dirty="0"/>
          </a:p>
        </p:txBody>
      </p:sp>
      <p:sp>
        <p:nvSpPr>
          <p:cNvPr id="3" name="Subtitle 2"/>
          <p:cNvSpPr>
            <a:spLocks noGrp="1"/>
          </p:cNvSpPr>
          <p:nvPr>
            <p:ph type="subTitle" idx="1"/>
          </p:nvPr>
        </p:nvSpPr>
        <p:spPr>
          <a:xfrm>
            <a:off x="1371600" y="4437112"/>
            <a:ext cx="6400800" cy="1224136"/>
          </a:xfrm>
        </p:spPr>
        <p:txBody>
          <a:bodyPr/>
          <a:lstStyle/>
          <a:p>
            <a:r>
              <a:rPr lang="en-IE" dirty="0">
                <a:solidFill>
                  <a:schemeClr val="tx1"/>
                </a:solidFill>
              </a:rPr>
              <a:t>Has Health Care Provision to Homeless People Changed?</a:t>
            </a:r>
          </a:p>
        </p:txBody>
      </p:sp>
      <p:pic>
        <p:nvPicPr>
          <p:cNvPr id="4" name="Picture 3"/>
          <p:cNvPicPr>
            <a:picLocks noChangeAspect="1"/>
          </p:cNvPicPr>
          <p:nvPr/>
        </p:nvPicPr>
        <p:blipFill>
          <a:blip r:embed="rId2"/>
          <a:stretch>
            <a:fillRect/>
          </a:stretch>
        </p:blipFill>
        <p:spPr>
          <a:xfrm>
            <a:off x="1259632" y="116631"/>
            <a:ext cx="6696744" cy="2142237"/>
          </a:xfrm>
          <a:prstGeom prst="rect">
            <a:avLst/>
          </a:prstGeom>
        </p:spPr>
      </p:pic>
      <p:sp>
        <p:nvSpPr>
          <p:cNvPr id="5" name="Subtitle 2"/>
          <p:cNvSpPr txBox="1">
            <a:spLocks/>
          </p:cNvSpPr>
          <p:nvPr/>
        </p:nvSpPr>
        <p:spPr>
          <a:xfrm>
            <a:off x="1407604" y="5631291"/>
            <a:ext cx="6400800" cy="1224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tx1"/>
                </a:solidFill>
              </a:rPr>
              <a:t>Marieke </a:t>
            </a:r>
            <a:r>
              <a:rPr lang="en-IE" dirty="0" err="1" smtClean="0">
                <a:solidFill>
                  <a:schemeClr val="tx1"/>
                </a:solidFill>
              </a:rPr>
              <a:t>Altena</a:t>
            </a:r>
            <a:r>
              <a:rPr lang="en-IE" dirty="0" smtClean="0">
                <a:solidFill>
                  <a:schemeClr val="tx1"/>
                </a:solidFill>
              </a:rPr>
              <a:t> &amp; Dr Austin O Carroll</a:t>
            </a:r>
            <a:endParaRPr lang="en-I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Change in Nature of Presentations.</a:t>
            </a:r>
            <a:endParaRPr lang="en-IE" dirty="0"/>
          </a:p>
        </p:txBody>
      </p:sp>
      <p:sp>
        <p:nvSpPr>
          <p:cNvPr id="3" name="Content Placeholder 2"/>
          <p:cNvSpPr>
            <a:spLocks noGrp="1"/>
          </p:cNvSpPr>
          <p:nvPr>
            <p:ph idx="1"/>
          </p:nvPr>
        </p:nvSpPr>
        <p:spPr/>
        <p:txBody>
          <a:bodyPr>
            <a:normAutofit/>
          </a:bodyPr>
          <a:lstStyle/>
          <a:p>
            <a:r>
              <a:rPr lang="en-IE" dirty="0"/>
              <a:t>Increased complexity </a:t>
            </a:r>
            <a:endParaRPr lang="en-IE" dirty="0" smtClean="0"/>
          </a:p>
          <a:p>
            <a:r>
              <a:rPr lang="en-IE" dirty="0" smtClean="0"/>
              <a:t>Complex due to Age; Drug use (severe); Sex workers. as </a:t>
            </a:r>
            <a:r>
              <a:rPr lang="en-IE" dirty="0"/>
              <a:t>more elderly, frail, severe chronic </a:t>
            </a:r>
            <a:r>
              <a:rPr lang="en-IE" dirty="0" smtClean="0"/>
              <a:t>illness, dual diagnosis. </a:t>
            </a:r>
          </a:p>
          <a:p>
            <a:r>
              <a:rPr lang="en-IE" dirty="0" smtClean="0"/>
              <a:t>More chronic care due to length of time in homelessness.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73" y="44434"/>
            <a:ext cx="8229600" cy="1143000"/>
          </a:xfrm>
        </p:spPr>
        <p:txBody>
          <a:bodyPr/>
          <a:lstStyle/>
          <a:p>
            <a:r>
              <a:rPr lang="en-IE" dirty="0" smtClean="0"/>
              <a:t>Need for Housing.</a:t>
            </a:r>
            <a:endParaRPr lang="en-IE" dirty="0"/>
          </a:p>
        </p:txBody>
      </p:sp>
      <p:sp>
        <p:nvSpPr>
          <p:cNvPr id="3" name="Content Placeholder 2"/>
          <p:cNvSpPr>
            <a:spLocks noGrp="1"/>
          </p:cNvSpPr>
          <p:nvPr>
            <p:ph idx="1"/>
          </p:nvPr>
        </p:nvSpPr>
        <p:spPr>
          <a:xfrm>
            <a:off x="426273" y="1196752"/>
            <a:ext cx="8229600" cy="4525963"/>
          </a:xfrm>
        </p:spPr>
        <p:txBody>
          <a:bodyPr>
            <a:normAutofit lnSpcReduction="10000"/>
          </a:bodyPr>
          <a:lstStyle/>
          <a:p>
            <a:r>
              <a:rPr lang="en-IE" dirty="0"/>
              <a:t>This is the crux of the issue. Housing is the foundation for all other health interventions, and in its absence homeless people rapidly become very unwell. </a:t>
            </a:r>
          </a:p>
          <a:p>
            <a:r>
              <a:rPr lang="en-IE" dirty="0" smtClean="0"/>
              <a:t>Of course, we all need rest to heal ourselves, body mind and spirit. People who sleep sough; Couch surf; sleep in hostels, emergency accommodation do not have that facility. </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5650"/>
            <a:ext cx="9144000" cy="15723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Need for Housing</a:t>
            </a:r>
            <a:endParaRPr lang="en-IE" dirty="0"/>
          </a:p>
        </p:txBody>
      </p:sp>
      <p:sp>
        <p:nvSpPr>
          <p:cNvPr id="3" name="Content Placeholder 2"/>
          <p:cNvSpPr>
            <a:spLocks noGrp="1"/>
          </p:cNvSpPr>
          <p:nvPr>
            <p:ph idx="1"/>
          </p:nvPr>
        </p:nvSpPr>
        <p:spPr>
          <a:xfrm>
            <a:off x="457200" y="1081533"/>
            <a:ext cx="8229600" cy="4525963"/>
          </a:xfrm>
        </p:spPr>
        <p:txBody>
          <a:bodyPr>
            <a:normAutofit/>
          </a:bodyPr>
          <a:lstStyle/>
          <a:p>
            <a:r>
              <a:rPr lang="en-IE" dirty="0" smtClean="0"/>
              <a:t>Need for Drug and Alcohol Free Accommodation. </a:t>
            </a:r>
          </a:p>
          <a:p>
            <a:r>
              <a:rPr lang="en-IE" dirty="0" smtClean="0"/>
              <a:t>Many people who are recovering from physical, mental or addiction conditions are unable to move on accommodation. This is causing a number of them to relapse into addiction for </a:t>
            </a:r>
            <a:r>
              <a:rPr lang="en-IE" dirty="0" err="1" smtClean="0"/>
              <a:t>for</a:t>
            </a:r>
            <a:r>
              <a:rPr lang="en-IE" dirty="0" smtClean="0"/>
              <a:t> their physical and / or mental health to deteriorate. </a:t>
            </a:r>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Need for Housing.</a:t>
            </a:r>
            <a:endParaRPr lang="en-IE" dirty="0"/>
          </a:p>
        </p:txBody>
      </p:sp>
      <p:sp>
        <p:nvSpPr>
          <p:cNvPr id="3" name="Content Placeholder 2"/>
          <p:cNvSpPr>
            <a:spLocks noGrp="1"/>
          </p:cNvSpPr>
          <p:nvPr>
            <p:ph idx="1"/>
          </p:nvPr>
        </p:nvSpPr>
        <p:spPr/>
        <p:txBody>
          <a:bodyPr>
            <a:normAutofit/>
          </a:bodyPr>
          <a:lstStyle/>
          <a:p>
            <a:r>
              <a:rPr lang="en-IE" dirty="0" smtClean="0"/>
              <a:t>A step down facility and discharge planning with adequate notice given and communication around needs and appropriate accommodation.</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25144"/>
            <a:ext cx="9144000" cy="21328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a:bodyPr>
          <a:lstStyle/>
          <a:p>
            <a:r>
              <a:rPr lang="en-IE" sz="3600" dirty="0" smtClean="0"/>
              <a:t>What is average length of stay in homelessness?</a:t>
            </a:r>
            <a:endParaRPr lang="en-IE" sz="3600" dirty="0"/>
          </a:p>
        </p:txBody>
      </p:sp>
      <p:sp>
        <p:nvSpPr>
          <p:cNvPr id="3" name="Content Placeholder 2"/>
          <p:cNvSpPr>
            <a:spLocks noGrp="1"/>
          </p:cNvSpPr>
          <p:nvPr>
            <p:ph idx="1"/>
          </p:nvPr>
        </p:nvSpPr>
        <p:spPr>
          <a:xfrm>
            <a:off x="457200" y="1231464"/>
            <a:ext cx="8229600" cy="4525963"/>
          </a:xfrm>
        </p:spPr>
        <p:txBody>
          <a:bodyPr>
            <a:normAutofit/>
          </a:bodyPr>
          <a:lstStyle/>
          <a:p>
            <a:r>
              <a:rPr lang="en-IE" dirty="0" smtClean="0"/>
              <a:t>When </a:t>
            </a:r>
            <a:r>
              <a:rPr lang="en-IE" dirty="0"/>
              <a:t>someone comes into our service now they seen to stay there unless they go to prison or residential </a:t>
            </a:r>
            <a:r>
              <a:rPr lang="en-IE" dirty="0" smtClean="0"/>
              <a:t>treatment.</a:t>
            </a:r>
          </a:p>
          <a:p>
            <a:r>
              <a:rPr lang="en-IE" dirty="0" smtClean="0"/>
              <a:t>Probably </a:t>
            </a:r>
            <a:r>
              <a:rPr lang="en-IE" dirty="0"/>
              <a:t>5 or 6 years; has got much longer. More people used to come for just a few months and move on when things improved for them</a:t>
            </a:r>
          </a:p>
          <a:p>
            <a:pPr>
              <a:buNone/>
            </a:pPr>
            <a:endParaRPr lang="en-IE" dirty="0"/>
          </a:p>
          <a:p>
            <a:endParaRPr lang="en-I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41168"/>
            <a:ext cx="9144000" cy="19168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IE" sz="3600" dirty="0" smtClean="0"/>
              <a:t>What is average length of stay in homelessness?</a:t>
            </a:r>
            <a:endParaRPr lang="en-IE" sz="3600" dirty="0"/>
          </a:p>
        </p:txBody>
      </p:sp>
      <p:sp>
        <p:nvSpPr>
          <p:cNvPr id="3" name="Content Placeholder 2"/>
          <p:cNvSpPr>
            <a:spLocks noGrp="1"/>
          </p:cNvSpPr>
          <p:nvPr>
            <p:ph idx="1"/>
          </p:nvPr>
        </p:nvSpPr>
        <p:spPr/>
        <p:txBody>
          <a:bodyPr>
            <a:normAutofit/>
          </a:bodyPr>
          <a:lstStyle/>
          <a:p>
            <a:r>
              <a:rPr lang="en-IE" dirty="0" smtClean="0"/>
              <a:t>Increase in very delayed discharges due to lack of options with 24 hour access (Hosp Doctor).</a:t>
            </a:r>
          </a:p>
          <a:p>
            <a:endParaRPr lang="en-IE" dirty="0" smtClean="0"/>
          </a:p>
          <a:p>
            <a:r>
              <a:rPr lang="en-IE" dirty="0"/>
              <a:t>This past year more are attending the new North City Centre Family Practice which is also part of </a:t>
            </a:r>
            <a:r>
              <a:rPr lang="en-IE" dirty="0" err="1"/>
              <a:t>Safetynet</a:t>
            </a:r>
            <a:r>
              <a:rPr lang="en-IE" dirty="0"/>
              <a:t>,</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IE" sz="2800" b="1" dirty="0" smtClean="0"/>
              <a:t>How is lack of exits from homelessness affecting health?</a:t>
            </a:r>
            <a:endParaRPr lang="en-IE" sz="2800" b="1" dirty="0"/>
          </a:p>
        </p:txBody>
      </p:sp>
      <p:sp>
        <p:nvSpPr>
          <p:cNvPr id="3" name="Content Placeholder 2"/>
          <p:cNvSpPr>
            <a:spLocks noGrp="1"/>
          </p:cNvSpPr>
          <p:nvPr>
            <p:ph idx="1"/>
          </p:nvPr>
        </p:nvSpPr>
        <p:spPr>
          <a:xfrm>
            <a:off x="457200" y="980728"/>
            <a:ext cx="8229600" cy="4525963"/>
          </a:xfrm>
        </p:spPr>
        <p:txBody>
          <a:bodyPr>
            <a:normAutofit/>
          </a:bodyPr>
          <a:lstStyle/>
          <a:p>
            <a:r>
              <a:rPr lang="en-IE" dirty="0"/>
              <a:t>A feeling of being stuck. Fatalism. Assaults from rough sleeping. Escalation of drug use and graduation very quickly to heroin use and injecting </a:t>
            </a:r>
            <a:r>
              <a:rPr lang="en-IE" dirty="0" smtClean="0"/>
              <a:t>...It </a:t>
            </a:r>
            <a:r>
              <a:rPr lang="en-IE" dirty="0"/>
              <a:t>becomes normal to be in this world and the longer someone is there the harder it is to get out. The chronic stress of day to day hardships and rough sleeping are etched on the faces of patients and you can see them aging before your eyes. </a:t>
            </a:r>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17232"/>
            <a:ext cx="9144000" cy="13407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E" dirty="0" smtClean="0"/>
              <a:t>Creates </a:t>
            </a:r>
            <a:r>
              <a:rPr lang="en-IE" dirty="0"/>
              <a:t>a sense of hopelessness and stigma contributing to mental </a:t>
            </a:r>
            <a:r>
              <a:rPr lang="en-IE" dirty="0" smtClean="0"/>
              <a:t>health </a:t>
            </a:r>
            <a:r>
              <a:rPr lang="en-IE" dirty="0"/>
              <a:t>problems</a:t>
            </a:r>
            <a:r>
              <a:rPr lang="en-IE" dirty="0" smtClean="0"/>
              <a:t>.</a:t>
            </a:r>
          </a:p>
          <a:p>
            <a:r>
              <a:rPr lang="en-IE" dirty="0"/>
              <a:t>Preventing many people from recovering and causing many people who have recovered to relapse.</a:t>
            </a:r>
          </a:p>
          <a:p>
            <a:endParaRPr lang="en-IE" dirty="0"/>
          </a:p>
          <a:p>
            <a:endParaRPr lang="en-IE" dirty="0"/>
          </a:p>
        </p:txBody>
      </p:sp>
      <p:sp>
        <p:nvSpPr>
          <p:cNvPr id="4" name="Title 1"/>
          <p:cNvSpPr>
            <a:spLocks noGrp="1"/>
          </p:cNvSpPr>
          <p:nvPr>
            <p:ph type="title"/>
          </p:nvPr>
        </p:nvSpPr>
        <p:spPr>
          <a:xfrm>
            <a:off x="0" y="274638"/>
            <a:ext cx="9144000" cy="1143000"/>
          </a:xfrm>
        </p:spPr>
        <p:txBody>
          <a:bodyPr>
            <a:normAutofit/>
          </a:bodyPr>
          <a:lstStyle/>
          <a:p>
            <a:r>
              <a:rPr lang="en-IE" sz="2800" b="1" dirty="0" smtClean="0"/>
              <a:t>How is lack of exits from homelessness affecting health?</a:t>
            </a:r>
            <a:endParaRPr lang="en-IE" sz="2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IE" sz="3000" b="1" dirty="0" smtClean="0"/>
              <a:t>What are Challenges for Health Services for Homeless?</a:t>
            </a:r>
            <a:endParaRPr lang="en-IE" sz="3000" b="1" dirty="0"/>
          </a:p>
        </p:txBody>
      </p:sp>
      <p:sp>
        <p:nvSpPr>
          <p:cNvPr id="3" name="Content Placeholder 2"/>
          <p:cNvSpPr>
            <a:spLocks noGrp="1"/>
          </p:cNvSpPr>
          <p:nvPr>
            <p:ph idx="1"/>
          </p:nvPr>
        </p:nvSpPr>
        <p:spPr/>
        <p:txBody>
          <a:bodyPr>
            <a:normAutofit/>
          </a:bodyPr>
          <a:lstStyle/>
          <a:p>
            <a:r>
              <a:rPr lang="en-IE" dirty="0" smtClean="0"/>
              <a:t>Managing </a:t>
            </a:r>
            <a:r>
              <a:rPr lang="en-IE" dirty="0"/>
              <a:t>illness of patients when there is unsuitable </a:t>
            </a:r>
            <a:r>
              <a:rPr lang="en-IE" dirty="0" smtClean="0"/>
              <a:t>accommodation - </a:t>
            </a:r>
            <a:r>
              <a:rPr lang="en-IE" dirty="0"/>
              <a:t>in particular treating unwell patients who are rough </a:t>
            </a:r>
            <a:r>
              <a:rPr lang="en-IE" dirty="0" smtClean="0"/>
              <a:t>sleeping.</a:t>
            </a:r>
            <a:endParaRPr lang="en-IE" dirty="0"/>
          </a:p>
          <a:p>
            <a:r>
              <a:rPr lang="en-IE" dirty="0"/>
              <a:t>Managing increase in numbers of patients.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53"/>
            <a:ext cx="8229600" cy="1143000"/>
          </a:xfrm>
        </p:spPr>
        <p:txBody>
          <a:bodyPr/>
          <a:lstStyle/>
          <a:p>
            <a:r>
              <a:rPr lang="en-IE" dirty="0" smtClean="0"/>
              <a:t>What Service Users Think.</a:t>
            </a:r>
            <a:endParaRPr lang="en-IE" dirty="0"/>
          </a:p>
        </p:txBody>
      </p:sp>
      <p:sp>
        <p:nvSpPr>
          <p:cNvPr id="3" name="Content Placeholder 2"/>
          <p:cNvSpPr>
            <a:spLocks noGrp="1"/>
          </p:cNvSpPr>
          <p:nvPr>
            <p:ph idx="1"/>
          </p:nvPr>
        </p:nvSpPr>
        <p:spPr>
          <a:xfrm>
            <a:off x="440310" y="1204454"/>
            <a:ext cx="8229600" cy="4525963"/>
          </a:xfrm>
        </p:spPr>
        <p:txBody>
          <a:bodyPr>
            <a:normAutofit fontScale="85000" lnSpcReduction="10000"/>
          </a:bodyPr>
          <a:lstStyle/>
          <a:p>
            <a:r>
              <a:rPr lang="en-IE" dirty="0"/>
              <a:t>H</a:t>
            </a:r>
            <a:r>
              <a:rPr lang="en-IE" dirty="0" smtClean="0"/>
              <a:t>opeless and feel ashamed.</a:t>
            </a:r>
          </a:p>
          <a:p>
            <a:r>
              <a:rPr lang="en-IE" dirty="0" smtClean="0"/>
              <a:t>Hopelessness</a:t>
            </a:r>
            <a:r>
              <a:rPr lang="en-IE" dirty="0"/>
              <a:t>, </a:t>
            </a:r>
            <a:r>
              <a:rPr lang="en-IE" dirty="0" smtClean="0"/>
              <a:t>wanting </a:t>
            </a:r>
            <a:r>
              <a:rPr lang="en-IE" dirty="0"/>
              <a:t>to give </a:t>
            </a:r>
            <a:r>
              <a:rPr lang="en-IE" dirty="0" smtClean="0"/>
              <a:t>up ... </a:t>
            </a:r>
            <a:r>
              <a:rPr lang="en-IE" dirty="0"/>
              <a:t>not seeing any improvement.</a:t>
            </a:r>
          </a:p>
          <a:p>
            <a:r>
              <a:rPr lang="en-IE" dirty="0" smtClean="0"/>
              <a:t>Broken promises re housing.</a:t>
            </a:r>
          </a:p>
          <a:p>
            <a:r>
              <a:rPr lang="en-IE" dirty="0" smtClean="0"/>
              <a:t>Frustrated ... </a:t>
            </a:r>
            <a:r>
              <a:rPr lang="en-IE" dirty="0"/>
              <a:t>many become hopeless and fatalistic and this results in them not taking care of their health</a:t>
            </a:r>
            <a:r>
              <a:rPr lang="en-IE" dirty="0" smtClean="0"/>
              <a:t>.</a:t>
            </a:r>
          </a:p>
          <a:p>
            <a:r>
              <a:rPr lang="en-IE" dirty="0" smtClean="0"/>
              <a:t>Frustration+++</a:t>
            </a:r>
          </a:p>
          <a:p>
            <a:r>
              <a:rPr lang="en-IE" dirty="0" smtClean="0"/>
              <a:t>No point in even coming in. My only chance is to go to prison and get clean. I was better off in prison at least I had a bit of stability.</a:t>
            </a:r>
          </a:p>
          <a:p>
            <a:endParaRPr lang="en-IE" dirty="0"/>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17232"/>
            <a:ext cx="9144000" cy="13407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rmAutofit fontScale="90000"/>
          </a:bodyPr>
          <a:lstStyle/>
          <a:p>
            <a:r>
              <a:rPr lang="en-IE" dirty="0" smtClean="0"/>
              <a:t>Survey of Health Service Providers in </a:t>
            </a:r>
            <a:r>
              <a:rPr lang="en-IE" dirty="0" err="1" smtClean="0"/>
              <a:t>Safetynet</a:t>
            </a:r>
            <a:r>
              <a:rPr lang="en-IE" dirty="0" smtClean="0"/>
              <a:t> 2017</a:t>
            </a:r>
            <a:endParaRPr lang="en-IE" dirty="0"/>
          </a:p>
        </p:txBody>
      </p:sp>
      <p:sp>
        <p:nvSpPr>
          <p:cNvPr id="3" name="Content Placeholder 2"/>
          <p:cNvSpPr>
            <a:spLocks noGrp="1"/>
          </p:cNvSpPr>
          <p:nvPr>
            <p:ph idx="1"/>
          </p:nvPr>
        </p:nvSpPr>
        <p:spPr>
          <a:xfrm>
            <a:off x="457200" y="2420888"/>
            <a:ext cx="8229600" cy="3705275"/>
          </a:xfrm>
        </p:spPr>
        <p:txBody>
          <a:bodyPr/>
          <a:lstStyle/>
          <a:p>
            <a:pPr marL="0" indent="0">
              <a:buNone/>
            </a:pPr>
            <a:r>
              <a:rPr lang="en-IE" dirty="0" smtClean="0"/>
              <a:t>13 Respondents</a:t>
            </a:r>
          </a:p>
          <a:p>
            <a:r>
              <a:rPr lang="en-IE" dirty="0" smtClean="0"/>
              <a:t>8 doctors</a:t>
            </a:r>
          </a:p>
          <a:p>
            <a:r>
              <a:rPr lang="en-IE" dirty="0" smtClean="0"/>
              <a:t>5 nurses </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729" y="2348880"/>
            <a:ext cx="4435693" cy="31683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extLst>
      <p:ext uri="{BB962C8B-B14F-4D97-AF65-F5344CB8AC3E}">
        <p14:creationId xmlns:p14="http://schemas.microsoft.com/office/powerpoint/2010/main" val="147234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Service User think?</a:t>
            </a:r>
            <a:endParaRPr lang="en-IE" dirty="0"/>
          </a:p>
        </p:txBody>
      </p:sp>
      <p:sp>
        <p:nvSpPr>
          <p:cNvPr id="3" name="Content Placeholder 2"/>
          <p:cNvSpPr>
            <a:spLocks noGrp="1"/>
          </p:cNvSpPr>
          <p:nvPr>
            <p:ph idx="1"/>
          </p:nvPr>
        </p:nvSpPr>
        <p:spPr>
          <a:xfrm>
            <a:off x="457200" y="1268761"/>
            <a:ext cx="8229600" cy="4176464"/>
          </a:xfrm>
        </p:spPr>
        <p:txBody>
          <a:bodyPr>
            <a:normAutofit/>
          </a:bodyPr>
          <a:lstStyle/>
          <a:p>
            <a:r>
              <a:rPr lang="en-IE" dirty="0" smtClean="0"/>
              <a:t>Service user complain of difficulty </a:t>
            </a:r>
            <a:r>
              <a:rPr lang="en-IE" dirty="0" err="1" smtClean="0"/>
              <a:t>accsessing</a:t>
            </a:r>
            <a:r>
              <a:rPr lang="en-IE" dirty="0" smtClean="0"/>
              <a:t> emergency beds. One night system of rationing beds is very stressful. There is difficulty in obtaining private hostel/ B&amp;B accommodation.</a:t>
            </a:r>
          </a:p>
          <a:p>
            <a:r>
              <a:rPr lang="en-IE" dirty="0" smtClean="0"/>
              <a:t>Positivity, </a:t>
            </a:r>
            <a:r>
              <a:rPr lang="en-IE" dirty="0"/>
              <a:t>particularly in regards to feelings towards hospitals and emergency departments.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5650"/>
            <a:ext cx="9144000" cy="15723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29" y="-99392"/>
            <a:ext cx="8229600" cy="1143000"/>
          </a:xfrm>
        </p:spPr>
        <p:txBody>
          <a:bodyPr/>
          <a:lstStyle/>
          <a:p>
            <a:r>
              <a:rPr lang="en-IE" dirty="0" smtClean="0"/>
              <a:t>Positive Examples of Patient Care.</a:t>
            </a:r>
            <a:endParaRPr lang="en-IE" dirty="0"/>
          </a:p>
        </p:txBody>
      </p:sp>
      <p:sp>
        <p:nvSpPr>
          <p:cNvPr id="3" name="Content Placeholder 2"/>
          <p:cNvSpPr>
            <a:spLocks noGrp="1"/>
          </p:cNvSpPr>
          <p:nvPr>
            <p:ph idx="1"/>
          </p:nvPr>
        </p:nvSpPr>
        <p:spPr>
          <a:xfrm>
            <a:off x="480729" y="836712"/>
            <a:ext cx="8229600" cy="5257800"/>
          </a:xfrm>
        </p:spPr>
        <p:txBody>
          <a:bodyPr>
            <a:normAutofit fontScale="85000" lnSpcReduction="20000"/>
          </a:bodyPr>
          <a:lstStyle/>
          <a:p>
            <a:r>
              <a:rPr lang="en-IE" dirty="0"/>
              <a:t>A young woman </a:t>
            </a:r>
            <a:r>
              <a:rPr lang="en-IE" dirty="0" smtClean="0"/>
              <a:t>– </a:t>
            </a:r>
            <a:r>
              <a:rPr lang="en-IE" dirty="0" err="1" smtClean="0"/>
              <a:t>hx</a:t>
            </a:r>
            <a:r>
              <a:rPr lang="en-IE" dirty="0" smtClean="0"/>
              <a:t> childhood </a:t>
            </a:r>
            <a:r>
              <a:rPr lang="en-IE" dirty="0"/>
              <a:t>trauma and long standing addiction </a:t>
            </a:r>
            <a:r>
              <a:rPr lang="en-IE" dirty="0" smtClean="0"/>
              <a:t>Met 2years </a:t>
            </a:r>
            <a:r>
              <a:rPr lang="en-IE" dirty="0"/>
              <a:t>ago </a:t>
            </a:r>
            <a:r>
              <a:rPr lang="en-IE" dirty="0" smtClean="0"/>
              <a:t>... usually </a:t>
            </a:r>
            <a:r>
              <a:rPr lang="en-IE" dirty="0"/>
              <a:t>crying and </a:t>
            </a:r>
            <a:r>
              <a:rPr lang="en-IE" dirty="0" smtClean="0"/>
              <a:t>terrified. </a:t>
            </a:r>
            <a:r>
              <a:rPr lang="en-IE" dirty="0"/>
              <a:t>Very chaotic and despite her best efforts unable to get through residential treatment. She suffered recurrent nightmares and would wake up screaming. </a:t>
            </a:r>
            <a:r>
              <a:rPr lang="en-IE" dirty="0" smtClean="0"/>
              <a:t> Referred Addiction counsellor. We talked about not having to go over her past, just work on where she was now. She </a:t>
            </a:r>
            <a:r>
              <a:rPr lang="en-IE" dirty="0"/>
              <a:t>was stabilised eventually on </a:t>
            </a:r>
            <a:r>
              <a:rPr lang="en-IE" dirty="0" smtClean="0"/>
              <a:t>methadone and completed </a:t>
            </a:r>
            <a:r>
              <a:rPr lang="en-IE" dirty="0" err="1" smtClean="0"/>
              <a:t>benzo</a:t>
            </a:r>
            <a:r>
              <a:rPr lang="en-IE" dirty="0" smtClean="0"/>
              <a:t> </a:t>
            </a:r>
            <a:r>
              <a:rPr lang="en-IE" dirty="0" err="1" smtClean="0"/>
              <a:t>detox</a:t>
            </a:r>
            <a:r>
              <a:rPr lang="en-IE" dirty="0" smtClean="0"/>
              <a:t>. She </a:t>
            </a:r>
            <a:r>
              <a:rPr lang="en-IE" dirty="0"/>
              <a:t>moved to supported accommodation and linked in with a </a:t>
            </a:r>
            <a:r>
              <a:rPr lang="en-IE" dirty="0" smtClean="0"/>
              <a:t>local GP. I </a:t>
            </a:r>
            <a:r>
              <a:rPr lang="en-IE" dirty="0"/>
              <a:t>think the focus on the long term </a:t>
            </a:r>
            <a:r>
              <a:rPr lang="en-IE" dirty="0" smtClean="0"/>
              <a:t>outcomes, </a:t>
            </a:r>
            <a:r>
              <a:rPr lang="en-IE" dirty="0"/>
              <a:t>the continuity of counsellor and the more stable accommodation have resulted in this young woman having her best chance ever of getting her life back.</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89240"/>
            <a:ext cx="9144000" cy="126982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Positive Examples of Patient Care.</a:t>
            </a:r>
            <a:endParaRPr lang="en-IE" dirty="0"/>
          </a:p>
        </p:txBody>
      </p:sp>
      <p:sp>
        <p:nvSpPr>
          <p:cNvPr id="3" name="Content Placeholder 2"/>
          <p:cNvSpPr>
            <a:spLocks noGrp="1"/>
          </p:cNvSpPr>
          <p:nvPr>
            <p:ph idx="1"/>
          </p:nvPr>
        </p:nvSpPr>
        <p:spPr/>
        <p:txBody>
          <a:bodyPr>
            <a:normAutofit/>
          </a:bodyPr>
          <a:lstStyle/>
          <a:p>
            <a:r>
              <a:rPr lang="en-IE" dirty="0"/>
              <a:t>A single mother with 1 infant got permanent housing in the area that she wanted. She was very vocal and spoke publicly and on national radio about her plight</a:t>
            </a:r>
          </a:p>
          <a:p>
            <a:r>
              <a:rPr lang="en-IE" dirty="0" smtClean="0"/>
              <a:t>Housing </a:t>
            </a:r>
            <a:r>
              <a:rPr lang="en-IE" dirty="0"/>
              <a:t>first has improved situation of a number of patients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176"/>
            <a:ext cx="9144000" cy="18448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Positive Examples of Patient Care.</a:t>
            </a:r>
            <a:endParaRPr lang="en-IE" dirty="0"/>
          </a:p>
        </p:txBody>
      </p:sp>
      <p:sp>
        <p:nvSpPr>
          <p:cNvPr id="3" name="Content Placeholder 2"/>
          <p:cNvSpPr>
            <a:spLocks noGrp="1"/>
          </p:cNvSpPr>
          <p:nvPr>
            <p:ph idx="1"/>
          </p:nvPr>
        </p:nvSpPr>
        <p:spPr>
          <a:xfrm>
            <a:off x="457200" y="1268760"/>
            <a:ext cx="8229600" cy="4525963"/>
          </a:xfrm>
        </p:spPr>
        <p:txBody>
          <a:bodyPr>
            <a:normAutofit/>
          </a:bodyPr>
          <a:lstStyle/>
          <a:p>
            <a:r>
              <a:rPr lang="en-IE" dirty="0"/>
              <a:t>A gentleman who had long term low mood suffered a bereavement and due to regular engagement with myself and my nursing colleagues felt comfortable talking about this and facilitating his own route to improving his mood. I suppose with familiarity comes some trust and stability, and from this the service user's mental health is, in part, improving</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17232"/>
            <a:ext cx="9144000" cy="134076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Positive Examples of Patient Care.</a:t>
            </a:r>
            <a:endParaRPr lang="en-IE" dirty="0"/>
          </a:p>
        </p:txBody>
      </p:sp>
      <p:sp>
        <p:nvSpPr>
          <p:cNvPr id="3" name="Content Placeholder 2"/>
          <p:cNvSpPr>
            <a:spLocks noGrp="1"/>
          </p:cNvSpPr>
          <p:nvPr>
            <p:ph idx="1"/>
          </p:nvPr>
        </p:nvSpPr>
        <p:spPr/>
        <p:txBody>
          <a:bodyPr>
            <a:normAutofit/>
          </a:bodyPr>
          <a:lstStyle/>
          <a:p>
            <a:r>
              <a:rPr lang="en-IE" dirty="0" smtClean="0"/>
              <a:t>Three patients sleeping in tents on the Royal canal – a young couple in one tent and a young lad on his own in another tent. All addicted to heroin. All now on methadone with </a:t>
            </a:r>
            <a:r>
              <a:rPr lang="en-IE" dirty="0" err="1" smtClean="0"/>
              <a:t>Safetyne</a:t>
            </a:r>
            <a:r>
              <a:rPr lang="en-IE" dirty="0" err="1" smtClean="0"/>
              <a:t>t</a:t>
            </a:r>
            <a:r>
              <a:rPr lang="en-IE" dirty="0" smtClean="0"/>
              <a:t> and off heroin for over 10/12. He has his own apartment. They are still in the tent but staying drug free</a:t>
            </a:r>
            <a:r>
              <a:rPr lang="en-IE" dirty="0" smtClean="0"/>
              <a:t>.</a:t>
            </a:r>
            <a:endParaRPr lang="en-IE" dirty="0"/>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Patient Stories</a:t>
            </a:r>
            <a:endParaRPr lang="en-IE"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IE" dirty="0"/>
              <a:t>The overriding feeling is of wasted years and lives of people who were so disadvantaged from the start. The all too common trajectory of childhood abuse and neglect, loss of education and employment opportunities, addiction, mental health , that pejorative diagnosis of "personality disorder", abusive partners, children in care, rough sleeping, the constant aggression and threats of violence. Being brought up to the surgery to see me with a black eye having been raped in a squat the night before for her boyfriends drug debt. The same boyfriend who gave her the black eye. Watching this woman descend rapidly into heroin abuse and probably being pimped out to pay for it. There is nowhere safe I can send her. Being homeless puts people in a situation where they can be exposed to events that will have a lifelong impact and I wonder how some will ever recover</a:t>
            </a:r>
            <a:r>
              <a:rPr lang="en-IE" dirty="0" smtClean="0"/>
              <a:t>.</a:t>
            </a:r>
            <a:endParaRPr lang="en-I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5718"/>
            <a:ext cx="8229600" cy="4525963"/>
          </a:xfrm>
        </p:spPr>
        <p:txBody>
          <a:bodyPr>
            <a:normAutofit fontScale="92500" lnSpcReduction="10000"/>
          </a:bodyPr>
          <a:lstStyle/>
          <a:p>
            <a:r>
              <a:rPr lang="en-IE" dirty="0"/>
              <a:t>I know a young man who has a mental health problems; a lovely person who had bad things happen to him as a child. He is uncomfortable around people, so he lives in a tent rather than sharing a room in a hostel with strangers. Its cold in the tent so he drinks alcohol to stay warm. Some of the other tent dwellers use drugs - now he does too, and he contracted HIV. If he had been given a bedsit and a key worker a year ago, this probably wouldn't have happened</a:t>
            </a:r>
          </a:p>
          <a:p>
            <a:endParaRPr lang="en-IE" dirty="0"/>
          </a:p>
        </p:txBody>
      </p:sp>
      <p:sp>
        <p:nvSpPr>
          <p:cNvPr id="5" name="Title 1"/>
          <p:cNvSpPr>
            <a:spLocks noGrp="1"/>
          </p:cNvSpPr>
          <p:nvPr>
            <p:ph type="title"/>
          </p:nvPr>
        </p:nvSpPr>
        <p:spPr>
          <a:xfrm>
            <a:off x="457200" y="-53699"/>
            <a:ext cx="8229600" cy="1143000"/>
          </a:xfrm>
        </p:spPr>
        <p:txBody>
          <a:bodyPr/>
          <a:lstStyle/>
          <a:p>
            <a:r>
              <a:rPr lang="en-IE" dirty="0" smtClean="0"/>
              <a:t>Patient Stories</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5650"/>
            <a:ext cx="9144000" cy="15723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a:t>Two patients who are 9 months free of drugs having started a methadone programme and who are still sleeping in a tent. Recently they relapsed due to having arguments as a couple. Managed to get clean but their poor accommodation putting pressure on their recovery.</a:t>
            </a:r>
          </a:p>
        </p:txBody>
      </p:sp>
      <p:sp>
        <p:nvSpPr>
          <p:cNvPr id="4" name="Title 1"/>
          <p:cNvSpPr>
            <a:spLocks noGrp="1"/>
          </p:cNvSpPr>
          <p:nvPr>
            <p:ph type="title"/>
          </p:nvPr>
        </p:nvSpPr>
        <p:spPr>
          <a:xfrm>
            <a:off x="457200" y="274638"/>
            <a:ext cx="8229600" cy="1143000"/>
          </a:xfrm>
        </p:spPr>
        <p:txBody>
          <a:bodyPr/>
          <a:lstStyle/>
          <a:p>
            <a:r>
              <a:rPr lang="en-IE" dirty="0" smtClean="0"/>
              <a:t>Patient Stories</a:t>
            </a: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a:t>Several patients who are suitable for new Hepatitis C Treatment but need to get drug free but due to lack of suitable accommodation cannot get drug free. Mainly either rough sleeping or in hostels where there is a lot of drug </a:t>
            </a:r>
            <a:r>
              <a:rPr lang="en-IE" dirty="0" smtClean="0"/>
              <a:t>use.</a:t>
            </a:r>
            <a:endParaRPr lang="en-IE" dirty="0"/>
          </a:p>
        </p:txBody>
      </p:sp>
      <p:sp>
        <p:nvSpPr>
          <p:cNvPr id="4" name="Title 1"/>
          <p:cNvSpPr>
            <a:spLocks noGrp="1"/>
          </p:cNvSpPr>
          <p:nvPr>
            <p:ph type="title"/>
          </p:nvPr>
        </p:nvSpPr>
        <p:spPr>
          <a:xfrm>
            <a:off x="457200" y="274638"/>
            <a:ext cx="8229600" cy="1143000"/>
          </a:xfrm>
        </p:spPr>
        <p:txBody>
          <a:bodyPr/>
          <a:lstStyle/>
          <a:p>
            <a:r>
              <a:rPr lang="en-IE" dirty="0" smtClean="0"/>
              <a:t>Patient Stories</a:t>
            </a: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9160"/>
            <a:ext cx="9144000" cy="19888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Themes</a:t>
            </a:r>
            <a:endParaRPr lang="en-IE" dirty="0"/>
          </a:p>
        </p:txBody>
      </p:sp>
      <p:sp>
        <p:nvSpPr>
          <p:cNvPr id="3" name="Content Placeholder 2"/>
          <p:cNvSpPr>
            <a:spLocks noGrp="1"/>
          </p:cNvSpPr>
          <p:nvPr>
            <p:ph idx="1"/>
          </p:nvPr>
        </p:nvSpPr>
        <p:spPr/>
        <p:txBody>
          <a:bodyPr/>
          <a:lstStyle/>
          <a:p>
            <a:r>
              <a:rPr lang="en-IE" dirty="0" smtClean="0"/>
              <a:t>Lack of suitable Accommodation:</a:t>
            </a:r>
          </a:p>
          <a:p>
            <a:pPr lvl="1"/>
            <a:r>
              <a:rPr lang="en-IE" dirty="0" smtClean="0"/>
              <a:t>Causes ill health.</a:t>
            </a:r>
          </a:p>
          <a:p>
            <a:pPr lvl="1"/>
            <a:r>
              <a:rPr lang="en-IE" dirty="0" smtClean="0"/>
              <a:t>Causes people with ill health to deteriorate.</a:t>
            </a:r>
          </a:p>
          <a:p>
            <a:pPr lvl="1"/>
            <a:r>
              <a:rPr lang="en-IE" dirty="0" smtClean="0"/>
              <a:t>Prevents recovery.</a:t>
            </a:r>
          </a:p>
          <a:p>
            <a:pPr lvl="1"/>
            <a:r>
              <a:rPr lang="en-IE" dirty="0" smtClean="0"/>
              <a:t>Impacts on Service Providers ability to provide appropriate care.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41168"/>
            <a:ext cx="9144000" cy="19168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IE" sz="3600" dirty="0" smtClean="0"/>
              <a:t>Change in Use of Homeless  Health Services. Patients.</a:t>
            </a:r>
            <a:endParaRPr lang="en-IE" sz="3600" dirty="0"/>
          </a:p>
        </p:txBody>
      </p:sp>
      <p:sp>
        <p:nvSpPr>
          <p:cNvPr id="3" name="Content Placeholder 2"/>
          <p:cNvSpPr>
            <a:spLocks noGrp="1"/>
          </p:cNvSpPr>
          <p:nvPr>
            <p:ph idx="1"/>
          </p:nvPr>
        </p:nvSpPr>
        <p:spPr/>
        <p:txBody>
          <a:bodyPr/>
          <a:lstStyle/>
          <a:p>
            <a:r>
              <a:rPr lang="en-IE" dirty="0" smtClean="0"/>
              <a:t>Increase in numbers.</a:t>
            </a:r>
          </a:p>
          <a:p>
            <a:r>
              <a:rPr lang="en-IE" dirty="0" smtClean="0"/>
              <a:t>Very young (18-19 yrs) and very old patients (80 yrs +) now appearing.</a:t>
            </a:r>
          </a:p>
          <a:p>
            <a:r>
              <a:rPr lang="en-IE" dirty="0" smtClean="0"/>
              <a:t>More people using alcohol and drugs to cope with poor accommodation. Many untreated.</a:t>
            </a:r>
          </a:p>
          <a:p>
            <a:r>
              <a:rPr lang="en-IE" dirty="0" smtClean="0"/>
              <a:t>More acute illnesses or unmanaged chronic conditions.</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442"/>
            <a:ext cx="8229600" cy="1143000"/>
          </a:xfrm>
        </p:spPr>
        <p:txBody>
          <a:bodyPr/>
          <a:lstStyle/>
          <a:p>
            <a:r>
              <a:rPr lang="en-IE" dirty="0" smtClean="0"/>
              <a:t>Themes</a:t>
            </a:r>
            <a:endParaRPr lang="en-IE" dirty="0"/>
          </a:p>
        </p:txBody>
      </p:sp>
      <p:sp>
        <p:nvSpPr>
          <p:cNvPr id="3" name="Content Placeholder 2"/>
          <p:cNvSpPr>
            <a:spLocks noGrp="1"/>
          </p:cNvSpPr>
          <p:nvPr>
            <p:ph idx="1"/>
          </p:nvPr>
        </p:nvSpPr>
        <p:spPr>
          <a:xfrm>
            <a:off x="457200" y="1268760"/>
            <a:ext cx="8229600" cy="4525963"/>
          </a:xfrm>
        </p:spPr>
        <p:txBody>
          <a:bodyPr/>
          <a:lstStyle/>
          <a:p>
            <a:r>
              <a:rPr lang="en-IE" dirty="0" smtClean="0"/>
              <a:t>Hopelessness</a:t>
            </a:r>
          </a:p>
          <a:p>
            <a:r>
              <a:rPr lang="en-IE" dirty="0" smtClean="0"/>
              <a:t>Fatalism</a:t>
            </a:r>
          </a:p>
          <a:p>
            <a:r>
              <a:rPr lang="en-IE" dirty="0" smtClean="0"/>
              <a:t>Lack of Trust</a:t>
            </a:r>
          </a:p>
          <a:p>
            <a:r>
              <a:rPr lang="en-IE" dirty="0" smtClean="0"/>
              <a:t>Frustration</a:t>
            </a:r>
          </a:p>
          <a:p>
            <a:pPr lvl="1"/>
            <a:r>
              <a:rPr lang="en-IE" dirty="0" smtClean="0"/>
              <a:t>Affects patients ability to engage with health services.</a:t>
            </a:r>
          </a:p>
          <a:p>
            <a:pPr lvl="1"/>
            <a:r>
              <a:rPr lang="en-IE" dirty="0" smtClean="0"/>
              <a:t>Patients tolerate intolerable situations.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IE" sz="3600" dirty="0" smtClean="0"/>
              <a:t>Change in Use of Homeless Health Services. </a:t>
            </a:r>
            <a:br>
              <a:rPr lang="en-IE" sz="3600" dirty="0" smtClean="0"/>
            </a:br>
            <a:r>
              <a:rPr lang="en-IE" sz="3600" dirty="0" smtClean="0"/>
              <a:t>Provision of Health Care</a:t>
            </a:r>
            <a:endParaRPr lang="en-IE" sz="3600" dirty="0"/>
          </a:p>
        </p:txBody>
      </p:sp>
      <p:sp>
        <p:nvSpPr>
          <p:cNvPr id="3" name="Content Placeholder 2"/>
          <p:cNvSpPr>
            <a:spLocks noGrp="1"/>
          </p:cNvSpPr>
          <p:nvPr>
            <p:ph idx="1"/>
          </p:nvPr>
        </p:nvSpPr>
        <p:spPr/>
        <p:txBody>
          <a:bodyPr>
            <a:normAutofit/>
          </a:bodyPr>
          <a:lstStyle/>
          <a:p>
            <a:r>
              <a:rPr lang="en-IE" dirty="0" smtClean="0"/>
              <a:t>Hard to follow up on hospital appts as accommodation so uncertain.</a:t>
            </a:r>
          </a:p>
          <a:p>
            <a:r>
              <a:rPr lang="en-IE" dirty="0" smtClean="0"/>
              <a:t>More complex, more chaotic to follow up patients.</a:t>
            </a:r>
          </a:p>
          <a:p>
            <a:r>
              <a:rPr lang="en-IE" dirty="0" smtClean="0"/>
              <a:t>People recovered from physical, mental or drug addiction finding it impossible to exit homelessness so threatening recovery.</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5650"/>
            <a:ext cx="9144000" cy="1572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IE" sz="3600" dirty="0" smtClean="0"/>
              <a:t>Change in Use of Homeless Health Services. Accommodation.</a:t>
            </a:r>
            <a:endParaRPr lang="en-IE" sz="3600" dirty="0"/>
          </a:p>
        </p:txBody>
      </p:sp>
      <p:sp>
        <p:nvSpPr>
          <p:cNvPr id="3" name="Content Placeholder 2"/>
          <p:cNvSpPr>
            <a:spLocks noGrp="1"/>
          </p:cNvSpPr>
          <p:nvPr>
            <p:ph idx="1"/>
          </p:nvPr>
        </p:nvSpPr>
        <p:spPr>
          <a:xfrm>
            <a:off x="457200" y="1600201"/>
            <a:ext cx="8229600" cy="4133056"/>
          </a:xfrm>
        </p:spPr>
        <p:txBody>
          <a:bodyPr>
            <a:normAutofit lnSpcReduction="10000"/>
          </a:bodyPr>
          <a:lstStyle/>
          <a:p>
            <a:r>
              <a:rPr lang="en-IE" dirty="0" smtClean="0"/>
              <a:t>Sick people discharged to inappropriate accommodation.</a:t>
            </a:r>
          </a:p>
          <a:p>
            <a:r>
              <a:rPr lang="en-IE" dirty="0" smtClean="0"/>
              <a:t>More rough sleepers.</a:t>
            </a:r>
          </a:p>
          <a:p>
            <a:r>
              <a:rPr lang="en-IE" dirty="0" smtClean="0"/>
              <a:t>More people sharing rooms in hostels.</a:t>
            </a:r>
          </a:p>
          <a:p>
            <a:r>
              <a:rPr lang="en-IE" dirty="0" smtClean="0"/>
              <a:t>Pregnant women rough sleeping.</a:t>
            </a:r>
          </a:p>
          <a:p>
            <a:r>
              <a:rPr lang="en-IE" dirty="0" smtClean="0"/>
              <a:t>“Unheard of a number of years ago to not be able to place a pregnant woman in suitable accommodation.”</a:t>
            </a:r>
          </a:p>
          <a:p>
            <a:endParaRPr lang="en-IE" dirty="0" smtClean="0"/>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17232"/>
            <a:ext cx="9144000" cy="13407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IE" sz="4000" dirty="0" smtClean="0"/>
              <a:t>Change in Use of Homeless Health Services. </a:t>
            </a:r>
            <a:r>
              <a:rPr lang="en-IE" dirty="0" smtClean="0"/>
              <a:t>Positive Aspects</a:t>
            </a:r>
            <a:endParaRPr lang="en-IE" dirty="0"/>
          </a:p>
        </p:txBody>
      </p:sp>
      <p:sp>
        <p:nvSpPr>
          <p:cNvPr id="3" name="Content Placeholder 2"/>
          <p:cNvSpPr>
            <a:spLocks noGrp="1"/>
          </p:cNvSpPr>
          <p:nvPr>
            <p:ph idx="1"/>
          </p:nvPr>
        </p:nvSpPr>
        <p:spPr>
          <a:xfrm>
            <a:off x="457200" y="1600201"/>
            <a:ext cx="8229600" cy="4205064"/>
          </a:xfrm>
        </p:spPr>
        <p:txBody>
          <a:bodyPr>
            <a:normAutofit fontScale="85000" lnSpcReduction="10000"/>
          </a:bodyPr>
          <a:lstStyle/>
          <a:p>
            <a:r>
              <a:rPr lang="en-IE" dirty="0" smtClean="0"/>
              <a:t>Increased Primary Care Services for Homeless People.</a:t>
            </a:r>
          </a:p>
          <a:p>
            <a:r>
              <a:rPr lang="en-IE" dirty="0" smtClean="0"/>
              <a:t>Improved access to secondary care for homeless people</a:t>
            </a:r>
          </a:p>
          <a:p>
            <a:r>
              <a:rPr lang="en-IE" dirty="0"/>
              <a:t>With greater engagement and better developed personal relationships with service users I feel that they are more willing to see the doctor or indeed go to hospital when necessary. I would consider this a major advancement and a great endorsement to the progress made particularly with hospitals</a:t>
            </a:r>
          </a:p>
          <a:p>
            <a:endParaRPr lang="en-IE" dirty="0" smtClean="0"/>
          </a:p>
          <a:p>
            <a:pPr>
              <a:buNone/>
            </a:pP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IE" dirty="0" smtClean="0"/>
              <a:t>Has there been an increase in Numbers using Homeless Health Services</a:t>
            </a:r>
            <a:endParaRPr lang="en-IE" dirty="0"/>
          </a:p>
        </p:txBody>
      </p:sp>
      <p:sp>
        <p:nvSpPr>
          <p:cNvPr id="3" name="Content Placeholder 2"/>
          <p:cNvSpPr>
            <a:spLocks noGrp="1"/>
          </p:cNvSpPr>
          <p:nvPr>
            <p:ph idx="1"/>
          </p:nvPr>
        </p:nvSpPr>
        <p:spPr>
          <a:xfrm>
            <a:off x="457200" y="1600201"/>
            <a:ext cx="8229600" cy="3917032"/>
          </a:xfrm>
        </p:spPr>
        <p:txBody>
          <a:bodyPr>
            <a:normAutofit fontScale="92500" lnSpcReduction="10000"/>
          </a:bodyPr>
          <a:lstStyle/>
          <a:p>
            <a:r>
              <a:rPr lang="en-IE" dirty="0" smtClean="0"/>
              <a:t>Four fold increase (3 responses)</a:t>
            </a:r>
          </a:p>
          <a:p>
            <a:r>
              <a:rPr lang="en-IE" dirty="0" smtClean="0"/>
              <a:t>Seeing 3-4 new patients to service each day.</a:t>
            </a:r>
          </a:p>
          <a:p>
            <a:r>
              <a:rPr lang="en-IE" dirty="0" smtClean="0"/>
              <a:t>3000+ this year – trebled.</a:t>
            </a:r>
          </a:p>
          <a:p>
            <a:r>
              <a:rPr lang="en-IE" dirty="0" smtClean="0"/>
              <a:t>We </a:t>
            </a:r>
            <a:r>
              <a:rPr lang="en-IE" dirty="0"/>
              <a:t>have had to expand the number of clinics by 30-40% and </a:t>
            </a:r>
            <a:r>
              <a:rPr lang="en-IE" dirty="0" smtClean="0"/>
              <a:t>despite this </a:t>
            </a:r>
            <a:r>
              <a:rPr lang="en-IE" dirty="0"/>
              <a:t>numbers still have increased by about 40% in existing </a:t>
            </a:r>
            <a:r>
              <a:rPr lang="en-IE" dirty="0" smtClean="0"/>
              <a:t>clinics. </a:t>
            </a:r>
          </a:p>
          <a:p>
            <a:r>
              <a:rPr lang="en-IE" dirty="0" smtClean="0"/>
              <a:t>Same as 2005-2006 – there had been dip but back up now.</a:t>
            </a:r>
            <a:endParaRPr lang="en-IE" dirty="0"/>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5663"/>
            <a:ext cx="8229600" cy="4133056"/>
          </a:xfrm>
        </p:spPr>
        <p:txBody>
          <a:bodyPr>
            <a:normAutofit fontScale="92500" lnSpcReduction="20000"/>
          </a:bodyPr>
          <a:lstStyle/>
          <a:p>
            <a:r>
              <a:rPr lang="en-IE" dirty="0" smtClean="0"/>
              <a:t>More New Homeless</a:t>
            </a:r>
          </a:p>
          <a:p>
            <a:r>
              <a:rPr lang="en-IE" dirty="0" smtClean="0"/>
              <a:t>More rough sleepers Routine </a:t>
            </a:r>
            <a:r>
              <a:rPr lang="en-IE" dirty="0"/>
              <a:t>now for one third of new presentation to be rough sleeping for a number of weeks before we see them. </a:t>
            </a:r>
            <a:endParaRPr lang="en-IE" dirty="0" smtClean="0"/>
          </a:p>
          <a:p>
            <a:r>
              <a:rPr lang="en-IE" dirty="0" smtClean="0"/>
              <a:t>More likely </a:t>
            </a:r>
            <a:r>
              <a:rPr lang="en-IE" dirty="0"/>
              <a:t>from deprived </a:t>
            </a:r>
            <a:r>
              <a:rPr lang="en-IE" dirty="0" smtClean="0"/>
              <a:t>background.</a:t>
            </a:r>
          </a:p>
          <a:p>
            <a:r>
              <a:rPr lang="en-IE" dirty="0" smtClean="0"/>
              <a:t>We </a:t>
            </a:r>
            <a:r>
              <a:rPr lang="en-IE" dirty="0"/>
              <a:t>are seeing 2nd and 3rd generation </a:t>
            </a:r>
            <a:r>
              <a:rPr lang="en-IE" dirty="0" smtClean="0"/>
              <a:t>homelessness.</a:t>
            </a:r>
          </a:p>
          <a:p>
            <a:r>
              <a:rPr lang="en-IE" dirty="0" smtClean="0"/>
              <a:t>More children</a:t>
            </a:r>
          </a:p>
          <a:p>
            <a:r>
              <a:rPr lang="en-IE" dirty="0" smtClean="0"/>
              <a:t>More non nationals</a:t>
            </a:r>
          </a:p>
          <a:p>
            <a:endParaRPr lang="en-IE" dirty="0"/>
          </a:p>
        </p:txBody>
      </p:sp>
      <p:sp>
        <p:nvSpPr>
          <p:cNvPr id="4" name="Title 1"/>
          <p:cNvSpPr txBox="1">
            <a:spLocks/>
          </p:cNvSpPr>
          <p:nvPr/>
        </p:nvSpPr>
        <p:spPr>
          <a:xfrm>
            <a:off x="611560" y="18266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none" strike="noStrike" kern="1200" cap="none" spc="0" normalizeH="0" baseline="0" noProof="0" dirty="0" smtClean="0">
                <a:ln>
                  <a:noFill/>
                </a:ln>
                <a:solidFill>
                  <a:schemeClr val="tx1"/>
                </a:solidFill>
                <a:effectLst/>
                <a:uLnTx/>
                <a:uFillTx/>
                <a:latin typeface="+mj-lt"/>
                <a:ea typeface="+mj-ea"/>
                <a:cs typeface="+mj-cs"/>
              </a:rPr>
              <a:t>Nature of Consultations Now.</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85650"/>
            <a:ext cx="9144000" cy="15723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Nature of Consultations Now.</a:t>
            </a:r>
            <a:endParaRPr lang="en-IE" dirty="0"/>
          </a:p>
        </p:txBody>
      </p:sp>
      <p:sp>
        <p:nvSpPr>
          <p:cNvPr id="3" name="Content Placeholder 2"/>
          <p:cNvSpPr>
            <a:spLocks noGrp="1"/>
          </p:cNvSpPr>
          <p:nvPr>
            <p:ph idx="1"/>
          </p:nvPr>
        </p:nvSpPr>
        <p:spPr>
          <a:xfrm>
            <a:off x="462528" y="1417638"/>
            <a:ext cx="8229600" cy="4525963"/>
          </a:xfrm>
        </p:spPr>
        <p:txBody>
          <a:bodyPr>
            <a:normAutofit/>
          </a:bodyPr>
          <a:lstStyle/>
          <a:p>
            <a:r>
              <a:rPr lang="en-IE" dirty="0" smtClean="0"/>
              <a:t>Multiple </a:t>
            </a:r>
            <a:r>
              <a:rPr lang="en-IE" dirty="0" err="1" smtClean="0"/>
              <a:t>comorbidities</a:t>
            </a:r>
            <a:r>
              <a:rPr lang="en-IE" dirty="0" smtClean="0"/>
              <a:t>.</a:t>
            </a:r>
            <a:r>
              <a:rPr lang="en-IE" dirty="0"/>
              <a:t> </a:t>
            </a:r>
            <a:endParaRPr lang="en-IE" dirty="0" smtClean="0"/>
          </a:p>
          <a:p>
            <a:r>
              <a:rPr lang="en-IE" dirty="0" smtClean="0"/>
              <a:t>CF</a:t>
            </a:r>
            <a:r>
              <a:rPr lang="en-IE" dirty="0"/>
              <a:t>, cirrhosis, amputations, poorly controlled diabetes, thyrotoxicosis, metastatic ca, </a:t>
            </a:r>
            <a:r>
              <a:rPr lang="en-IE" dirty="0" smtClean="0"/>
              <a:t>AIDS etc. </a:t>
            </a:r>
            <a:r>
              <a:rPr lang="en-IE" dirty="0"/>
              <a:t>- in emergency accommodation.</a:t>
            </a:r>
          </a:p>
          <a:p>
            <a:r>
              <a:rPr lang="en-IE" dirty="0"/>
              <a:t>Huge psychological distress sue to inappropriate </a:t>
            </a:r>
            <a:r>
              <a:rPr lang="en-IE" dirty="0" smtClean="0"/>
              <a:t>accommodation.</a:t>
            </a:r>
            <a:endParaRPr lang="en-IE" dirty="0"/>
          </a:p>
          <a:p>
            <a:r>
              <a:rPr lang="en-IE" dirty="0" smtClean="0"/>
              <a:t>More Addiction</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9200"/>
            <a:ext cx="9144000" cy="16298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2174</Words>
  <Application>Microsoft Office PowerPoint</Application>
  <PresentationFormat>On-screen Show (4:3)</PresentationFormat>
  <Paragraphs>128</Paragraphs>
  <Slides>30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Riding the Wave or Sinking in the Trough</vt:lpstr>
      <vt:lpstr>Survey of Health Service Providers in Safetynet 2017</vt:lpstr>
      <vt:lpstr>Change in Use of Homeless  Health Services. Patients.</vt:lpstr>
      <vt:lpstr>Change in Use of Homeless Health Services.  Provision of Health Care</vt:lpstr>
      <vt:lpstr>Change in Use of Homeless Health Services. Accommodation.</vt:lpstr>
      <vt:lpstr>Change in Use of Homeless Health Services. Positive Aspects</vt:lpstr>
      <vt:lpstr>Has there been an increase in Numbers using Homeless Health Services</vt:lpstr>
      <vt:lpstr>PowerPoint Presentation</vt:lpstr>
      <vt:lpstr>Nature of Consultations Now.</vt:lpstr>
      <vt:lpstr>Change in Nature of Presentations.</vt:lpstr>
      <vt:lpstr>Need for Housing.</vt:lpstr>
      <vt:lpstr>Need for Housing</vt:lpstr>
      <vt:lpstr>Need for Housing.</vt:lpstr>
      <vt:lpstr>What is average length of stay in homelessness?</vt:lpstr>
      <vt:lpstr>What is average length of stay in homelessness?</vt:lpstr>
      <vt:lpstr>How is lack of exits from homelessness affecting health?</vt:lpstr>
      <vt:lpstr>How is lack of exits from homelessness affecting health?</vt:lpstr>
      <vt:lpstr>What are Challenges for Health Services for Homeless?</vt:lpstr>
      <vt:lpstr>What Service Users Think.</vt:lpstr>
      <vt:lpstr>What Service User think?</vt:lpstr>
      <vt:lpstr>Positive Examples of Patient Care.</vt:lpstr>
      <vt:lpstr>Positive Examples of Patient Care.</vt:lpstr>
      <vt:lpstr>Positive Examples of Patient Care.</vt:lpstr>
      <vt:lpstr>Positive Examples of Patient Care.</vt:lpstr>
      <vt:lpstr>Patient Stories</vt:lpstr>
      <vt:lpstr>Patient Stories</vt:lpstr>
      <vt:lpstr>Patient Stories</vt:lpstr>
      <vt:lpstr>Patient Stories</vt:lpstr>
      <vt:lpstr>Themes</vt:lpstr>
      <vt:lpstr>Themes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Austin</dc:creator>
  <cp:lastModifiedBy>HP</cp:lastModifiedBy>
  <cp:revision>31</cp:revision>
  <dcterms:created xsi:type="dcterms:W3CDTF">2017-09-23T07:27:28Z</dcterms:created>
  <dcterms:modified xsi:type="dcterms:W3CDTF">2017-09-30T08:54:22Z</dcterms:modified>
</cp:coreProperties>
</file>