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</p:sldMasterIdLst>
  <p:notesMasterIdLst>
    <p:notesMasterId r:id="rId38"/>
  </p:notesMasterIdLst>
  <p:sldIdLst>
    <p:sldId id="256" r:id="rId3"/>
    <p:sldId id="329" r:id="rId4"/>
    <p:sldId id="328" r:id="rId5"/>
    <p:sldId id="277" r:id="rId6"/>
    <p:sldId id="278" r:id="rId7"/>
    <p:sldId id="304" r:id="rId8"/>
    <p:sldId id="300" r:id="rId9"/>
    <p:sldId id="308" r:id="rId10"/>
    <p:sldId id="316" r:id="rId11"/>
    <p:sldId id="317" r:id="rId12"/>
    <p:sldId id="321" r:id="rId13"/>
    <p:sldId id="323" r:id="rId14"/>
    <p:sldId id="324" r:id="rId15"/>
    <p:sldId id="325" r:id="rId16"/>
    <p:sldId id="330" r:id="rId17"/>
    <p:sldId id="326" r:id="rId18"/>
    <p:sldId id="257" r:id="rId19"/>
    <p:sldId id="258" r:id="rId20"/>
    <p:sldId id="259" r:id="rId21"/>
    <p:sldId id="260" r:id="rId22"/>
    <p:sldId id="261" r:id="rId23"/>
    <p:sldId id="262" r:id="rId24"/>
    <p:sldId id="263" r:id="rId25"/>
    <p:sldId id="264" r:id="rId26"/>
    <p:sldId id="265" r:id="rId27"/>
    <p:sldId id="266" r:id="rId28"/>
    <p:sldId id="267" r:id="rId29"/>
    <p:sldId id="268" r:id="rId30"/>
    <p:sldId id="269" r:id="rId31"/>
    <p:sldId id="270" r:id="rId32"/>
    <p:sldId id="271" r:id="rId33"/>
    <p:sldId id="272" r:id="rId34"/>
    <p:sldId id="273" r:id="rId35"/>
    <p:sldId id="274" r:id="rId36"/>
    <p:sldId id="275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8"/>
    <p:restoredTop sz="94651"/>
  </p:normalViewPr>
  <p:slideViewPr>
    <p:cSldViewPr snapToGrid="0" snapToObjects="1">
      <p:cViewPr varScale="1">
        <p:scale>
          <a:sx n="37" d="100"/>
          <a:sy n="37" d="100"/>
        </p:scale>
        <p:origin x="112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466B45-9BE1-4B45-BA16-644FDFF8A75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GB"/>
        </a:p>
      </dgm:t>
    </dgm:pt>
    <dgm:pt modelId="{8A1ADA5E-51A6-417D-A64F-114506B42214}">
      <dgm:prSet/>
      <dgm:spPr/>
      <dgm:t>
        <a:bodyPr/>
        <a:lstStyle/>
        <a:p>
          <a:r>
            <a:rPr lang="en-GB"/>
            <a:t>Mental Health needs</a:t>
          </a:r>
        </a:p>
      </dgm:t>
    </dgm:pt>
    <dgm:pt modelId="{6243205B-2475-4B77-A664-7238896D6CB8}" type="parTrans" cxnId="{726B02D0-1E53-4EB2-BE8C-D833928FAFFF}">
      <dgm:prSet/>
      <dgm:spPr/>
      <dgm:t>
        <a:bodyPr/>
        <a:lstStyle/>
        <a:p>
          <a:endParaRPr lang="en-GB"/>
        </a:p>
      </dgm:t>
    </dgm:pt>
    <dgm:pt modelId="{B7FE824E-200C-48C7-B083-27CC8E180BF3}" type="sibTrans" cxnId="{726B02D0-1E53-4EB2-BE8C-D833928FAFFF}">
      <dgm:prSet/>
      <dgm:spPr/>
      <dgm:t>
        <a:bodyPr/>
        <a:lstStyle/>
        <a:p>
          <a:endParaRPr lang="en-GB"/>
        </a:p>
      </dgm:t>
    </dgm:pt>
    <dgm:pt modelId="{3E654A9E-8AF0-43A1-888F-93F0B37D672B}">
      <dgm:prSet/>
      <dgm:spPr/>
      <dgm:t>
        <a:bodyPr/>
        <a:lstStyle/>
        <a:p>
          <a:r>
            <a:rPr lang="en-GB"/>
            <a:t>Access- Language barriers especially</a:t>
          </a:r>
        </a:p>
      </dgm:t>
    </dgm:pt>
    <dgm:pt modelId="{5C37AC30-6EB2-49A0-B0BA-FA6490791137}" type="parTrans" cxnId="{9180F872-FF45-4CAA-8C51-E2FFC2779361}">
      <dgm:prSet/>
      <dgm:spPr/>
      <dgm:t>
        <a:bodyPr/>
        <a:lstStyle/>
        <a:p>
          <a:endParaRPr lang="en-GB"/>
        </a:p>
      </dgm:t>
    </dgm:pt>
    <dgm:pt modelId="{3A20F39A-7F03-4B16-A032-36A8230A7030}" type="sibTrans" cxnId="{9180F872-FF45-4CAA-8C51-E2FFC2779361}">
      <dgm:prSet/>
      <dgm:spPr/>
      <dgm:t>
        <a:bodyPr/>
        <a:lstStyle/>
        <a:p>
          <a:endParaRPr lang="en-GB"/>
        </a:p>
      </dgm:t>
    </dgm:pt>
    <dgm:pt modelId="{3E402A66-48E0-4481-B87B-A139D46880D9}">
      <dgm:prSet/>
      <dgm:spPr/>
      <dgm:t>
        <a:bodyPr/>
        <a:lstStyle/>
        <a:p>
          <a:r>
            <a:rPr lang="en-GB"/>
            <a:t>Potential for use of peer workers</a:t>
          </a:r>
        </a:p>
      </dgm:t>
    </dgm:pt>
    <dgm:pt modelId="{766DEB1D-8E73-44BE-A27F-E2BF66F91D9C}" type="parTrans" cxnId="{033ED5B5-782E-4683-B999-FA487DC0B368}">
      <dgm:prSet/>
      <dgm:spPr/>
      <dgm:t>
        <a:bodyPr/>
        <a:lstStyle/>
        <a:p>
          <a:endParaRPr lang="en-GB"/>
        </a:p>
      </dgm:t>
    </dgm:pt>
    <dgm:pt modelId="{5860186D-8BD3-48B7-829B-9ABC7EACC4C7}" type="sibTrans" cxnId="{033ED5B5-782E-4683-B999-FA487DC0B368}">
      <dgm:prSet/>
      <dgm:spPr/>
      <dgm:t>
        <a:bodyPr/>
        <a:lstStyle/>
        <a:p>
          <a:endParaRPr lang="en-GB"/>
        </a:p>
      </dgm:t>
    </dgm:pt>
    <dgm:pt modelId="{91B2F386-2380-47B1-B0DB-90C674D56637}">
      <dgm:prSet/>
      <dgm:spPr/>
      <dgm:t>
        <a:bodyPr/>
        <a:lstStyle/>
        <a:p>
          <a:r>
            <a:rPr lang="en-GB"/>
            <a:t>Increase in PWID in Derry- 246% increase </a:t>
          </a:r>
        </a:p>
      </dgm:t>
    </dgm:pt>
    <dgm:pt modelId="{1F67A59E-228E-4D00-9BE8-F1D7BBB0C415}" type="parTrans" cxnId="{72AB27BE-8A15-4C26-A4C3-692E426CCFBF}">
      <dgm:prSet/>
      <dgm:spPr/>
      <dgm:t>
        <a:bodyPr/>
        <a:lstStyle/>
        <a:p>
          <a:endParaRPr lang="en-GB"/>
        </a:p>
      </dgm:t>
    </dgm:pt>
    <dgm:pt modelId="{C4C9BB87-1D8F-4B05-A45A-A628916D9D24}" type="sibTrans" cxnId="{72AB27BE-8A15-4C26-A4C3-692E426CCFBF}">
      <dgm:prSet/>
      <dgm:spPr/>
      <dgm:t>
        <a:bodyPr/>
        <a:lstStyle/>
        <a:p>
          <a:endParaRPr lang="en-GB"/>
        </a:p>
      </dgm:t>
    </dgm:pt>
    <dgm:pt modelId="{D773FFCF-D69F-4010-A265-4F9C03363C98}">
      <dgm:prSet/>
      <dgm:spPr/>
      <dgm:t>
        <a:bodyPr/>
        <a:lstStyle/>
        <a:p>
          <a:r>
            <a:rPr lang="en-GB"/>
            <a:t>Entrenched chronic homeless- need more data on dual diagnosis</a:t>
          </a:r>
        </a:p>
      </dgm:t>
    </dgm:pt>
    <dgm:pt modelId="{E64AE536-2AE4-4BF8-801A-17C293A94ABF}" type="parTrans" cxnId="{B5606B85-5AB9-41BA-BDBA-92FAA605F8CC}">
      <dgm:prSet/>
      <dgm:spPr/>
      <dgm:t>
        <a:bodyPr/>
        <a:lstStyle/>
        <a:p>
          <a:endParaRPr lang="en-GB"/>
        </a:p>
      </dgm:t>
    </dgm:pt>
    <dgm:pt modelId="{0AB33DBC-FBDC-433F-A7BB-9FB4E83D20E6}" type="sibTrans" cxnId="{B5606B85-5AB9-41BA-BDBA-92FAA605F8CC}">
      <dgm:prSet/>
      <dgm:spPr/>
      <dgm:t>
        <a:bodyPr/>
        <a:lstStyle/>
        <a:p>
          <a:endParaRPr lang="en-GB"/>
        </a:p>
      </dgm:t>
    </dgm:pt>
    <dgm:pt modelId="{CF69D427-117C-4DEC-904B-E897FAF29F6E}">
      <dgm:prSet/>
      <dgm:spPr/>
      <dgm:t>
        <a:bodyPr/>
        <a:lstStyle/>
        <a:p>
          <a:r>
            <a:rPr lang="en-GB"/>
            <a:t>Prisoners especially those marginalised due to serious crimes</a:t>
          </a:r>
        </a:p>
      </dgm:t>
    </dgm:pt>
    <dgm:pt modelId="{1F1FB374-00FF-4D71-B6A1-450007F96357}" type="parTrans" cxnId="{428B2B83-3E79-4E85-A2C5-2BA08F854E7E}">
      <dgm:prSet/>
      <dgm:spPr/>
      <dgm:t>
        <a:bodyPr/>
        <a:lstStyle/>
        <a:p>
          <a:endParaRPr lang="en-GB"/>
        </a:p>
      </dgm:t>
    </dgm:pt>
    <dgm:pt modelId="{8D37D4A1-42AE-4E7C-BB96-F300DEA3D930}" type="sibTrans" cxnId="{428B2B83-3E79-4E85-A2C5-2BA08F854E7E}">
      <dgm:prSet/>
      <dgm:spPr/>
      <dgm:t>
        <a:bodyPr/>
        <a:lstStyle/>
        <a:p>
          <a:endParaRPr lang="en-GB"/>
        </a:p>
      </dgm:t>
    </dgm:pt>
    <dgm:pt modelId="{151E6EF0-F081-4A35-8E49-01F3E3987D30}">
      <dgm:prSet/>
      <dgm:spPr/>
      <dgm:t>
        <a:bodyPr/>
        <a:lstStyle/>
        <a:p>
          <a:r>
            <a:rPr lang="en-GB"/>
            <a:t>Trauma in children of homeless families</a:t>
          </a:r>
        </a:p>
      </dgm:t>
    </dgm:pt>
    <dgm:pt modelId="{B2B0ACE7-B9A2-4B5A-B3E1-2785981093A7}" type="parTrans" cxnId="{B4FD93F1-D6F3-4498-8EC3-DB1CC428CDE3}">
      <dgm:prSet/>
      <dgm:spPr/>
      <dgm:t>
        <a:bodyPr/>
        <a:lstStyle/>
        <a:p>
          <a:endParaRPr lang="en-GB"/>
        </a:p>
      </dgm:t>
    </dgm:pt>
    <dgm:pt modelId="{7F820A10-A4A9-45F9-BDDB-9C68F68635F3}" type="sibTrans" cxnId="{B4FD93F1-D6F3-4498-8EC3-DB1CC428CDE3}">
      <dgm:prSet/>
      <dgm:spPr/>
      <dgm:t>
        <a:bodyPr/>
        <a:lstStyle/>
        <a:p>
          <a:endParaRPr lang="en-GB"/>
        </a:p>
      </dgm:t>
    </dgm:pt>
    <dgm:pt modelId="{8EE54F06-F7E6-4437-80A1-6F1D63CB6C1F}" type="pres">
      <dgm:prSet presAssocID="{D8466B45-9BE1-4B45-BA16-644FDFF8A757}" presName="linear" presStyleCnt="0">
        <dgm:presLayoutVars>
          <dgm:animLvl val="lvl"/>
          <dgm:resizeHandles val="exact"/>
        </dgm:presLayoutVars>
      </dgm:prSet>
      <dgm:spPr/>
    </dgm:pt>
    <dgm:pt modelId="{4B02521D-A29F-43E4-A81E-3BF01420785C}" type="pres">
      <dgm:prSet presAssocID="{8A1ADA5E-51A6-417D-A64F-114506B42214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01E44593-B6BC-4393-8380-497C209624FE}" type="pres">
      <dgm:prSet presAssocID="{B7FE824E-200C-48C7-B083-27CC8E180BF3}" presName="spacer" presStyleCnt="0"/>
      <dgm:spPr/>
    </dgm:pt>
    <dgm:pt modelId="{0A3C0897-2AC0-44AD-8734-DA38C0D379F0}" type="pres">
      <dgm:prSet presAssocID="{3E654A9E-8AF0-43A1-888F-93F0B37D672B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D48CD697-3775-46EA-9874-ED29FB11F7F1}" type="pres">
      <dgm:prSet presAssocID="{3A20F39A-7F03-4B16-A032-36A8230A7030}" presName="spacer" presStyleCnt="0"/>
      <dgm:spPr/>
    </dgm:pt>
    <dgm:pt modelId="{AA945EF4-1303-4300-8573-F3461F7FB603}" type="pres">
      <dgm:prSet presAssocID="{3E402A66-48E0-4481-B87B-A139D46880D9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8D839E40-EA35-4EFA-A2D7-C3A756D9C90F}" type="pres">
      <dgm:prSet presAssocID="{5860186D-8BD3-48B7-829B-9ABC7EACC4C7}" presName="spacer" presStyleCnt="0"/>
      <dgm:spPr/>
    </dgm:pt>
    <dgm:pt modelId="{F14E9ED3-08F5-44F3-BC8C-4801DC9A8839}" type="pres">
      <dgm:prSet presAssocID="{91B2F386-2380-47B1-B0DB-90C674D56637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AD4F430F-5B3C-470D-8FCE-E08B3777DD90}" type="pres">
      <dgm:prSet presAssocID="{C4C9BB87-1D8F-4B05-A45A-A628916D9D24}" presName="spacer" presStyleCnt="0"/>
      <dgm:spPr/>
    </dgm:pt>
    <dgm:pt modelId="{2C4F6EAB-29B0-4C2C-BA93-68F0A0F90F09}" type="pres">
      <dgm:prSet presAssocID="{D773FFCF-D69F-4010-A265-4F9C03363C98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A04F97FD-35ED-4198-ADFB-04227906DB36}" type="pres">
      <dgm:prSet presAssocID="{0AB33DBC-FBDC-433F-A7BB-9FB4E83D20E6}" presName="spacer" presStyleCnt="0"/>
      <dgm:spPr/>
    </dgm:pt>
    <dgm:pt modelId="{68857BD9-7940-49E2-B2FE-C0AD53D14D90}" type="pres">
      <dgm:prSet presAssocID="{CF69D427-117C-4DEC-904B-E897FAF29F6E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67D334E0-FCF7-4BD6-9F4D-E471F5731359}" type="pres">
      <dgm:prSet presAssocID="{8D37D4A1-42AE-4E7C-BB96-F300DEA3D930}" presName="spacer" presStyleCnt="0"/>
      <dgm:spPr/>
    </dgm:pt>
    <dgm:pt modelId="{4FF9521D-9F88-4290-A134-90C5033BFE60}" type="pres">
      <dgm:prSet presAssocID="{151E6EF0-F081-4A35-8E49-01F3E3987D30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504F6A27-B7E7-4BA9-83D1-6EA35EA7826A}" type="presOf" srcId="{CF69D427-117C-4DEC-904B-E897FAF29F6E}" destId="{68857BD9-7940-49E2-B2FE-C0AD53D14D90}" srcOrd="0" destOrd="0" presId="urn:microsoft.com/office/officeart/2005/8/layout/vList2"/>
    <dgm:cxn modelId="{5F3C3F42-EED2-448F-8F5F-01EDC452BFD0}" type="presOf" srcId="{3E402A66-48E0-4481-B87B-A139D46880D9}" destId="{AA945EF4-1303-4300-8573-F3461F7FB603}" srcOrd="0" destOrd="0" presId="urn:microsoft.com/office/officeart/2005/8/layout/vList2"/>
    <dgm:cxn modelId="{19051E50-26D6-4B19-B29A-2444D16EA107}" type="presOf" srcId="{D8466B45-9BE1-4B45-BA16-644FDFF8A757}" destId="{8EE54F06-F7E6-4437-80A1-6F1D63CB6C1F}" srcOrd="0" destOrd="0" presId="urn:microsoft.com/office/officeart/2005/8/layout/vList2"/>
    <dgm:cxn modelId="{9180F872-FF45-4CAA-8C51-E2FFC2779361}" srcId="{D8466B45-9BE1-4B45-BA16-644FDFF8A757}" destId="{3E654A9E-8AF0-43A1-888F-93F0B37D672B}" srcOrd="1" destOrd="0" parTransId="{5C37AC30-6EB2-49A0-B0BA-FA6490791137}" sibTransId="{3A20F39A-7F03-4B16-A032-36A8230A7030}"/>
    <dgm:cxn modelId="{428B2B83-3E79-4E85-A2C5-2BA08F854E7E}" srcId="{D8466B45-9BE1-4B45-BA16-644FDFF8A757}" destId="{CF69D427-117C-4DEC-904B-E897FAF29F6E}" srcOrd="5" destOrd="0" parTransId="{1F1FB374-00FF-4D71-B6A1-450007F96357}" sibTransId="{8D37D4A1-42AE-4E7C-BB96-F300DEA3D930}"/>
    <dgm:cxn modelId="{B5606B85-5AB9-41BA-BDBA-92FAA605F8CC}" srcId="{D8466B45-9BE1-4B45-BA16-644FDFF8A757}" destId="{D773FFCF-D69F-4010-A265-4F9C03363C98}" srcOrd="4" destOrd="0" parTransId="{E64AE536-2AE4-4BF8-801A-17C293A94ABF}" sibTransId="{0AB33DBC-FBDC-433F-A7BB-9FB4E83D20E6}"/>
    <dgm:cxn modelId="{83C13A8A-D61C-4D29-98EC-C6F8A9BAA595}" type="presOf" srcId="{151E6EF0-F081-4A35-8E49-01F3E3987D30}" destId="{4FF9521D-9F88-4290-A134-90C5033BFE60}" srcOrd="0" destOrd="0" presId="urn:microsoft.com/office/officeart/2005/8/layout/vList2"/>
    <dgm:cxn modelId="{3589CD9B-1AA4-4229-8427-9763A974229E}" type="presOf" srcId="{D773FFCF-D69F-4010-A265-4F9C03363C98}" destId="{2C4F6EAB-29B0-4C2C-BA93-68F0A0F90F09}" srcOrd="0" destOrd="0" presId="urn:microsoft.com/office/officeart/2005/8/layout/vList2"/>
    <dgm:cxn modelId="{033ED5B5-782E-4683-B999-FA487DC0B368}" srcId="{D8466B45-9BE1-4B45-BA16-644FDFF8A757}" destId="{3E402A66-48E0-4481-B87B-A139D46880D9}" srcOrd="2" destOrd="0" parTransId="{766DEB1D-8E73-44BE-A27F-E2BF66F91D9C}" sibTransId="{5860186D-8BD3-48B7-829B-9ABC7EACC4C7}"/>
    <dgm:cxn modelId="{72AB27BE-8A15-4C26-A4C3-692E426CCFBF}" srcId="{D8466B45-9BE1-4B45-BA16-644FDFF8A757}" destId="{91B2F386-2380-47B1-B0DB-90C674D56637}" srcOrd="3" destOrd="0" parTransId="{1F67A59E-228E-4D00-9BE8-F1D7BBB0C415}" sibTransId="{C4C9BB87-1D8F-4B05-A45A-A628916D9D24}"/>
    <dgm:cxn modelId="{D772C5BF-7BA2-4865-B7F1-C3677DC49243}" type="presOf" srcId="{8A1ADA5E-51A6-417D-A64F-114506B42214}" destId="{4B02521D-A29F-43E4-A81E-3BF01420785C}" srcOrd="0" destOrd="0" presId="urn:microsoft.com/office/officeart/2005/8/layout/vList2"/>
    <dgm:cxn modelId="{726B02D0-1E53-4EB2-BE8C-D833928FAFFF}" srcId="{D8466B45-9BE1-4B45-BA16-644FDFF8A757}" destId="{8A1ADA5E-51A6-417D-A64F-114506B42214}" srcOrd="0" destOrd="0" parTransId="{6243205B-2475-4B77-A664-7238896D6CB8}" sibTransId="{B7FE824E-200C-48C7-B083-27CC8E180BF3}"/>
    <dgm:cxn modelId="{73F1B8D1-6B7D-454C-A491-C803E2BC4D7C}" type="presOf" srcId="{91B2F386-2380-47B1-B0DB-90C674D56637}" destId="{F14E9ED3-08F5-44F3-BC8C-4801DC9A8839}" srcOrd="0" destOrd="0" presId="urn:microsoft.com/office/officeart/2005/8/layout/vList2"/>
    <dgm:cxn modelId="{BC767EEE-2BD3-4659-A6B2-16EBA279A152}" type="presOf" srcId="{3E654A9E-8AF0-43A1-888F-93F0B37D672B}" destId="{0A3C0897-2AC0-44AD-8734-DA38C0D379F0}" srcOrd="0" destOrd="0" presId="urn:microsoft.com/office/officeart/2005/8/layout/vList2"/>
    <dgm:cxn modelId="{B4FD93F1-D6F3-4498-8EC3-DB1CC428CDE3}" srcId="{D8466B45-9BE1-4B45-BA16-644FDFF8A757}" destId="{151E6EF0-F081-4A35-8E49-01F3E3987D30}" srcOrd="6" destOrd="0" parTransId="{B2B0ACE7-B9A2-4B5A-B3E1-2785981093A7}" sibTransId="{7F820A10-A4A9-45F9-BDDB-9C68F68635F3}"/>
    <dgm:cxn modelId="{0904EC4B-A1D8-43E8-8DC5-32A2F1AB4932}" type="presParOf" srcId="{8EE54F06-F7E6-4437-80A1-6F1D63CB6C1F}" destId="{4B02521D-A29F-43E4-A81E-3BF01420785C}" srcOrd="0" destOrd="0" presId="urn:microsoft.com/office/officeart/2005/8/layout/vList2"/>
    <dgm:cxn modelId="{14B3691D-8A02-4E31-BA79-11B63E247506}" type="presParOf" srcId="{8EE54F06-F7E6-4437-80A1-6F1D63CB6C1F}" destId="{01E44593-B6BC-4393-8380-497C209624FE}" srcOrd="1" destOrd="0" presId="urn:microsoft.com/office/officeart/2005/8/layout/vList2"/>
    <dgm:cxn modelId="{CE0D7BE1-590A-4C52-A665-1BE35901C46C}" type="presParOf" srcId="{8EE54F06-F7E6-4437-80A1-6F1D63CB6C1F}" destId="{0A3C0897-2AC0-44AD-8734-DA38C0D379F0}" srcOrd="2" destOrd="0" presId="urn:microsoft.com/office/officeart/2005/8/layout/vList2"/>
    <dgm:cxn modelId="{E50255C1-6FD1-4C7B-BC2F-092E1A023A9E}" type="presParOf" srcId="{8EE54F06-F7E6-4437-80A1-6F1D63CB6C1F}" destId="{D48CD697-3775-46EA-9874-ED29FB11F7F1}" srcOrd="3" destOrd="0" presId="urn:microsoft.com/office/officeart/2005/8/layout/vList2"/>
    <dgm:cxn modelId="{3184ABC1-566F-4A25-A40F-F5F04BB447E1}" type="presParOf" srcId="{8EE54F06-F7E6-4437-80A1-6F1D63CB6C1F}" destId="{AA945EF4-1303-4300-8573-F3461F7FB603}" srcOrd="4" destOrd="0" presId="urn:microsoft.com/office/officeart/2005/8/layout/vList2"/>
    <dgm:cxn modelId="{55C8EAA5-5F46-472F-B811-0F26AACC54C1}" type="presParOf" srcId="{8EE54F06-F7E6-4437-80A1-6F1D63CB6C1F}" destId="{8D839E40-EA35-4EFA-A2D7-C3A756D9C90F}" srcOrd="5" destOrd="0" presId="urn:microsoft.com/office/officeart/2005/8/layout/vList2"/>
    <dgm:cxn modelId="{40F8EA44-D62E-4BDE-A7ED-2B7D3622A666}" type="presParOf" srcId="{8EE54F06-F7E6-4437-80A1-6F1D63CB6C1F}" destId="{F14E9ED3-08F5-44F3-BC8C-4801DC9A8839}" srcOrd="6" destOrd="0" presId="urn:microsoft.com/office/officeart/2005/8/layout/vList2"/>
    <dgm:cxn modelId="{4C4754F2-C382-4736-8FE1-925A8D496C1C}" type="presParOf" srcId="{8EE54F06-F7E6-4437-80A1-6F1D63CB6C1F}" destId="{AD4F430F-5B3C-470D-8FCE-E08B3777DD90}" srcOrd="7" destOrd="0" presId="urn:microsoft.com/office/officeart/2005/8/layout/vList2"/>
    <dgm:cxn modelId="{8CADA0FA-26F7-4497-92AB-00E6EE733AB5}" type="presParOf" srcId="{8EE54F06-F7E6-4437-80A1-6F1D63CB6C1F}" destId="{2C4F6EAB-29B0-4C2C-BA93-68F0A0F90F09}" srcOrd="8" destOrd="0" presId="urn:microsoft.com/office/officeart/2005/8/layout/vList2"/>
    <dgm:cxn modelId="{9333E74C-377F-442E-BB6D-FDF4BAB7DEAA}" type="presParOf" srcId="{8EE54F06-F7E6-4437-80A1-6F1D63CB6C1F}" destId="{A04F97FD-35ED-4198-ADFB-04227906DB36}" srcOrd="9" destOrd="0" presId="urn:microsoft.com/office/officeart/2005/8/layout/vList2"/>
    <dgm:cxn modelId="{63F4F9A4-473D-4CFF-808E-017A4C477628}" type="presParOf" srcId="{8EE54F06-F7E6-4437-80A1-6F1D63CB6C1F}" destId="{68857BD9-7940-49E2-B2FE-C0AD53D14D90}" srcOrd="10" destOrd="0" presId="urn:microsoft.com/office/officeart/2005/8/layout/vList2"/>
    <dgm:cxn modelId="{6693B830-C248-40B2-B971-1EC24DB1423A}" type="presParOf" srcId="{8EE54F06-F7E6-4437-80A1-6F1D63CB6C1F}" destId="{67D334E0-FCF7-4BD6-9F4D-E471F5731359}" srcOrd="11" destOrd="0" presId="urn:microsoft.com/office/officeart/2005/8/layout/vList2"/>
    <dgm:cxn modelId="{D9110C77-8DBF-4CE2-BB6B-27A1DDF4CC54}" type="presParOf" srcId="{8EE54F06-F7E6-4437-80A1-6F1D63CB6C1F}" destId="{4FF9521D-9F88-4290-A134-90C5033BFE60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02521D-A29F-43E4-A81E-3BF01420785C}">
      <dsp:nvSpPr>
        <dsp:cNvPr id="0" name=""/>
        <dsp:cNvSpPr/>
      </dsp:nvSpPr>
      <dsp:spPr>
        <a:xfrm>
          <a:off x="0" y="46156"/>
          <a:ext cx="10515600" cy="55165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Mental Health needs</a:t>
          </a:r>
        </a:p>
      </dsp:txBody>
      <dsp:txXfrm>
        <a:off x="26930" y="73086"/>
        <a:ext cx="10461740" cy="497795"/>
      </dsp:txXfrm>
    </dsp:sp>
    <dsp:sp modelId="{0A3C0897-2AC0-44AD-8734-DA38C0D379F0}">
      <dsp:nvSpPr>
        <dsp:cNvPr id="0" name=""/>
        <dsp:cNvSpPr/>
      </dsp:nvSpPr>
      <dsp:spPr>
        <a:xfrm>
          <a:off x="0" y="664051"/>
          <a:ext cx="10515600" cy="551655"/>
        </a:xfrm>
        <a:prstGeom prst="roundRect">
          <a:avLst/>
        </a:prstGeom>
        <a:solidFill>
          <a:schemeClr val="accent2">
            <a:hueOff val="-242561"/>
            <a:satOff val="-13988"/>
            <a:lumOff val="14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Access- Language barriers especially</a:t>
          </a:r>
        </a:p>
      </dsp:txBody>
      <dsp:txXfrm>
        <a:off x="26930" y="690981"/>
        <a:ext cx="10461740" cy="497795"/>
      </dsp:txXfrm>
    </dsp:sp>
    <dsp:sp modelId="{AA945EF4-1303-4300-8573-F3461F7FB603}">
      <dsp:nvSpPr>
        <dsp:cNvPr id="0" name=""/>
        <dsp:cNvSpPr/>
      </dsp:nvSpPr>
      <dsp:spPr>
        <a:xfrm>
          <a:off x="0" y="1281946"/>
          <a:ext cx="10515600" cy="551655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Potential for use of peer workers</a:t>
          </a:r>
        </a:p>
      </dsp:txBody>
      <dsp:txXfrm>
        <a:off x="26930" y="1308876"/>
        <a:ext cx="10461740" cy="497795"/>
      </dsp:txXfrm>
    </dsp:sp>
    <dsp:sp modelId="{F14E9ED3-08F5-44F3-BC8C-4801DC9A8839}">
      <dsp:nvSpPr>
        <dsp:cNvPr id="0" name=""/>
        <dsp:cNvSpPr/>
      </dsp:nvSpPr>
      <dsp:spPr>
        <a:xfrm>
          <a:off x="0" y="1899841"/>
          <a:ext cx="10515600" cy="551655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Increase in PWID in Derry- 246% increase </a:t>
          </a:r>
        </a:p>
      </dsp:txBody>
      <dsp:txXfrm>
        <a:off x="26930" y="1926771"/>
        <a:ext cx="10461740" cy="497795"/>
      </dsp:txXfrm>
    </dsp:sp>
    <dsp:sp modelId="{2C4F6EAB-29B0-4C2C-BA93-68F0A0F90F09}">
      <dsp:nvSpPr>
        <dsp:cNvPr id="0" name=""/>
        <dsp:cNvSpPr/>
      </dsp:nvSpPr>
      <dsp:spPr>
        <a:xfrm>
          <a:off x="0" y="2517736"/>
          <a:ext cx="10515600" cy="551655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Entrenched chronic homeless- need more data on dual diagnosis</a:t>
          </a:r>
        </a:p>
      </dsp:txBody>
      <dsp:txXfrm>
        <a:off x="26930" y="2544666"/>
        <a:ext cx="10461740" cy="497795"/>
      </dsp:txXfrm>
    </dsp:sp>
    <dsp:sp modelId="{68857BD9-7940-49E2-B2FE-C0AD53D14D90}">
      <dsp:nvSpPr>
        <dsp:cNvPr id="0" name=""/>
        <dsp:cNvSpPr/>
      </dsp:nvSpPr>
      <dsp:spPr>
        <a:xfrm>
          <a:off x="0" y="3135631"/>
          <a:ext cx="10515600" cy="551655"/>
        </a:xfrm>
        <a:prstGeom prst="roundRect">
          <a:avLst/>
        </a:prstGeom>
        <a:solidFill>
          <a:schemeClr val="accent2">
            <a:hueOff val="-1212803"/>
            <a:satOff val="-69940"/>
            <a:lumOff val="71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Prisoners especially those marginalised due to serious crimes</a:t>
          </a:r>
        </a:p>
      </dsp:txBody>
      <dsp:txXfrm>
        <a:off x="26930" y="3162561"/>
        <a:ext cx="10461740" cy="497795"/>
      </dsp:txXfrm>
    </dsp:sp>
    <dsp:sp modelId="{4FF9521D-9F88-4290-A134-90C5033BFE60}">
      <dsp:nvSpPr>
        <dsp:cNvPr id="0" name=""/>
        <dsp:cNvSpPr/>
      </dsp:nvSpPr>
      <dsp:spPr>
        <a:xfrm>
          <a:off x="0" y="3753526"/>
          <a:ext cx="10515600" cy="551655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Trauma in children of homeless families</a:t>
          </a:r>
        </a:p>
      </dsp:txBody>
      <dsp:txXfrm>
        <a:off x="26930" y="3780456"/>
        <a:ext cx="10461740" cy="4977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66BF0E-5503-459E-B87F-DDF2BF82B796}" type="datetimeFigureOut">
              <a:rPr lang="en-GB" smtClean="0"/>
              <a:t>28/09/2018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D7E953-9328-420C-B45B-9D9BDC9C59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7237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We introduced MHSU, highlighted some work from Galway and TB in the East, and did a prioritisation exercise – basically what should the MHSU do next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D7E953-9328-420C-B45B-9D9BDC9C59A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17254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Barriers of access- means a lot of ED usage, also high health burden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D7E953-9328-420C-B45B-9D9BDC9C59A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30117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TB in Ireland- low incidence country, but now focused in at risk groups, also risks MDR eastern European </a:t>
            </a:r>
            <a:r>
              <a:rPr lang="en-GB" dirty="0" err="1"/>
              <a:t>popualtions</a:t>
            </a:r>
            <a:r>
              <a:rPr lang="en-GB" dirty="0"/>
              <a:t>.  Slide shows risk of </a:t>
            </a:r>
            <a:r>
              <a:rPr lang="en-GB" dirty="0" err="1"/>
              <a:t>comaplacency</a:t>
            </a:r>
            <a:r>
              <a:rPr lang="en-GB" dirty="0"/>
              <a:t> from US program. Animal program has 60 million funding- none specifically dedicated to human TB. HCWs outbreak isoniazid TB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6FA95C-D1EB-483C-84BE-399B708ECE82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68181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Got feedback from our diverse range of participants- anthropologists, people from </a:t>
            </a:r>
            <a:r>
              <a:rPr lang="en-GB" dirty="0" err="1"/>
              <a:t>Northren</a:t>
            </a:r>
            <a:r>
              <a:rPr lang="en-GB" dirty="0"/>
              <a:t> Ireland, doctors, nurses, researchers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D7E953-9328-420C-B45B-9D9BDC9C59A1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38781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Some themes run throughout all areas- </a:t>
            </a:r>
            <a:r>
              <a:rPr lang="en-GB" dirty="0" err="1"/>
              <a:t>resoursce</a:t>
            </a:r>
            <a:r>
              <a:rPr lang="en-GB" dirty="0"/>
              <a:t> </a:t>
            </a:r>
            <a:r>
              <a:rPr lang="en-GB" dirty="0" err="1"/>
              <a:t>builing</a:t>
            </a:r>
            <a:r>
              <a:rPr lang="en-GB" dirty="0"/>
              <a:t> and keep doing what you are doing!!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6FA95C-D1EB-483C-84BE-399B708ECE82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03628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 to </a:t>
            </a:r>
            <a:r>
              <a:rPr lang="en-GB" dirty="0" err="1"/>
              <a:t>whatsapp</a:t>
            </a:r>
            <a:r>
              <a:rPr lang="en-GB" dirty="0"/>
              <a:t> or </a:t>
            </a:r>
            <a:r>
              <a:rPr lang="en-GB" dirty="0" err="1"/>
              <a:t>ther</a:t>
            </a:r>
            <a:r>
              <a:rPr lang="en-GB" dirty="0"/>
              <a:t> social media. In no particular order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6FA95C-D1EB-483C-84BE-399B708ECE82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9088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HSE remit</a:t>
            </a:r>
          </a:p>
          <a:p>
            <a:r>
              <a:rPr lang="en-GB" dirty="0"/>
              <a:t>Highlighted 0.96% of health budget</a:t>
            </a:r>
          </a:p>
          <a:p>
            <a:r>
              <a:rPr lang="en-GB" dirty="0"/>
              <a:t>Relies on Section 39 agencies</a:t>
            </a:r>
          </a:p>
          <a:p>
            <a:r>
              <a:rPr lang="en-GB" dirty="0"/>
              <a:t>26% increase in asylum seekers</a:t>
            </a:r>
          </a:p>
          <a:p>
            <a:r>
              <a:rPr lang="en-GB" dirty="0"/>
              <a:t>Hep C opportunity- find and treat</a:t>
            </a:r>
          </a:p>
          <a:p>
            <a:r>
              <a:rPr lang="en-GB" dirty="0"/>
              <a:t>Social </a:t>
            </a:r>
            <a:r>
              <a:rPr lang="en-GB" dirty="0" err="1"/>
              <a:t>Dterminants</a:t>
            </a:r>
            <a:endParaRPr lang="en-GB" dirty="0"/>
          </a:p>
          <a:p>
            <a:r>
              <a:rPr lang="en-GB" dirty="0"/>
              <a:t>Harm reduction opportunity- engagement</a:t>
            </a: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1E4DE8-2DD1-4CDC-9FD9-ED2ED011C734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254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Started in March 2017, responded</a:t>
            </a:r>
            <a:r>
              <a:rPr lang="en-IE" baseline="0" dirty="0"/>
              <a:t> to a call from Social Inclusion </a:t>
            </a:r>
          </a:p>
          <a:p>
            <a:r>
              <a:rPr lang="en-IE" baseline="0" dirty="0"/>
              <a:t>Our approach is to work with local services and service managers to meet gaps, and facilitate integration into routine primary care services</a:t>
            </a:r>
          </a:p>
          <a:p>
            <a:r>
              <a:rPr lang="en-IE" baseline="0" dirty="0"/>
              <a:t>700 Syrian refugees health assessment – similar health problems to gen population- language, specific mental heath needs, dental health. Homeless infectious disease screening- identified cases of TB- suggest that rate TB are ten times higher than general population- Al </a:t>
            </a:r>
            <a:r>
              <a:rPr lang="en-IE" baseline="0" dirty="0" err="1"/>
              <a:t>lStory</a:t>
            </a:r>
            <a:r>
              <a:rPr lang="en-IE" baseline="0" dirty="0"/>
              <a:t> craic and TB relationship, Hep C – now have new treatment, Increase in asylum seekers opening new DPC- assessments provide evidence for additional services- </a:t>
            </a:r>
            <a:r>
              <a:rPr lang="en-IE" baseline="0" dirty="0" err="1"/>
              <a:t>eg</a:t>
            </a:r>
            <a:r>
              <a:rPr lang="en-IE" baseline="0" dirty="0"/>
              <a:t> </a:t>
            </a:r>
            <a:r>
              <a:rPr lang="en-IE" baseline="0" dirty="0" err="1"/>
              <a:t>lisdoonvarna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27C63-A927-B647-8AFD-696B33AF9FD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240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Flexibility, mobility, integration, gathering data- evidence for action, working with others hugely important- especially here we don’t have a footprint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D7E953-9328-420C-B45B-9D9BDC9C59A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66730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One example TB screening in Galway, ran concurrently with homeless health survey- </a:t>
            </a:r>
            <a:r>
              <a:rPr lang="en-GB" dirty="0" err="1"/>
              <a:t>cxr</a:t>
            </a:r>
            <a:r>
              <a:rPr lang="en-GB" dirty="0"/>
              <a:t> was a big draw. Highlight the mortality inequity cliff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D7E953-9328-420C-B45B-9D9BDC9C59A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0933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Several visits, numbers seen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B21D2E-A399-0F4E-8602-E523264FA3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6108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Results- HCV even if </a:t>
            </a:r>
            <a:r>
              <a:rPr lang="en-IE" dirty="0" err="1"/>
              <a:t>prev</a:t>
            </a:r>
            <a:r>
              <a:rPr lang="en-IE" dirty="0"/>
              <a:t> known – new opportunity to link in with services and treatment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B21D2E-A399-0F4E-8602-E523264FA3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14104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Same burden as </a:t>
            </a:r>
            <a:r>
              <a:rPr lang="en-GB" dirty="0" err="1"/>
              <a:t>generaloppulaiton</a:t>
            </a:r>
            <a:r>
              <a:rPr lang="en-GB" dirty="0"/>
              <a:t> pus mental health burden, lots of other findings from that survey, snapshot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6FA95C-D1EB-483C-84BE-399B708ECE8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70350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? Sample bias – Males very high in proportion in summer. Very big </a:t>
            </a:r>
            <a:r>
              <a:rPr lang="en-IE" dirty="0" err="1"/>
              <a:t>impsct</a:t>
            </a:r>
            <a:r>
              <a:rPr lang="en-IE" dirty="0"/>
              <a:t> of this on day to day lives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B21D2E-A399-0F4E-8602-E523264FA3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6244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59148-8F28-ED42-B351-DF15B61D65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1AAF56-660E-E14A-94BA-4A6F7A46F6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E21B1C-C075-C44B-807F-F7967208B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F9429-848E-DA48-9E6A-17ACEFE40BF8}" type="datetimeFigureOut">
              <a:rPr lang="en-GB" smtClean="0"/>
              <a:t>28/09/2018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308557-4E1D-564B-B3F4-9925EC16F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49E6C7-90A1-FF4E-A392-C40C431E4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2871F-ED17-A34E-A527-5AB6D9A629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0446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3CE92-B46B-424A-B30D-85AD7F57C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85F6D9-76FD-E24E-ADAD-5256A9D590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843E42-4C8F-D549-9380-6D9ECB489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F9429-848E-DA48-9E6A-17ACEFE40BF8}" type="datetimeFigureOut">
              <a:rPr lang="en-GB" smtClean="0"/>
              <a:t>28/09/2018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9639AC-9B9A-DA44-92CE-2AFFABA6F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8DDC02-5FDD-D242-ABC6-1F613BC28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2871F-ED17-A34E-A527-5AB6D9A629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446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6B66DC-618C-8D4C-AAA8-90A69BCC5B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512373-2F93-8046-89F7-B27582E3D5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F264BF-2A27-8040-941C-1EE99E62A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F9429-848E-DA48-9E6A-17ACEFE40BF8}" type="datetimeFigureOut">
              <a:rPr lang="en-GB" smtClean="0"/>
              <a:t>28/09/2018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DA8AC1-1ACA-D44E-9D41-4D1BAF941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E395A6-1664-1946-9B65-701B41721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2871F-ED17-A34E-A527-5AB6D9A629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79789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nal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-1"/>
            <a:ext cx="12192000" cy="33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3" tIns="60947" rIns="121893" bIns="60947" spcCol="0" rtlCol="0" anchor="ctr"/>
          <a:lstStyle/>
          <a:p>
            <a:pPr algn="ctr"/>
            <a:endParaRPr lang="en-US" sz="240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10" r="23046"/>
          <a:stretch/>
        </p:blipFill>
        <p:spPr>
          <a:xfrm>
            <a:off x="1" y="6152521"/>
            <a:ext cx="12192000" cy="7054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36" r="21722" b="29594"/>
          <a:stretch/>
        </p:blipFill>
        <p:spPr>
          <a:xfrm>
            <a:off x="95154" y="6237300"/>
            <a:ext cx="735619" cy="53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2682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425CD-B26D-4F85-A582-41899185D6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198332-4050-4558-98F6-4ACF8090BF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82948A-C452-4AC3-9428-FBA6B7DA5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600F-9C9B-4378-9B74-0BBE2C5D0EA1}" type="datetimeFigureOut">
              <a:rPr lang="en-IE" smtClean="0"/>
              <a:t>28/09/2018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1680D8-1C9F-40AB-87C7-7CC06747C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6BD00-C280-41E7-ADD7-291F6A140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03CB4-68B5-4BB1-A906-E0245BD7A8A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451191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3A964-FD06-43BD-9BC5-FB3B34E53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847C0-2660-44C8-821E-0CD4698D64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25FE8E-437F-4E33-A62B-EE2F306E4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600F-9C9B-4378-9B74-0BBE2C5D0EA1}" type="datetimeFigureOut">
              <a:rPr lang="en-IE" smtClean="0"/>
              <a:t>28/09/2018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EE1C20-0D89-42FB-9AD0-E4D5E50AE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77C386-9B6C-4300-9DBC-A98A32DA0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03CB4-68B5-4BB1-A906-E0245BD7A8A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798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CEDAC-1E1B-4F1A-B8A5-33175332B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92EBA7-B121-440B-ACCD-BD1EBDE937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52D55A-9A7C-4DCE-AE73-BAE3F906A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600F-9C9B-4378-9B74-0BBE2C5D0EA1}" type="datetimeFigureOut">
              <a:rPr lang="en-IE" smtClean="0"/>
              <a:t>28/09/2018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68A4DA-539B-4720-8B0F-1EB515147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7ED6DC-3421-4599-A636-6595C279A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03CB4-68B5-4BB1-A906-E0245BD7A8A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060820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366DC-42F4-4C6E-8439-6646E0DDF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67CB04-E9E8-4C22-8186-3EF5D4FF8B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C3338F-A22B-4100-9922-E1C134CE22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6A00B2-2272-4278-974D-F035FD1DF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600F-9C9B-4378-9B74-0BBE2C5D0EA1}" type="datetimeFigureOut">
              <a:rPr lang="en-IE" smtClean="0"/>
              <a:t>28/09/2018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6FDF1A-6402-4568-A08F-E0070228C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B100A6-0A8D-4157-8DF8-283A2FCF2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03CB4-68B5-4BB1-A906-E0245BD7A8A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636090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E2272-9B1C-4AE5-A1DE-94FD6CAFD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4E5145-B0C9-4C3A-AAA9-FE91055EC1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09BF56-7972-43EA-ABCC-B34B9CA33C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4560CA-3044-4BC8-9C18-99AAD43231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38784E-7E42-49E7-92C6-E3F7A1FB29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A87234-F2C8-4707-9DC4-939C5AE6D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600F-9C9B-4378-9B74-0BBE2C5D0EA1}" type="datetimeFigureOut">
              <a:rPr lang="en-IE" smtClean="0"/>
              <a:t>28/09/2018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AE309C-00B8-4B7D-9ACF-BFE469187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470E3D-EF67-4816-8AB5-F608DDE26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03CB4-68B5-4BB1-A906-E0245BD7A8A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697875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A9AFD-D124-4CFE-8862-0510CE509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6120B4-5B5C-4C99-8C3D-26E786C24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600F-9C9B-4378-9B74-0BBE2C5D0EA1}" type="datetimeFigureOut">
              <a:rPr lang="en-IE" smtClean="0"/>
              <a:t>28/09/2018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38462A-2067-49E9-89A1-AE63EE7DD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1E16F7-5FE3-470F-B388-2D9E2706E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03CB4-68B5-4BB1-A906-E0245BD7A8A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022010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70282C-D1B3-4C77-90AF-3969A3C9E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600F-9C9B-4378-9B74-0BBE2C5D0EA1}" type="datetimeFigureOut">
              <a:rPr lang="en-IE" smtClean="0"/>
              <a:t>28/09/2018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FE1B9A-87AA-4011-9BD9-30118D20C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F544E7-BE95-46E1-A89C-272A0E4FD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03CB4-68B5-4BB1-A906-E0245BD7A8A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06167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C5F97-D07E-864E-9A44-CFC5CAC96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1C5FA-E032-294B-A596-09DDC24717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E78080-17C3-7F47-BE13-97F70D59A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F9429-848E-DA48-9E6A-17ACEFE40BF8}" type="datetimeFigureOut">
              <a:rPr lang="en-GB" smtClean="0"/>
              <a:t>28/09/2018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6757B6-047C-3543-8D41-960765D3C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BC660B-B73E-C945-AC7C-25ADC6256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2871F-ED17-A34E-A527-5AB6D9A629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85339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9E920-85B3-410F-B5AA-6A366AE6D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812955-F695-4716-8779-8E9EEA08A9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F406A-2CCE-4CE1-8D4B-5567B7F9C2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45C2FF-8BF9-46CC-8D6A-5C75485F2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600F-9C9B-4378-9B74-0BBE2C5D0EA1}" type="datetimeFigureOut">
              <a:rPr lang="en-IE" smtClean="0"/>
              <a:t>28/09/2018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054D78-D3DA-4AA7-B425-BB7324AAA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FC97D3-FA2E-4BE4-85F0-416606857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03CB4-68B5-4BB1-A906-E0245BD7A8A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505447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325A7-7E4C-4C63-91B8-9569D6B21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E66EE1-5248-4FE3-8492-F7449D458D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84BA8A-EF0E-4A59-87EB-E2294DB764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074F12-4475-4B6B-9B36-ABC770E57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600F-9C9B-4378-9B74-0BBE2C5D0EA1}" type="datetimeFigureOut">
              <a:rPr lang="en-IE" smtClean="0"/>
              <a:t>28/09/2018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B2C7A4-0DE2-401A-9D4F-3B046CBBA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E08713-B391-4024-B264-2691011BB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03CB4-68B5-4BB1-A906-E0245BD7A8A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915081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567A4-3160-4CB9-AF5C-73E7DD643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363B1C-7FD5-4D51-AC0F-22A0B09228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598703-AF2D-4AF3-A756-190438C73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600F-9C9B-4378-9B74-0BBE2C5D0EA1}" type="datetimeFigureOut">
              <a:rPr lang="en-IE" smtClean="0"/>
              <a:t>28/09/2018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2501C2-F7A8-41A6-9FDB-21C34773C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DF443-D41D-4F1D-9720-655827B74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03CB4-68B5-4BB1-A906-E0245BD7A8A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267541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FFDFEB-FEC1-4054-9480-97B283A5E6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AF1484-616C-4F1E-86E5-4B760738C6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1F9E98-5036-4E62-B81E-2CD6B50DA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600F-9C9B-4378-9B74-0BBE2C5D0EA1}" type="datetimeFigureOut">
              <a:rPr lang="en-IE" smtClean="0"/>
              <a:t>28/09/2018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F259DD-19AF-4F6E-8E83-E313DCD9B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B51125-FF66-415B-AC9C-0787970DC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03CB4-68B5-4BB1-A906-E0245BD7A8A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178047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nal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-1"/>
            <a:ext cx="12192000" cy="33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3" tIns="60947" rIns="121893" bIns="60947" spcCol="0" rtlCol="0" anchor="ctr"/>
          <a:lstStyle/>
          <a:p>
            <a:pPr algn="ctr"/>
            <a:endParaRPr lang="en-US" sz="240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10" r="23046"/>
          <a:stretch/>
        </p:blipFill>
        <p:spPr>
          <a:xfrm>
            <a:off x="1" y="6152521"/>
            <a:ext cx="12192000" cy="7054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36" r="21722" b="29594"/>
          <a:stretch/>
        </p:blipFill>
        <p:spPr>
          <a:xfrm>
            <a:off x="95154" y="6237300"/>
            <a:ext cx="735619" cy="53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831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34019-9FF5-D74B-8256-B2DF46BEA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B6F74F-767D-8441-94A1-A5F7AB8161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A58EF0-37D3-B84A-A4DE-260E05B4E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F9429-848E-DA48-9E6A-17ACEFE40BF8}" type="datetimeFigureOut">
              <a:rPr lang="en-GB" smtClean="0"/>
              <a:t>28/09/2018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C1B6FE-A320-C146-9112-FD498D1C8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55120-1B49-7F4B-AE78-BBB3A0937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2871F-ED17-A34E-A527-5AB6D9A629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3815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4540B-EEC4-F14D-BB3D-DE3D76BF9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BA00AA-E6F7-6440-8FBB-522805F8B4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6C9397-163B-FE42-9259-ED2EBD7E0F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AFFB09-B707-B746-8C4D-F66A90540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F9429-848E-DA48-9E6A-17ACEFE40BF8}" type="datetimeFigureOut">
              <a:rPr lang="en-GB" smtClean="0"/>
              <a:t>28/09/2018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E2F3C0-823C-3442-9BDD-6BEF7127C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EC9C7F-1B96-484B-B6E0-215991C0D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2871F-ED17-A34E-A527-5AB6D9A629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684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24CB0-D9EC-764F-AA68-3E045DCF3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E579F7-6924-5040-B694-DF7054300F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81E29B-84E0-7E4E-8535-98FA45BEE6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19ED34-AEFC-9D4D-9446-6C14A272DA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9DCF89-7841-C246-87F8-74090F7C9D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AC2C2B-8127-2049-AC43-45C8E1FF7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F9429-848E-DA48-9E6A-17ACEFE40BF8}" type="datetimeFigureOut">
              <a:rPr lang="en-GB" smtClean="0"/>
              <a:t>28/09/2018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545DBB-46F9-6D43-95D0-3BAFF03E1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03B023-DFDB-6C49-A9DB-8507F442E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2871F-ED17-A34E-A527-5AB6D9A629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719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9BC00-4F51-C74F-B01D-824BC6261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D31E22-F4CF-4340-8918-C1B9D4F61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F9429-848E-DA48-9E6A-17ACEFE40BF8}" type="datetimeFigureOut">
              <a:rPr lang="en-GB" smtClean="0"/>
              <a:t>28/09/2018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F34AA9-5D72-E64E-813F-A01335DE4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3D3FFC-A0CB-084D-ACAB-C62662DFC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2871F-ED17-A34E-A527-5AB6D9A629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7553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B50869-186E-AB4C-9BA2-1A93DC797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F9429-848E-DA48-9E6A-17ACEFE40BF8}" type="datetimeFigureOut">
              <a:rPr lang="en-GB" smtClean="0"/>
              <a:t>28/09/2018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CD4EA2-E3F9-E04C-BD6A-1E1641F97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9D219E-32AE-BC4F-9B81-43CC0D67A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2871F-ED17-A34E-A527-5AB6D9A629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7443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1A809-705C-9949-8425-79716A7D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497812-A7CD-5049-A056-34C4F9995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8F4D1A-5A1A-454E-BEA1-D1EFD08118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8FA4D5-3988-9F4E-AC0D-BAB377ABD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F9429-848E-DA48-9E6A-17ACEFE40BF8}" type="datetimeFigureOut">
              <a:rPr lang="en-GB" smtClean="0"/>
              <a:t>28/09/2018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66C4CE-BA09-2F43-80BC-6C6809EFA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5B8A98-D371-6841-8001-57FBBD01C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2871F-ED17-A34E-A527-5AB6D9A629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0998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490ED-6405-864B-B810-C02247B7F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2D5509-D385-9D45-893B-C39D9939C6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1E67C2-CFB3-ED42-A1BF-A7FEB1DDEF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F277FC-74E2-974E-8710-2C7509E65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F9429-848E-DA48-9E6A-17ACEFE40BF8}" type="datetimeFigureOut">
              <a:rPr lang="en-GB" smtClean="0"/>
              <a:t>28/09/2018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D3FA3A-E051-D744-A7BD-6D4D9FFD1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1A82BD-9616-E040-9762-8B557BC49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2871F-ED17-A34E-A527-5AB6D9A629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4448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90C398-A31D-3846-8A4A-9DC260CCF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8B8F77-D11C-3440-9D52-1BA7495798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A5EF8-9EDC-C740-B90A-76D21B5F90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F9429-848E-DA48-9E6A-17ACEFE40BF8}" type="datetimeFigureOut">
              <a:rPr lang="en-GB" smtClean="0"/>
              <a:t>28/09/2018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A35DF5-0197-1C48-ACAA-E5F8A9B8CE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7175F3-CA91-194D-AD5C-F2677D4DCA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2871F-ED17-A34E-A527-5AB6D9A629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5675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325BD7-CEB3-4A23-A306-7B8B2617E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388318-877F-4425-9D66-5B8EF141D4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90DEA-8AE0-4660-8925-E441EA38EF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1600F-9C9B-4378-9B74-0BBE2C5D0EA1}" type="datetimeFigureOut">
              <a:rPr lang="en-IE" smtClean="0"/>
              <a:t>28/09/2018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EE42B2-43DE-4B5A-8CC8-3465E801D1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00D374-9524-422A-A5EC-90D966A3C0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03CB4-68B5-4BB1-A906-E0245BD7A8A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1457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B07B94D-25C4-F14F-B528-2B1CDD63D0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4418" y="2088107"/>
            <a:ext cx="6146101" cy="47698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F017A4-E4CB-D34C-80FD-38AC422C7B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8593" y="239595"/>
            <a:ext cx="5397500" cy="157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8192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731" y="399723"/>
            <a:ext cx="10911840" cy="1051560"/>
          </a:xfrm>
        </p:spPr>
        <p:txBody>
          <a:bodyPr/>
          <a:lstStyle/>
          <a:p>
            <a:r>
              <a:rPr lang="en-US" dirty="0"/>
              <a:t>Results: Survey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560" y="1581912"/>
            <a:ext cx="10911840" cy="4187952"/>
          </a:xfrm>
        </p:spPr>
        <p:txBody>
          <a:bodyPr/>
          <a:lstStyle/>
          <a:p>
            <a:r>
              <a:rPr lang="en-IE" dirty="0"/>
              <a:t>Impact of mental health issues</a:t>
            </a:r>
          </a:p>
          <a:p>
            <a:endParaRPr lang="en-IE" dirty="0"/>
          </a:p>
          <a:p>
            <a:endParaRPr lang="en-I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537" y="2359914"/>
            <a:ext cx="2790825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0B25BA2-5ABC-4B74-BB0B-9DBF362BD92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4389"/>
          <a:stretch/>
        </p:blipFill>
        <p:spPr>
          <a:xfrm>
            <a:off x="7200215" y="2359914"/>
            <a:ext cx="3003328" cy="34480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A5E9824-4E2B-498C-AD7F-4121ABE248A0}"/>
              </a:ext>
            </a:extLst>
          </p:cNvPr>
          <p:cNvSpPr txBox="1"/>
          <p:nvPr/>
        </p:nvSpPr>
        <p:spPr>
          <a:xfrm>
            <a:off x="3980545" y="5922149"/>
            <a:ext cx="1756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Winter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DED944-A681-429D-9723-73F6E5668BE9}"/>
              </a:ext>
            </a:extLst>
          </p:cNvPr>
          <p:cNvSpPr txBox="1"/>
          <p:nvPr/>
        </p:nvSpPr>
        <p:spPr>
          <a:xfrm>
            <a:off x="8227606" y="5922149"/>
            <a:ext cx="1654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Summer</a:t>
            </a:r>
          </a:p>
        </p:txBody>
      </p:sp>
    </p:spTree>
    <p:extLst>
      <p:ext uri="{BB962C8B-B14F-4D97-AF65-F5344CB8AC3E}">
        <p14:creationId xmlns:p14="http://schemas.microsoft.com/office/powerpoint/2010/main" val="85745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531223"/>
            <a:ext cx="10911840" cy="1051560"/>
          </a:xfrm>
        </p:spPr>
        <p:txBody>
          <a:bodyPr/>
          <a:lstStyle/>
          <a:p>
            <a:r>
              <a:rPr lang="en-US" dirty="0"/>
              <a:t>Results: Survey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560" y="1673352"/>
            <a:ext cx="10911840" cy="4187952"/>
          </a:xfrm>
        </p:spPr>
        <p:txBody>
          <a:bodyPr/>
          <a:lstStyle/>
          <a:p>
            <a:r>
              <a:rPr lang="en-IE" dirty="0"/>
              <a:t>Health service utilisation (past 6 months)</a:t>
            </a:r>
          </a:p>
          <a:p>
            <a:endParaRPr lang="en-IE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35" y="2589548"/>
            <a:ext cx="5791200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hart2147230090.png">
            <a:extLst>
              <a:ext uri="{FF2B5EF4-FFF2-40B4-BE49-F238E27FC236}">
                <a16:creationId xmlns:a16="http://schemas.microsoft.com/office/drawing/2014/main" id="{BA7D8EA4-921D-4CC6-9419-C6389BF4E3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3365" y="2589548"/>
            <a:ext cx="5791200" cy="36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8371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A lesson from the past</a:t>
            </a:r>
          </a:p>
        </p:txBody>
      </p:sp>
      <p:pic>
        <p:nvPicPr>
          <p:cNvPr id="2051" name="Picture 3" descr="C:\Users\maomeara\Desktop\p20004709g180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484784"/>
            <a:ext cx="4038600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maomeara\Desktop\download (1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056" y="1628800"/>
            <a:ext cx="2983998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79931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9727CD4-8FEF-4D54-84B2-BB6174DD6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Priorities for marginalised groups in your field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47456D29-0967-4326-90D9-D0889C0CF5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343042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563120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95288-9ED1-40DC-904F-14C5E29B79C1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/>
              <a:t>What areas can the MHSU focus 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43577-EA90-430E-A672-4CB7A5BDF4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Pathways to integration and accessibility	7</a:t>
            </a:r>
          </a:p>
          <a:p>
            <a:r>
              <a:rPr lang="en-GB" dirty="0"/>
              <a:t>Women's Health	5</a:t>
            </a:r>
          </a:p>
          <a:p>
            <a:r>
              <a:rPr lang="en-GB" dirty="0"/>
              <a:t>Prisoner TB screening and follow up	5</a:t>
            </a:r>
          </a:p>
          <a:p>
            <a:r>
              <a:rPr lang="en-GB" dirty="0"/>
              <a:t>Dual diagnosis and mental health	5</a:t>
            </a:r>
          </a:p>
          <a:p>
            <a:r>
              <a:rPr lang="en-GB" dirty="0"/>
              <a:t>Naloxone	5</a:t>
            </a:r>
          </a:p>
          <a:p>
            <a:r>
              <a:rPr lang="en-GB" dirty="0"/>
              <a:t>Language	4</a:t>
            </a:r>
          </a:p>
          <a:p>
            <a:r>
              <a:rPr lang="en-GB" dirty="0"/>
              <a:t>Peer workers	4</a:t>
            </a:r>
          </a:p>
          <a:p>
            <a:r>
              <a:rPr lang="en-GB" dirty="0"/>
              <a:t>Data	3</a:t>
            </a:r>
          </a:p>
          <a:p>
            <a:r>
              <a:rPr lang="en-GB" dirty="0"/>
              <a:t>Undocumented migrants	3</a:t>
            </a:r>
          </a:p>
          <a:p>
            <a:r>
              <a:rPr lang="en-GB" dirty="0"/>
              <a:t>Geography/Rurally isolated	3</a:t>
            </a:r>
          </a:p>
          <a:p>
            <a:r>
              <a:rPr lang="en-GB" dirty="0"/>
              <a:t>Resource capacity building and staff development	3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72CCAF-0B14-4957-887D-CBE2B17983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207" y="1825625"/>
            <a:ext cx="4467496" cy="4078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6933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707D5-D8A1-4BBB-8EB7-74480ECFBE1C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/>
              <a:t>Keep doing what you are doing!!!!!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85ED306A-1039-495B-AC1E-24796EFC0D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795" y="1358537"/>
            <a:ext cx="8569234" cy="549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3263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114BB-B25D-4D52-88AC-063AC51ACF22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/>
              <a:t>Suggestions on how to work best together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E993E0-D6B6-4DAC-A444-F858996E4A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Seminars with relevant groups</a:t>
            </a:r>
          </a:p>
          <a:p>
            <a:r>
              <a:rPr lang="en-GB" dirty="0"/>
              <a:t>Contact sharing </a:t>
            </a:r>
          </a:p>
          <a:p>
            <a:r>
              <a:rPr lang="en-GB" dirty="0"/>
              <a:t>Forum on website to share best practice and send suggestions for MHSU</a:t>
            </a:r>
          </a:p>
          <a:p>
            <a:r>
              <a:rPr lang="en-GB" dirty="0"/>
              <a:t>Service user involvement</a:t>
            </a:r>
          </a:p>
          <a:p>
            <a:r>
              <a:rPr lang="en-GB" dirty="0"/>
              <a:t>Local Community engagement</a:t>
            </a:r>
          </a:p>
          <a:p>
            <a:r>
              <a:rPr lang="en-GB" dirty="0"/>
              <a:t>Social Inclusion Forum</a:t>
            </a:r>
          </a:p>
          <a:p>
            <a:r>
              <a:rPr lang="en-GB" dirty="0"/>
              <a:t>Cross border collaboration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2BCFD5-3636-4A91-A063-5BA2EB1BA4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2217" y="3429001"/>
            <a:ext cx="2832105" cy="267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8474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ADD8AF-0DF8-8B44-B96B-7DB752E60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Permanent funding for the MHSU- particular focus on TB control!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9E3DEA-B7F3-3040-A0E3-8E8D343457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243" y="365125"/>
            <a:ext cx="1943197" cy="15080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B35EF4-15F1-8F44-84D9-F9337D2920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7440" y="646900"/>
            <a:ext cx="2184525" cy="63736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0FC5A3F-A74C-4CC7-A010-DB69B00E9E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6206" y="2402453"/>
            <a:ext cx="6799588" cy="430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8141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57C15-4E27-EC4F-A135-8A67C2279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9F237C-3B98-DA47-8836-B1B195698C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4DBFBE-326F-1248-A580-07076745F6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243" y="365125"/>
            <a:ext cx="1943197" cy="15080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91481C1-8503-4D4C-B932-9A034AC983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7440" y="646900"/>
            <a:ext cx="2184525" cy="637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4830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FDD9A-38F4-4A44-8B6A-2478BB48D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5472D8-6CF8-0D40-BF5C-1690034B29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8F16CF-CAE5-FA45-A2C5-003C907B16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7440" y="646900"/>
            <a:ext cx="2184525" cy="6373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388274F-0D1B-FF4E-B20D-6D23E7D15F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243" y="365125"/>
            <a:ext cx="1943197" cy="1508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024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66301-69C9-46BB-8B86-40778E1E89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011117"/>
            <a:ext cx="9144000" cy="135575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en-IE" sz="4200"/>
              <a:t>WG 5: Utilising Ireland’s 1</a:t>
            </a:r>
            <a:r>
              <a:rPr lang="en-IE" sz="4200" baseline="30000"/>
              <a:t>st</a:t>
            </a:r>
            <a:r>
              <a:rPr lang="en-IE" sz="4200"/>
              <a:t> Mobile Health and Screening Unit to best effect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8EBB5F-1D1D-4B12-9F4D-ABC555BFE7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73823"/>
            <a:ext cx="9144000" cy="911117"/>
          </a:xfrm>
        </p:spPr>
        <p:txBody>
          <a:bodyPr>
            <a:normAutofit/>
          </a:bodyPr>
          <a:lstStyle/>
          <a:p>
            <a:pPr algn="l"/>
            <a:r>
              <a:rPr lang="en-IE" sz="2000"/>
              <a:t>Friday 28</a:t>
            </a:r>
            <a:r>
              <a:rPr lang="en-IE" sz="2000" baseline="30000"/>
              <a:t>th</a:t>
            </a:r>
            <a:r>
              <a:rPr lang="en-IE" sz="2000"/>
              <a:t> September</a:t>
            </a:r>
          </a:p>
          <a:p>
            <a:pPr algn="l"/>
            <a:r>
              <a:rPr lang="en-IE" sz="2000"/>
              <a:t>Dr Bridget Kiely &amp; Dr Mark O’Loughlin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218CFF-4E66-4684-A08E-8623C61496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5431" y="468981"/>
            <a:ext cx="2854615" cy="24272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F468DE6-8D7E-4EC9-ADC0-1DFC6FB020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0086" y="1152000"/>
            <a:ext cx="3410482" cy="106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5374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844D3-E7CB-C84B-B13C-CE594D546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788209-494B-E545-BE10-F8C2EB12AD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3D179E-61AC-A74B-A3F4-E3FDCA7131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243" y="365125"/>
            <a:ext cx="1943197" cy="15080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777773C-550A-E545-8F21-C144145A84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7440" y="646900"/>
            <a:ext cx="2184525" cy="637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2351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9F23B-EC50-7545-BBCC-08ADFD4AD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C6A1B9-7C43-2340-8D0E-27139346AF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9C0C52-97DE-1440-90B0-897CA1F0E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7440" y="646900"/>
            <a:ext cx="2184525" cy="6373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942B38E-EDC8-BE47-B0A3-781239F32E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243" y="365125"/>
            <a:ext cx="1943197" cy="1508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1397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85446-8A56-4C45-B555-C1F810AA2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3FC7B-D479-C144-A7F2-51F7E953CD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0DC3F0-9DE9-304A-84E3-A44398408C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243" y="365125"/>
            <a:ext cx="1943197" cy="15080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B5B76F-AE7A-964A-BB7E-16DB04236C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7440" y="646900"/>
            <a:ext cx="2184525" cy="637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0070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06FCE-5C43-DB45-A5F1-3D675D42D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5F6DF-565D-0E48-A237-413DE46B45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23A33D-E045-F143-97C9-09B85C6F8A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243" y="365125"/>
            <a:ext cx="1943197" cy="15080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6908B7-0AD2-2742-AC0F-5BDA9800B4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7440" y="646900"/>
            <a:ext cx="2184525" cy="637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7196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64792-A043-CE48-9CC7-B6F2CE0EF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401E60-9F54-154A-BEBB-791D9B1833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102B9A-4C6B-554C-8864-4AF09A13DB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243" y="365125"/>
            <a:ext cx="1943197" cy="15080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635DFB-BFD8-2A48-9E8B-162C0EECD1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7440" y="646900"/>
            <a:ext cx="2184525" cy="637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5801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BE787-8009-904B-BCC7-5BC2CD138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94AC30-A537-1C40-83A2-BE5E37DFD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700369-6B3E-0C4A-9E40-E10121051A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243" y="365125"/>
            <a:ext cx="1943197" cy="15080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C2EAE5B-9688-E04D-A4C4-7FE349CB9B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7440" y="646900"/>
            <a:ext cx="2184525" cy="637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3627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9C4AC-15D7-6D4F-9188-7E9701625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C1FF4A-4155-DA44-BD68-BF7325DCB2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97FED5-D1EC-0042-8753-B31A5D1D8A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243" y="365125"/>
            <a:ext cx="1943197" cy="15080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B855839-9F5A-BA49-B8DB-37356F74F7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7440" y="646900"/>
            <a:ext cx="2184525" cy="637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8111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0E31D-AE8D-9A41-BC76-1EC75F7D2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229C23-8013-E44C-A75D-D860424DAA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52770E-1061-4542-B8AF-1293CD7FC5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243" y="365125"/>
            <a:ext cx="1943197" cy="15080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76FEFF-7C10-834C-81AA-E2008F7AAB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7440" y="646900"/>
            <a:ext cx="2184525" cy="637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3005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326B3-52A6-CA4B-A2A1-E68A2BB83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6B36D-323E-D348-96B7-C42BFCB3CD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4697D9-3EFC-944B-9C83-1429AF5172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243" y="365125"/>
            <a:ext cx="1943197" cy="15080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36D1D4C-AC37-A447-B0DA-7D65B9BA76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7440" y="646900"/>
            <a:ext cx="2184525" cy="637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5475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B4263-BE46-9B4E-8877-085E53B84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019E63-3C6B-644C-92FE-76C0B7B8C2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8F8458-FA39-894D-82E9-6668BD4A52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243" y="365125"/>
            <a:ext cx="1943197" cy="15080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5FEED68-EC1F-3F45-9936-AA20E1EECF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7440" y="646900"/>
            <a:ext cx="2184525" cy="637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516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67B57E-4C97-4078-94B7-C9E352DE6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</a:rPr>
              <a:t>Dr Margaret Fitzgerald</a:t>
            </a:r>
            <a:endParaRPr lang="en-US" sz="5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Image result for hse social inclusion picture">
            <a:extLst>
              <a:ext uri="{FF2B5EF4-FFF2-40B4-BE49-F238E27FC236}">
                <a16:creationId xmlns:a16="http://schemas.microsoft.com/office/drawing/2014/main" id="{434F2800-8339-4986-83F2-04778673193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" y="681998"/>
            <a:ext cx="11496821" cy="3249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76217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7EEC4-7A15-364E-9D3F-B2C1BE6A9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647B56-8504-414C-B828-A40D21A9E2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EE0D50-FBB4-0846-9762-CF129B3F38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243" y="365125"/>
            <a:ext cx="1943197" cy="15080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F9A4F7-EA05-7F47-A52C-72252C2AB4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7440" y="646900"/>
            <a:ext cx="2184525" cy="637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6551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2DF5E-D60A-9743-8653-6CA3DAFD6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849BB0-733D-2643-9E0C-3F9D09B293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977889-BC80-9C40-AD9B-D2C2809E2A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243" y="365125"/>
            <a:ext cx="1943197" cy="15080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ABA43D3-02FA-8A45-A6AF-7CF8CB7B9E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7440" y="646900"/>
            <a:ext cx="2184525" cy="637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0577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A7E39-94AE-4849-885C-3CDC3760B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3FE36-7F3B-4A42-B650-26A742E669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E92790-E070-3348-BBC1-6B523D201A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243" y="365125"/>
            <a:ext cx="1943197" cy="15080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63164C-A8C9-284B-8A0A-8BFB6F5A0B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7440" y="646900"/>
            <a:ext cx="2184525" cy="637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4945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6E536-F0D1-2149-A01C-8718EECBC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7C1243-1849-1A41-B20F-8DA5D51C09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9A9BB5-DA5B-D942-A2D5-E4A4B7B796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243" y="365125"/>
            <a:ext cx="1943197" cy="15080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A317AA-3F65-624A-9C6E-D10F7067DE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7440" y="646900"/>
            <a:ext cx="2184525" cy="637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5034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AAC6F-3227-184B-B6EB-628955446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3B6914-ACB2-7241-9E31-AF20860A4E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1DB2EB-1AC3-6643-A6AC-B6D6F714AA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243" y="365125"/>
            <a:ext cx="1943197" cy="15080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AF69F68-EE1C-3645-9DF6-D91DDEABD2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7440" y="646900"/>
            <a:ext cx="2184525" cy="637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5159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43F77-F4C7-2542-ADCB-3BCE8C8CE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A77A3E-8854-4944-9D6D-0E8EA32FCC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582647-F50D-DD4A-95D9-C6FCFC7151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243" y="365125"/>
            <a:ext cx="1943197" cy="15080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40389CD-0A60-8A43-9322-FF06143AC3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7440" y="646900"/>
            <a:ext cx="2184525" cy="637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486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79377" y="820963"/>
            <a:ext cx="7213409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33" b="1" dirty="0">
                <a:solidFill>
                  <a:srgbClr val="00594D"/>
                </a:solidFill>
              </a:rPr>
              <a:t>The Mobile Health &amp; Screening Unit</a:t>
            </a:r>
          </a:p>
        </p:txBody>
      </p:sp>
      <p:pic>
        <p:nvPicPr>
          <p:cNvPr id="7" name="Picture 6" descr="https://lh3.googleusercontent.com/tDXTGlSjz6HbqTJvqSwxqdwVMEis2xx2DAdwZsqdcSy0MWSgza0b3aPrkSrwSejEmBS29VM=s170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3130" y="6142008"/>
            <a:ext cx="2288876" cy="71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W:\4. Office Admin\HSE Branding, letterheads etc\HSE SOCIAL INCLUSION LOGO.pn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4385" y="5992484"/>
            <a:ext cx="1022680" cy="865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179376" y="328518"/>
            <a:ext cx="3672800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67" dirty="0" err="1">
                <a:solidFill>
                  <a:srgbClr val="414141"/>
                </a:solidFill>
              </a:rPr>
              <a:t>Safetynet</a:t>
            </a:r>
            <a:r>
              <a:rPr lang="en-US" sz="1067" dirty="0">
                <a:solidFill>
                  <a:srgbClr val="414141"/>
                </a:solidFill>
              </a:rPr>
              <a:t> &amp; HSE | </a:t>
            </a:r>
            <a:r>
              <a:rPr lang="en-IE" sz="1067" b="1" dirty="0"/>
              <a:t>Statutory and voluntary sector partnership</a:t>
            </a:r>
            <a:r>
              <a:rPr lang="en-US" sz="1067" b="1" dirty="0"/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10863" y="1612073"/>
            <a:ext cx="6881923" cy="4232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 err="1">
                <a:solidFill>
                  <a:srgbClr val="23222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Safetynet’s</a:t>
            </a:r>
            <a:r>
              <a:rPr lang="en-US" sz="1600" dirty="0">
                <a:solidFill>
                  <a:srgbClr val="23222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rgbClr val="23222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Mobile Health and Screening Unit</a:t>
            </a:r>
            <a:r>
              <a:rPr lang="en-US" sz="1600" dirty="0">
                <a:solidFill>
                  <a:srgbClr val="23222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rgbClr val="23222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(MHSU)</a:t>
            </a:r>
            <a:r>
              <a:rPr lang="en-US" sz="1600" dirty="0">
                <a:solidFill>
                  <a:srgbClr val="23222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is a new service provided by </a:t>
            </a:r>
            <a:r>
              <a:rPr lang="en-US" sz="1600" dirty="0" err="1">
                <a:solidFill>
                  <a:srgbClr val="23222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Safetynet</a:t>
            </a:r>
            <a:r>
              <a:rPr lang="en-US" sz="1600" dirty="0">
                <a:solidFill>
                  <a:srgbClr val="23222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Primary Care in partnership with HSE Social Inclusion. The MHSU provides the following services when there is an identified need among a vulnerable group not accessing health care services:</a:t>
            </a:r>
            <a:endParaRPr lang="en-IE" sz="1467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189" indent="-457189">
              <a:lnSpc>
                <a:spcPct val="120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en-US" sz="1600" dirty="0">
                <a:solidFill>
                  <a:srgbClr val="23222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Health screening and medical assessments for relocated refugees.</a:t>
            </a:r>
            <a:endParaRPr lang="en-IE" sz="1467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189" indent="-457189">
              <a:lnSpc>
                <a:spcPct val="120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en-US" sz="1600" dirty="0">
                <a:solidFill>
                  <a:srgbClr val="23222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Communicable disease screening including TB, Blood Borne Viruses, STIs for groups at risk.</a:t>
            </a:r>
            <a:endParaRPr lang="en-IE" sz="1467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189" indent="-457189">
              <a:lnSpc>
                <a:spcPct val="120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en-US" sz="1600" dirty="0">
                <a:solidFill>
                  <a:srgbClr val="23222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Clinical assessments and </a:t>
            </a:r>
            <a:r>
              <a:rPr lang="en-US" sz="1600" dirty="0" err="1">
                <a:solidFill>
                  <a:srgbClr val="23222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prioritisation</a:t>
            </a:r>
            <a:r>
              <a:rPr lang="en-US" sz="1600" dirty="0">
                <a:solidFill>
                  <a:srgbClr val="23222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as part of healthcare needs analyses for response and service planning</a:t>
            </a:r>
            <a:endParaRPr lang="en-IE" sz="1467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buClr>
                <a:srgbClr val="9D1635"/>
              </a:buClr>
              <a:buSzPct val="250000"/>
            </a:pPr>
            <a:r>
              <a:rPr lang="en-US" sz="1600" dirty="0">
                <a:solidFill>
                  <a:srgbClr val="414141"/>
                </a:solidFill>
              </a:rPr>
              <a:t>The Mobile Health and Screen Unit (MHSU) is a health team (GP, Nurses, Project Manager and Driver) working from a mobile clinic equipped with an X-ray and consultation room.</a:t>
            </a:r>
          </a:p>
          <a:p>
            <a:pPr marL="228594" indent="-228594">
              <a:lnSpc>
                <a:spcPct val="120000"/>
              </a:lnSpc>
              <a:buClr>
                <a:srgbClr val="9D1635"/>
              </a:buClr>
              <a:buSzPct val="250000"/>
              <a:buFont typeface="Arial"/>
              <a:buChar char="•"/>
            </a:pPr>
            <a:endParaRPr lang="en-US" sz="1733" dirty="0">
              <a:solidFill>
                <a:srgbClr val="41414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0BD0EF-ACC7-4DCE-9217-0B08048FA1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7084" y="1612073"/>
            <a:ext cx="4410359" cy="363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218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8216E-E7CB-41A4-ACCB-473E733B1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endParaRPr lang="en-IE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865A5E5-0A25-44DE-B6D1-ED172A98AD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24560" y="286603"/>
            <a:ext cx="10383520" cy="5951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351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00FC759-FEDC-4C72-B95F-34B930D2B8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175" y="304800"/>
            <a:ext cx="1015365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888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391818"/>
            <a:ext cx="10911840" cy="105156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Screening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1679816"/>
            <a:ext cx="3944254" cy="4389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Galway </a:t>
            </a:r>
          </a:p>
          <a:p>
            <a:r>
              <a:rPr lang="en-US" dirty="0"/>
              <a:t>15-16 January 2018</a:t>
            </a:r>
          </a:p>
          <a:p>
            <a:pPr lvl="1"/>
            <a:r>
              <a:rPr lang="en-US" dirty="0"/>
              <a:t>31 people seen</a:t>
            </a:r>
          </a:p>
          <a:p>
            <a:pPr lvl="1"/>
            <a:r>
              <a:rPr lang="en-US" dirty="0"/>
              <a:t>24 X-rays</a:t>
            </a:r>
          </a:p>
          <a:p>
            <a:pPr lvl="1"/>
            <a:r>
              <a:rPr lang="en-US" dirty="0"/>
              <a:t>18 bloods</a:t>
            </a:r>
          </a:p>
          <a:p>
            <a:endParaRPr lang="en-US" dirty="0"/>
          </a:p>
          <a:p>
            <a:r>
              <a:rPr lang="en-US" dirty="0"/>
              <a:t>20 February 2018</a:t>
            </a:r>
          </a:p>
          <a:p>
            <a:pPr lvl="1"/>
            <a:r>
              <a:rPr lang="en-US" dirty="0"/>
              <a:t>22 people seen</a:t>
            </a:r>
          </a:p>
          <a:p>
            <a:pPr lvl="1"/>
            <a:r>
              <a:rPr lang="en-US" dirty="0"/>
              <a:t>21 X-rays</a:t>
            </a:r>
          </a:p>
          <a:p>
            <a:pPr lvl="1"/>
            <a:r>
              <a:rPr lang="en-US" dirty="0"/>
              <a:t>8 bloods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18936" y="1640698"/>
            <a:ext cx="3551007" cy="4389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Ballinasloe</a:t>
            </a:r>
          </a:p>
          <a:p>
            <a:r>
              <a:rPr lang="en-US" dirty="0"/>
              <a:t>19 February 2018</a:t>
            </a:r>
          </a:p>
          <a:p>
            <a:pPr lvl="1"/>
            <a:r>
              <a:rPr lang="en-US" dirty="0"/>
              <a:t>23 people seen</a:t>
            </a:r>
          </a:p>
          <a:p>
            <a:pPr lvl="1"/>
            <a:r>
              <a:rPr lang="en-US" dirty="0"/>
              <a:t>20 X-rays</a:t>
            </a:r>
          </a:p>
          <a:p>
            <a:pPr lvl="1"/>
            <a:r>
              <a:rPr lang="en-US" dirty="0"/>
              <a:t>11 bloods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EB594E5-F457-4134-9C46-C92CE3B62F98}"/>
              </a:ext>
            </a:extLst>
          </p:cNvPr>
          <p:cNvSpPr txBox="1">
            <a:spLocks/>
          </p:cNvSpPr>
          <p:nvPr/>
        </p:nvSpPr>
        <p:spPr>
          <a:xfrm>
            <a:off x="7892150" y="1629020"/>
            <a:ext cx="3944254" cy="4389120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rgbClr val="F07F09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Galway 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rgbClr val="F07F09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10 July 2018</a:t>
            </a:r>
          </a:p>
          <a:p>
            <a:pPr marL="548640" marR="0" lvl="1" indent="-201168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rgbClr val="F07F09"/>
              </a:buClr>
              <a:buSzPct val="100000"/>
              <a:buFont typeface="Verdana"/>
              <a:buChar char="◦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41 people seen</a:t>
            </a:r>
          </a:p>
          <a:p>
            <a:pPr marL="548640" marR="0" lvl="1" indent="-201168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rgbClr val="F07F09"/>
              </a:buClr>
              <a:buSzPct val="100000"/>
              <a:buFont typeface="Verdana"/>
              <a:buChar char="◦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40 X-rays</a:t>
            </a:r>
          </a:p>
          <a:p>
            <a:pPr marL="548640" marR="0" lvl="1" indent="-201168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rgbClr val="F07F09"/>
              </a:buClr>
              <a:buSzPct val="100000"/>
              <a:buFont typeface="Verdana"/>
              <a:buChar char="◦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23 bloods</a:t>
            </a:r>
          </a:p>
          <a:p>
            <a:pPr marL="548640" marR="0" lvl="1" indent="-201168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rgbClr val="F07F09"/>
              </a:buClr>
              <a:buSzPct val="100000"/>
              <a:buFont typeface="Verdana"/>
              <a:buChar char="◦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17 Urines</a:t>
            </a:r>
          </a:p>
        </p:txBody>
      </p:sp>
    </p:spTree>
    <p:extLst>
      <p:ext uri="{BB962C8B-B14F-4D97-AF65-F5344CB8AC3E}">
        <p14:creationId xmlns:p14="http://schemas.microsoft.com/office/powerpoint/2010/main" val="40779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391818"/>
            <a:ext cx="10911840" cy="105156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Screening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1679816"/>
            <a:ext cx="3944254" cy="4389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Galway </a:t>
            </a:r>
          </a:p>
          <a:p>
            <a:r>
              <a:rPr lang="en-US" dirty="0"/>
              <a:t>15-16 January 2018</a:t>
            </a:r>
          </a:p>
          <a:p>
            <a:pPr lvl="1"/>
            <a:r>
              <a:rPr lang="en-US" dirty="0"/>
              <a:t>1 previously known HCV</a:t>
            </a:r>
          </a:p>
          <a:p>
            <a:endParaRPr lang="en-US" dirty="0"/>
          </a:p>
          <a:p>
            <a:r>
              <a:rPr lang="en-US" dirty="0"/>
              <a:t>20 February 2018</a:t>
            </a:r>
          </a:p>
          <a:p>
            <a:pPr lvl="1"/>
            <a:r>
              <a:rPr lang="en-US" dirty="0"/>
              <a:t>1 previously known HBV</a:t>
            </a:r>
          </a:p>
          <a:p>
            <a:pPr lvl="1"/>
            <a:r>
              <a:rPr lang="en-US" dirty="0"/>
              <a:t>1 possible new HCV</a:t>
            </a:r>
          </a:p>
          <a:p>
            <a:pPr lvl="1"/>
            <a:r>
              <a:rPr lang="en-US" dirty="0"/>
              <a:t>1 referred to TB clinic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18936" y="1640698"/>
            <a:ext cx="3551007" cy="4389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Ballinasloe</a:t>
            </a:r>
          </a:p>
          <a:p>
            <a:r>
              <a:rPr lang="en-US" dirty="0"/>
              <a:t>19 February 2018</a:t>
            </a:r>
          </a:p>
          <a:p>
            <a:pPr lvl="1"/>
            <a:r>
              <a:rPr lang="en-US" dirty="0"/>
              <a:t>No abnormality detected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EB594E5-F457-4134-9C46-C92CE3B62F98}"/>
              </a:ext>
            </a:extLst>
          </p:cNvPr>
          <p:cNvSpPr txBox="1">
            <a:spLocks/>
          </p:cNvSpPr>
          <p:nvPr/>
        </p:nvSpPr>
        <p:spPr>
          <a:xfrm>
            <a:off x="7892150" y="1629020"/>
            <a:ext cx="3944254" cy="4389120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rgbClr val="F07F09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Galway 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rgbClr val="F07F09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10 July 2018</a:t>
            </a:r>
          </a:p>
          <a:p>
            <a:pPr marL="548640" marR="0" lvl="1" indent="-201168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rgbClr val="F07F09"/>
              </a:buClr>
              <a:buSzPct val="100000"/>
              <a:buFont typeface="Verdana"/>
              <a:buChar char="◦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 old TB</a:t>
            </a:r>
          </a:p>
          <a:p>
            <a:pPr marL="548640" marR="0" lvl="1" indent="-201168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rgbClr val="F07F09"/>
              </a:buClr>
              <a:buSzPct val="100000"/>
              <a:buFont typeface="Verdana"/>
              <a:buChar char="◦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Rib fractures – repeat CXR</a:t>
            </a:r>
          </a:p>
          <a:p>
            <a:pPr marL="548640" marR="0" lvl="1" indent="-201168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rgbClr val="F07F09"/>
              </a:buClr>
              <a:buSzPct val="100000"/>
              <a:buFont typeface="Verdana"/>
              <a:buChar char="◦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 weak pos syphilis</a:t>
            </a:r>
          </a:p>
          <a:p>
            <a:pPr marL="548640" marR="0" lvl="1" indent="-201168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rgbClr val="F07F09"/>
              </a:buClr>
              <a:buSzPct val="100000"/>
              <a:buFont typeface="Verdana"/>
              <a:buChar char="◦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 resolved HBV and HCV</a:t>
            </a:r>
          </a:p>
        </p:txBody>
      </p:sp>
    </p:spTree>
    <p:extLst>
      <p:ext uri="{BB962C8B-B14F-4D97-AF65-F5344CB8AC3E}">
        <p14:creationId xmlns:p14="http://schemas.microsoft.com/office/powerpoint/2010/main" val="1974368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77766"/>
            <a:ext cx="10911840" cy="858405"/>
          </a:xfrm>
        </p:spPr>
        <p:txBody>
          <a:bodyPr/>
          <a:lstStyle/>
          <a:p>
            <a:r>
              <a:rPr lang="en-US" dirty="0"/>
              <a:t>Results: Survey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3971" y="1357539"/>
            <a:ext cx="6181578" cy="4351338"/>
          </a:xfrm>
        </p:spPr>
        <p:txBody>
          <a:bodyPr/>
          <a:lstStyle/>
          <a:p>
            <a:r>
              <a:rPr lang="en-IE" dirty="0"/>
              <a:t>Impact of health issues</a:t>
            </a: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071" y="2282387"/>
            <a:ext cx="377190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820" y="936171"/>
            <a:ext cx="3819525" cy="577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53135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1398</TotalTime>
  <Words>815</Words>
  <Application>Microsoft Office PowerPoint</Application>
  <PresentationFormat>Widescreen</PresentationFormat>
  <Paragraphs>126</Paragraphs>
  <Slides>35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Arial</vt:lpstr>
      <vt:lpstr>Calibri</vt:lpstr>
      <vt:lpstr>Calibri Light</vt:lpstr>
      <vt:lpstr>Times New Roman</vt:lpstr>
      <vt:lpstr>Verdana</vt:lpstr>
      <vt:lpstr>Wingdings 2</vt:lpstr>
      <vt:lpstr>Office Theme</vt:lpstr>
      <vt:lpstr>1_Office Theme</vt:lpstr>
      <vt:lpstr>PowerPoint Presentation</vt:lpstr>
      <vt:lpstr>WG 5: Utilising Ireland’s 1st Mobile Health and Screening Unit to best effect</vt:lpstr>
      <vt:lpstr>Dr Margaret Fitzgerald</vt:lpstr>
      <vt:lpstr>PowerPoint Presentation</vt:lpstr>
      <vt:lpstr>PowerPoint Presentation</vt:lpstr>
      <vt:lpstr>PowerPoint Presentation</vt:lpstr>
      <vt:lpstr>Screening</vt:lpstr>
      <vt:lpstr>Screening results</vt:lpstr>
      <vt:lpstr>Results: Survey</vt:lpstr>
      <vt:lpstr>Results: Survey</vt:lpstr>
      <vt:lpstr>Results: Survey</vt:lpstr>
      <vt:lpstr>A lesson from the past</vt:lpstr>
      <vt:lpstr>Priorities for marginalised groups in your field</vt:lpstr>
      <vt:lpstr>What areas can the MHSU focus on?</vt:lpstr>
      <vt:lpstr>Keep doing what you are doing!!!!!</vt:lpstr>
      <vt:lpstr>Suggestions on how to work best together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paul m</cp:lastModifiedBy>
  <cp:revision>6</cp:revision>
  <dcterms:created xsi:type="dcterms:W3CDTF">2018-09-26T12:25:21Z</dcterms:created>
  <dcterms:modified xsi:type="dcterms:W3CDTF">2018-09-28T15:50:05Z</dcterms:modified>
</cp:coreProperties>
</file>