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9" r:id="rId2"/>
    <p:sldId id="260" r:id="rId3"/>
    <p:sldId id="261" r:id="rId4"/>
    <p:sldId id="262" r:id="rId5"/>
    <p:sldId id="263" r:id="rId6"/>
    <p:sldId id="265" r:id="rId7"/>
    <p:sldId id="264" r:id="rId8"/>
    <p:sldId id="266"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69419" autoAdjust="0"/>
  </p:normalViewPr>
  <p:slideViewPr>
    <p:cSldViewPr snapToGrid="0">
      <p:cViewPr varScale="1">
        <p:scale>
          <a:sx n="52" d="100"/>
          <a:sy n="52" d="100"/>
        </p:scale>
        <p:origin x="140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D6B4DF-1B67-478B-A24C-C1DF003F05E5}" type="datetimeFigureOut">
              <a:rPr lang="en-GB" smtClean="0"/>
              <a:t>29/09/2017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084E66-01D1-4820-882B-A355EBE6FFA8}" type="slidenum">
              <a:rPr lang="en-GB" smtClean="0"/>
              <a:t>‹#›</a:t>
            </a:fld>
            <a:endParaRPr lang="en-GB"/>
          </a:p>
        </p:txBody>
      </p:sp>
    </p:spTree>
    <p:extLst>
      <p:ext uri="{BB962C8B-B14F-4D97-AF65-F5344CB8AC3E}">
        <p14:creationId xmlns:p14="http://schemas.microsoft.com/office/powerpoint/2010/main" val="1896845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The purpose of this presentation is describe a small Quality Improvement project carried out at a specialist GP service for the homeless population in Glasgow</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DFC58A-58F9-4FB0-9435-33EBDEC9F56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3820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My name is Dr McCallum, I am a GP who last year completed a health inequality fellowship with NHS Education for Scotland (NES). This involved working four sessions (two days) as a GP at Hunter street Homeless health services – this is a service based in the centre of Glasgow that provides specialist health services to the local homeless population including General practice, OT, mental health, addictions as just some examples. I worked a further two days based at NHS education for Scotland, some of that time was with the patient safety team that were based there.</a:t>
            </a:r>
          </a:p>
          <a:p>
            <a:endParaRPr lang="en-GB" baseline="0" dirty="0" smtClean="0"/>
          </a:p>
          <a:p>
            <a:r>
              <a:rPr lang="en-GB" baseline="0" dirty="0" smtClean="0"/>
              <a:t>The job was a one year fixed term contract and how I used my NES sessions was largely up to me.  My main projects involved looking at GP training in deprived areas, and creating a quality improvement booklet for primary care but during that year I was also keen to carry out a QI project at the Hunter street – applying the expertise from the NES patient safety team to our service. </a:t>
            </a:r>
          </a:p>
          <a:p>
            <a:endParaRPr lang="en-GB" baseline="0" dirty="0" smtClean="0"/>
          </a:p>
          <a:p>
            <a:r>
              <a:rPr lang="en-GB" baseline="0" dirty="0" smtClean="0"/>
              <a:t>Many of the traditional QI projects that are used in primary care are not easily applicable, in part because of the transient nature of the patient population we serve making follow up difficult.  One of the things that the GPs I worked with identified was the difficultly in obtaining useful patient feedback in a way that was convenient for our patients. Often they had places to get to attend immediately after seeing us, and understandably feedback was not their top priority. The feedback we got in terms of the patient satisfaction questionnaire (a requirement for doctor revalidation in Scotland) was universally excellent with nothing negative ever fed back.</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DFC58A-58F9-4FB0-9435-33EBDEC9F56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0774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This led me to look at the QI method of Always Events. Most QI is directed by clinicians, based on their priorities or local, and national, guidance. The Always event concept takes a patient-centred approach to QI where patients identify what is so important to them that it should always happen. </a:t>
            </a:r>
            <a:r>
              <a:rPr lang="en-GB" baseline="0" dirty="0" smtClean="0"/>
              <a:t>These are a validated QI tool that derive patient-centred targets. It was applied and validated across 13 general practices and has never, to our knowledge, been used with a homeless population and this </a:t>
            </a:r>
            <a:r>
              <a:rPr lang="en-GB" sz="1200" kern="1200" dirty="0" smtClean="0">
                <a:solidFill>
                  <a:schemeClr val="tx1"/>
                </a:solidFill>
                <a:effectLst/>
                <a:latin typeface="+mn-lt"/>
                <a:ea typeface="+mn-ea"/>
                <a:cs typeface="+mn-cs"/>
              </a:rPr>
              <a:t>project aimed to test</a:t>
            </a:r>
            <a:r>
              <a:rPr lang="en-GB" sz="1200" kern="1200" baseline="0" dirty="0" smtClean="0">
                <a:solidFill>
                  <a:schemeClr val="tx1"/>
                </a:solidFill>
                <a:effectLst/>
                <a:latin typeface="+mn-lt"/>
                <a:ea typeface="+mn-ea"/>
                <a:cs typeface="+mn-cs"/>
              </a:rPr>
              <a:t> the feasibility of using it in this context.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Essentially it involves</a:t>
            </a:r>
            <a:r>
              <a:rPr lang="en-GB" sz="1200" kern="1200" baseline="0" dirty="0" smtClean="0">
                <a:solidFill>
                  <a:schemeClr val="tx1"/>
                </a:solidFill>
                <a:effectLst/>
                <a:latin typeface="+mn-lt"/>
                <a:ea typeface="+mn-ea"/>
                <a:cs typeface="+mn-cs"/>
              </a:rPr>
              <a:t> simply asking patients </a:t>
            </a:r>
            <a:r>
              <a:rPr lang="en-GB" sz="1200" kern="1200" dirty="0" smtClean="0">
                <a:solidFill>
                  <a:schemeClr val="tx1"/>
                </a:solidFill>
                <a:effectLst/>
                <a:latin typeface="+mn-lt"/>
                <a:ea typeface="+mn-ea"/>
                <a:cs typeface="+mn-cs"/>
              </a:rPr>
              <a:t>what should “always” happen when they interact with healthcare services. The</a:t>
            </a:r>
            <a:r>
              <a:rPr lang="en-GB" sz="1200" kern="1200" baseline="0" dirty="0" smtClean="0">
                <a:solidFill>
                  <a:schemeClr val="tx1"/>
                </a:solidFill>
                <a:effectLst/>
                <a:latin typeface="+mn-lt"/>
                <a:ea typeface="+mn-ea"/>
                <a:cs typeface="+mn-cs"/>
              </a:rPr>
              <a:t> slide demonstrates the wording that we used in our project.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DFC58A-58F9-4FB0-9435-33EBDEC9F56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9965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baseline="0" dirty="0" smtClean="0">
                <a:solidFill>
                  <a:schemeClr val="tx1"/>
                </a:solidFill>
                <a:effectLst/>
                <a:latin typeface="+mn-lt"/>
                <a:ea typeface="+mn-ea"/>
                <a:cs typeface="+mn-cs"/>
              </a:rPr>
              <a:t>The answers are written down in the patients own words (either by the patient themselves, in our project because of low literacy they were written down by the HCA) and the transcripts are anonymised, coded and themes generated. These themes are then used to generate candidate always events (in the patient’s owns words) and the candidate events are assessed against the criteria listed on this slide. An always event must fulfil all four of the criteria. If, for example, patients say they always want to be seen at their appointment time but that is not feasible as part of routine health care delivery so would not be an always event. </a:t>
            </a:r>
          </a:p>
          <a:p>
            <a:endParaRPr lang="en-GB"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To apply</a:t>
            </a:r>
            <a:r>
              <a:rPr lang="en-GB" baseline="0" dirty="0" smtClean="0"/>
              <a:t> this method a</a:t>
            </a:r>
            <a:r>
              <a:rPr lang="en-GB" dirty="0" smtClean="0"/>
              <a:t>ll </a:t>
            </a:r>
            <a:r>
              <a:rPr lang="en-GB" dirty="0"/>
              <a:t>patients attending</a:t>
            </a:r>
            <a:r>
              <a:rPr lang="en-GB" baseline="0" dirty="0"/>
              <a:t> three consecutive drop-in clinics at a </a:t>
            </a:r>
            <a:r>
              <a:rPr lang="en-GB" baseline="0" dirty="0" smtClean="0"/>
              <a:t>our drop-in </a:t>
            </a:r>
            <a:r>
              <a:rPr lang="en-GB" baseline="0" dirty="0"/>
              <a:t>general practice in Glasgow were </a:t>
            </a:r>
            <a:r>
              <a:rPr lang="en-GB" baseline="0" dirty="0" smtClean="0"/>
              <a:t>asked if they minded quickly </a:t>
            </a:r>
            <a:r>
              <a:rPr lang="en-GB" baseline="0" dirty="0" err="1" smtClean="0"/>
              <a:t>feedbacking</a:t>
            </a:r>
            <a:r>
              <a:rPr lang="en-GB" baseline="0" dirty="0" smtClean="0"/>
              <a:t> about service, it was explained this would take no longer than 1-2 minutes. They were asked </a:t>
            </a:r>
            <a:r>
              <a:rPr lang="en-GB" baseline="0" dirty="0"/>
              <a:t>“what is so important to you that you want it ALWAYS to happen every time you visit your GP”. They could answer whatever they wanted </a:t>
            </a:r>
            <a:r>
              <a:rPr lang="en-GB" baseline="0" dirty="0" smtClean="0"/>
              <a:t>which was made very clear. It was also made clear that their replies would be anonymous. As stated, due </a:t>
            </a:r>
            <a:r>
              <a:rPr lang="en-GB" baseline="0" dirty="0"/>
              <a:t>to the low literacy rates in our population, </a:t>
            </a:r>
            <a:r>
              <a:rPr lang="en-GB" baseline="0" dirty="0" smtClean="0"/>
              <a:t>we decided to ask our patients face to face and their </a:t>
            </a:r>
            <a:r>
              <a:rPr lang="en-GB" baseline="0" dirty="0"/>
              <a:t>answers were written down. </a:t>
            </a:r>
            <a:r>
              <a:rPr lang="en-GB" baseline="0" dirty="0" smtClean="0"/>
              <a:t>In mainstream surgeries the question was handed out on paper and people asked to write their answers.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Responses </a:t>
            </a:r>
            <a:r>
              <a:rPr lang="en-GB" sz="1200" kern="1200" dirty="0">
                <a:solidFill>
                  <a:schemeClr val="tx1"/>
                </a:solidFill>
                <a:effectLst/>
                <a:latin typeface="+mn-lt"/>
                <a:ea typeface="+mn-ea"/>
                <a:cs typeface="+mn-cs"/>
              </a:rPr>
              <a:t>were</a:t>
            </a:r>
            <a:r>
              <a:rPr lang="en-GB" sz="1200" kern="1200" baseline="0" dirty="0">
                <a:solidFill>
                  <a:schemeClr val="tx1"/>
                </a:solidFill>
                <a:effectLst/>
                <a:latin typeface="+mn-lt"/>
                <a:ea typeface="+mn-ea"/>
                <a:cs typeface="+mn-cs"/>
              </a:rPr>
              <a:t> anonymised,</a:t>
            </a:r>
            <a:r>
              <a:rPr lang="en-GB" sz="1200" kern="1200" dirty="0">
                <a:solidFill>
                  <a:schemeClr val="tx1"/>
                </a:solidFill>
                <a:effectLst/>
                <a:latin typeface="+mn-lt"/>
                <a:ea typeface="+mn-ea"/>
                <a:cs typeface="+mn-cs"/>
              </a:rPr>
              <a:t> transcribed, coded and a thematic analysis performed. Themes were summarised to generate candidate always events that used the patients' own words. We then determined if they met the criteria.</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DFC58A-58F9-4FB0-9435-33EBDEC9F56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3330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Only</a:t>
            </a:r>
            <a:r>
              <a:rPr lang="en-GB" baseline="0" dirty="0" smtClean="0"/>
              <a:t> two patients over the three clinics did not take part, both of whom were intoxicated: one had a history of violence with previous outbursts who didn’t want to stay, the other didn’t understand what I was saying and actually required help back to his hostel.  All the other patients were happy to take part, as it only took 1-2 minutes they were able to get on quickly to where they next wanted to be.</a:t>
            </a:r>
          </a:p>
          <a:p>
            <a:endParaRPr lang="en-GB" baseline="0" dirty="0" smtClean="0"/>
          </a:p>
          <a:p>
            <a:r>
              <a:rPr lang="en-GB" baseline="0" dirty="0" smtClean="0"/>
              <a:t>We got a lot more information than we expected, on a wide range of categories, some we expected, and some we didn’t.  Also, in contrast to our PSQ we got negative feedback and ideas for improvement. Some of these didn’t meet the “defined” criteria but were very useful, and information that could be quickly acted on. For example, suggestions for things to add/change in the waiting room to give people something to do, if they wished, while waiting.</a:t>
            </a:r>
          </a:p>
          <a:p>
            <a:endParaRPr lang="en-GB" baseline="0" dirty="0" smtClean="0"/>
          </a:p>
          <a:p>
            <a:r>
              <a:rPr lang="en-GB" baseline="0" dirty="0" smtClean="0"/>
              <a:t>In all 8 candidate events were generated, 7 of which we felt fulfilled the AE criteria. I describe two of these in a bit more detail in the next two slides</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DFC58A-58F9-4FB0-9435-33EBDEC9F56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2814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r>
              <a:rPr lang="en-GB" baseline="0" dirty="0"/>
              <a:t>“I always want to get seen” was overwhelmingly mentioned by our patients, (CLICK2,3,4). What was surprising was the service thought it was clear that every person who attended our drop in would be seen by a clinician (though not necessarily a GP) while our patients thought they may get turned away and that que jumping and bullying was </a:t>
            </a:r>
            <a:r>
              <a:rPr lang="en-GB" baseline="0" dirty="0" smtClean="0"/>
              <a:t>necessary and justified </a:t>
            </a:r>
            <a:r>
              <a:rPr lang="en-GB" baseline="0" dirty="0"/>
              <a:t>to ensure they were seen</a:t>
            </a:r>
            <a:r>
              <a:rPr lang="en-GB" baseline="0" dirty="0" smtClean="0"/>
              <a:t>. Several mentioned past instances when they had not been seen and it was a clear concern for them. There was clearly a need to improve both information for the patient’s on how the service worked, as well as how we saw people to ensure those who needed to be seen were not felt turned away. </a:t>
            </a:r>
            <a:endParaRPr lang="en-GB" baseline="0" dirty="0"/>
          </a:p>
          <a:p>
            <a:pPr marL="0" indent="0">
              <a:buFont typeface="Arial" panose="020B0604020202020204" pitchFamily="34" charset="0"/>
              <a:buNone/>
            </a:pPr>
            <a:endParaRPr lang="en-GB" baseline="0" dirty="0"/>
          </a:p>
          <a:p>
            <a:pPr marL="0" indent="0">
              <a:buFont typeface="Arial" panose="020B0604020202020204" pitchFamily="34" charset="0"/>
              <a:buNone/>
            </a:pPr>
            <a:r>
              <a:rPr lang="en-GB" baseline="0" dirty="0"/>
              <a:t>“I always want to get seen” fits the always event criteria: it is a h</a:t>
            </a:r>
            <a:r>
              <a:rPr lang="en-GB" dirty="0">
                <a:solidFill>
                  <a:srgbClr val="002060"/>
                </a:solidFill>
              </a:rPr>
              <a:t>ealthcare outcome judged by patients</a:t>
            </a:r>
            <a:r>
              <a:rPr lang="en-GB" baseline="0" dirty="0">
                <a:solidFill>
                  <a:srgbClr val="002060"/>
                </a:solidFill>
              </a:rPr>
              <a:t> to be </a:t>
            </a:r>
            <a:r>
              <a:rPr lang="en-GB" dirty="0">
                <a:solidFill>
                  <a:srgbClr val="002060"/>
                </a:solidFill>
              </a:rPr>
              <a:t>a highly important determinant of care quality and experience,</a:t>
            </a:r>
            <a:r>
              <a:rPr lang="en-GB" baseline="0" dirty="0">
                <a:solidFill>
                  <a:srgbClr val="002060"/>
                </a:solidFill>
              </a:rPr>
              <a:t> it is u</a:t>
            </a:r>
            <a:r>
              <a:rPr lang="en-GB" dirty="0">
                <a:solidFill>
                  <a:srgbClr val="002060"/>
                </a:solidFill>
              </a:rPr>
              <a:t>nambiguous and specific and we feel it is</a:t>
            </a:r>
            <a:r>
              <a:rPr lang="en-GB" baseline="0" dirty="0">
                <a:solidFill>
                  <a:srgbClr val="002060"/>
                </a:solidFill>
              </a:rPr>
              <a:t> c</a:t>
            </a:r>
            <a:r>
              <a:rPr lang="en-GB" dirty="0">
                <a:solidFill>
                  <a:srgbClr val="002060"/>
                </a:solidFill>
              </a:rPr>
              <a:t>onsistently deliverable to our</a:t>
            </a:r>
            <a:r>
              <a:rPr lang="en-GB" baseline="0" dirty="0">
                <a:solidFill>
                  <a:srgbClr val="002060"/>
                </a:solidFill>
              </a:rPr>
              <a:t> patients and feasible within our current context. </a:t>
            </a:r>
            <a:r>
              <a:rPr lang="en-GB" baseline="0" dirty="0" smtClean="0">
                <a:solidFill>
                  <a:srgbClr val="002060"/>
                </a:solidFill>
              </a:rPr>
              <a:t>The service is currently looking at our appointment system and how we use our team members with a view to ensure that people who require seen, that patients no longer feel they need to que skip to ensure they are seen, and to ensure our users understand how the service works and the different members of team they can see, and how they can access them. </a:t>
            </a:r>
            <a:endParaRPr lang="en-GB" baseline="0" dirty="0"/>
          </a:p>
        </p:txBody>
      </p:sp>
      <p:sp>
        <p:nvSpPr>
          <p:cNvPr id="4" name="Slide Number Placeholder 3"/>
          <p:cNvSpPr>
            <a:spLocks noGrp="1"/>
          </p:cNvSpPr>
          <p:nvPr>
            <p:ph type="sldNum" sz="quarter" idx="10"/>
          </p:nvPr>
        </p:nvSpPr>
        <p:spPr/>
        <p:txBody>
          <a:bodyPr/>
          <a:lstStyle/>
          <a:p>
            <a:fld id="{95DFC58A-58F9-4FB0-9435-33EBDEC9F56D}" type="slidenum">
              <a:rPr lang="en-GB" smtClean="0"/>
              <a:t>6</a:t>
            </a:fld>
            <a:endParaRPr lang="en-GB"/>
          </a:p>
        </p:txBody>
      </p:sp>
    </p:spTree>
    <p:extLst>
      <p:ext uri="{BB962C8B-B14F-4D97-AF65-F5344CB8AC3E}">
        <p14:creationId xmlns:p14="http://schemas.microsoft.com/office/powerpoint/2010/main" val="3891068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Currently</a:t>
            </a:r>
            <a:r>
              <a:rPr lang="en-GB" baseline="0" dirty="0" smtClean="0"/>
              <a:t> our service runs a drop in clinic in the afternoon which involves people queuing up outside (mostly, as we see from above, to ensure they are seen). We were well aware that this situation was not ideal for patients but the extent to which patients felt vulnerable and the intimidation that was happening in the line had been less evident. The feedback, gathered quickly, in our patients own words, was very useful to highlight how much a problem this was for many of the people using the service. The service is in the process of looking at different ways of doing appointments to try and avoid a que building up and to make that environment safer, particularly for more vulnerable people.  It is not always easy to balance this with ensuring access remains acceptable, but it is clearly important that people using our service feel safe.</a:t>
            </a:r>
          </a:p>
          <a:p>
            <a:endParaRPr lang="en-GB" baseline="0" dirty="0" smtClean="0"/>
          </a:p>
          <a:p>
            <a:r>
              <a:rPr lang="en-GB" baseline="0" dirty="0" smtClean="0"/>
              <a:t>Again we felt this fitted the AE criteria: it was deemed important, very much so for several patients, it was unambiguous and, we felt, amenable to measuring by doing regular data collection from patients as they used the service, asking how safe they felt, and if not why. We felt it was deliverable and feasible for our patients to feel safe.</a:t>
            </a:r>
          </a:p>
          <a:p>
            <a:endParaRPr lang="en-GB" baseline="0" dirty="0" smtClean="0"/>
          </a:p>
          <a:p>
            <a:r>
              <a:rPr lang="en-GB" baseline="0" dirty="0" smtClean="0"/>
              <a:t>The service is currently looking at how it uses different team members, and our appointment system to see what alternatives we can offer to queuing while ensuring ease of access (which is also highly valued).</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DFC58A-58F9-4FB0-9435-33EBDEC9F56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4118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The aim of the project was to see whether this method was feasible in this population group and this project has shown it was. In fact I would say it was ideally suited to many of our patients as the open-endedness of the questions appeared to give them freedom to be honest, and it was very acceptable taking little time and covering almost everyone who attended the clinic. We got a lot of valuable feedback very quickly, and a good overview of what mattered to our patients.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Getting honest feedback from our patients, in a way that is convenient to them, has historically been difficult in our practice. This project highlighted very quickly, in the patient’s own words, things that worried them. The results were able to quickly be disseminated amongst management and can be used to inform future QI targets and service development.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The true value of this project however wasn’t just on the AE generated but on the patient feedback quickly generated that could be quickly acted on. Patients gave simple suggestions for ways the waiting area could be improved, and we became aware that many of our patients didn’t fully understand how accessible our service is. This was useful information to add in to the current review of team structure and roles.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The solutions to some of the things raised will be not easy but the feedback, in the patient’s own words, is powerful evidence of the need to continue to seek solutions. Clearly other feedback methods, including focus groups, would be helpful to get more detail but that would be a more self-selected group, the advantage of this project was that it covered almost everyone who consecutively used the service and included the views of patients who may not have been willing to sit down for a longer 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DFC58A-58F9-4FB0-9435-33EBDEC9F56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3740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The results were fed back to the management and are helping to inform the review of team roles and responsibilities. </a:t>
            </a:r>
          </a:p>
          <a:p>
            <a:endParaRPr lang="en-GB" baseline="0" dirty="0" smtClean="0"/>
          </a:p>
          <a:p>
            <a:r>
              <a:rPr lang="en-GB" baseline="0" dirty="0" smtClean="0"/>
              <a:t>I have now moved on from my job and from the service, however, my successor is looking at whether she can measure and carry out a QI project this year based on one of the AE – given the current changes in our service working out what one suits us, and is going to allow easy measuring is still under consideration.</a:t>
            </a:r>
          </a:p>
          <a:p>
            <a:endParaRPr lang="en-GB" baseline="0" dirty="0" smtClean="0"/>
          </a:p>
          <a:p>
            <a:r>
              <a:rPr lang="en-GB" baseline="0" dirty="0" smtClean="0"/>
              <a:t>Other AE projects carried out in other surgeries have focused on particular service aspects (</a:t>
            </a:r>
            <a:r>
              <a:rPr lang="en-GB" baseline="0" dirty="0" err="1" smtClean="0"/>
              <a:t>eg</a:t>
            </a:r>
            <a:r>
              <a:rPr lang="en-GB" baseline="0" dirty="0" smtClean="0"/>
              <a:t> repeat prescriptions), when we were testing feasibility we felt it was important to keep things as open as possible. We stopped when we got data </a:t>
            </a:r>
            <a:r>
              <a:rPr lang="en-GB" baseline="0" dirty="0" err="1" smtClean="0"/>
              <a:t>staturation</a:t>
            </a:r>
            <a:r>
              <a:rPr lang="en-GB" baseline="0" dirty="0" smtClean="0"/>
              <a:t>. The feedback we got on staff was minimal and was only mentioned by a few people, probably because our question was broad. I feel by asking specifically about how you always want staff to treat you we may get more detailed feedback. Hopefully this will give us further rich data and some specific attributes we can regularly measure as we deliver our service. </a:t>
            </a:r>
          </a:p>
          <a:p>
            <a:endParaRPr lang="en-GB" baseline="0" dirty="0" smtClean="0"/>
          </a:p>
          <a:p>
            <a:r>
              <a:rPr lang="en-GB" baseline="0" dirty="0" smtClean="0"/>
              <a:t>Further information regarding Always Events and the validation study carried out in the general practices in Scotland are available from the NES </a:t>
            </a:r>
            <a:r>
              <a:rPr lang="en-GB" baseline="0" dirty="0" err="1" smtClean="0"/>
              <a:t>webite</a:t>
            </a:r>
            <a:endParaRPr lang="en-GB" baseline="0" smtClean="0"/>
          </a:p>
          <a:p>
            <a:endParaRPr lang="en-GB" baseline="0" dirty="0" smtClean="0"/>
          </a:p>
          <a:p>
            <a:r>
              <a:rPr lang="en-GB" baseline="0" dirty="0" smtClean="0"/>
              <a:t>Thank you for listening.</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DFC58A-58F9-4FB0-9435-33EBDEC9F56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7788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B57F861-913B-4A98-98DD-0AC8F14594DC}" type="datetimeFigureOut">
              <a:rPr lang="en-GB" smtClean="0"/>
              <a:t>29/09/2017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BF0CEA-DAD9-4633-965F-5A3C64B0DFD6}" type="slidenum">
              <a:rPr lang="en-GB" smtClean="0"/>
              <a:t>‹#›</a:t>
            </a:fld>
            <a:endParaRPr lang="en-GB"/>
          </a:p>
        </p:txBody>
      </p:sp>
    </p:spTree>
    <p:extLst>
      <p:ext uri="{BB962C8B-B14F-4D97-AF65-F5344CB8AC3E}">
        <p14:creationId xmlns:p14="http://schemas.microsoft.com/office/powerpoint/2010/main" val="600955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1_Title Only">
    <p:spTree>
      <p:nvGrpSpPr>
        <p:cNvPr id="1" name=""/>
        <p:cNvGrpSpPr/>
        <p:nvPr/>
      </p:nvGrpSpPr>
      <p:grpSpPr>
        <a:xfrm>
          <a:off x="0" y="0"/>
          <a:ext cx="0" cy="0"/>
          <a:chOff x="0" y="0"/>
          <a:chExt cx="0" cy="0"/>
        </a:xfrm>
      </p:grpSpPr>
      <p:sp>
        <p:nvSpPr>
          <p:cNvPr id="7" name="Title 6"/>
          <p:cNvSpPr>
            <a:spLocks noGrp="1"/>
          </p:cNvSpPr>
          <p:nvPr>
            <p:ph type="title"/>
          </p:nvPr>
        </p:nvSpPr>
        <p:spPr>
          <a:xfrm>
            <a:off x="538089" y="759021"/>
            <a:ext cx="10959904" cy="647749"/>
          </a:xfrm>
          <a:prstGeom prst="rect">
            <a:avLst/>
          </a:prstGeom>
        </p:spPr>
        <p:txBody>
          <a:bodyPr/>
          <a:lstStyle>
            <a:lvl1pPr>
              <a:defRPr sz="3400">
                <a:solidFill>
                  <a:srgbClr val="511868"/>
                </a:solidFill>
              </a:defRPr>
            </a:lvl1pPr>
          </a:lstStyle>
          <a:p>
            <a:r>
              <a:rPr lang="en-US"/>
              <a:t>Click to edit Master title style</a:t>
            </a:r>
            <a:endParaRPr lang="en-US" dirty="0"/>
          </a:p>
        </p:txBody>
      </p:sp>
    </p:spTree>
    <p:extLst>
      <p:ext uri="{BB962C8B-B14F-4D97-AF65-F5344CB8AC3E}">
        <p14:creationId xmlns:p14="http://schemas.microsoft.com/office/powerpoint/2010/main" val="1197231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57F861-913B-4A98-98DD-0AC8F14594DC}" type="datetimeFigureOut">
              <a:rPr lang="en-GB" smtClean="0"/>
              <a:t>29/09/2017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BF0CEA-DAD9-4633-965F-5A3C64B0DFD6}" type="slidenum">
              <a:rPr lang="en-GB" smtClean="0"/>
              <a:t>‹#›</a:t>
            </a:fld>
            <a:endParaRPr lang="en-GB"/>
          </a:p>
        </p:txBody>
      </p:sp>
    </p:spTree>
    <p:extLst>
      <p:ext uri="{BB962C8B-B14F-4D97-AF65-F5344CB8AC3E}">
        <p14:creationId xmlns:p14="http://schemas.microsoft.com/office/powerpoint/2010/main" val="3595259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57F861-913B-4A98-98DD-0AC8F14594DC}" type="datetimeFigureOut">
              <a:rPr lang="en-GB" smtClean="0"/>
              <a:t>29/09/2017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BF0CEA-DAD9-4633-965F-5A3C64B0DFD6}" type="slidenum">
              <a:rPr lang="en-GB" smtClean="0"/>
              <a:t>‹#›</a:t>
            </a:fld>
            <a:endParaRPr lang="en-GB"/>
          </a:p>
        </p:txBody>
      </p:sp>
    </p:spTree>
    <p:extLst>
      <p:ext uri="{BB962C8B-B14F-4D97-AF65-F5344CB8AC3E}">
        <p14:creationId xmlns:p14="http://schemas.microsoft.com/office/powerpoint/2010/main" val="248385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54"/>
            <a:ext cx="10515600" cy="545552"/>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57F861-913B-4A98-98DD-0AC8F14594DC}" type="datetimeFigureOut">
              <a:rPr lang="en-GB" smtClean="0"/>
              <a:t>29/09/2017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BF0CEA-DAD9-4633-965F-5A3C64B0DFD6}" type="slidenum">
              <a:rPr lang="en-GB" smtClean="0"/>
              <a:t>‹#›</a:t>
            </a:fld>
            <a:endParaRPr lang="en-GB"/>
          </a:p>
        </p:txBody>
      </p:sp>
    </p:spTree>
    <p:extLst>
      <p:ext uri="{BB962C8B-B14F-4D97-AF65-F5344CB8AC3E}">
        <p14:creationId xmlns:p14="http://schemas.microsoft.com/office/powerpoint/2010/main" val="1222600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57F861-913B-4A98-98DD-0AC8F14594DC}" type="datetimeFigureOut">
              <a:rPr lang="en-GB" smtClean="0"/>
              <a:t>29/09/2017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BF0CEA-DAD9-4633-965F-5A3C64B0DFD6}" type="slidenum">
              <a:rPr lang="en-GB" smtClean="0"/>
              <a:t>‹#›</a:t>
            </a:fld>
            <a:endParaRPr lang="en-GB"/>
          </a:p>
        </p:txBody>
      </p:sp>
    </p:spTree>
    <p:extLst>
      <p:ext uri="{BB962C8B-B14F-4D97-AF65-F5344CB8AC3E}">
        <p14:creationId xmlns:p14="http://schemas.microsoft.com/office/powerpoint/2010/main" val="1623908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B57F861-913B-4A98-98DD-0AC8F14594DC}" type="datetimeFigureOut">
              <a:rPr lang="en-GB" smtClean="0"/>
              <a:t>29/09/2017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BF0CEA-DAD9-4633-965F-5A3C64B0DFD6}" type="slidenum">
              <a:rPr lang="en-GB" smtClean="0"/>
              <a:t>‹#›</a:t>
            </a:fld>
            <a:endParaRPr lang="en-GB"/>
          </a:p>
        </p:txBody>
      </p:sp>
    </p:spTree>
    <p:extLst>
      <p:ext uri="{BB962C8B-B14F-4D97-AF65-F5344CB8AC3E}">
        <p14:creationId xmlns:p14="http://schemas.microsoft.com/office/powerpoint/2010/main" val="1779349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B57F861-913B-4A98-98DD-0AC8F14594DC}" type="datetimeFigureOut">
              <a:rPr lang="en-GB" smtClean="0"/>
              <a:t>29/09/2017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BF0CEA-DAD9-4633-965F-5A3C64B0DFD6}" type="slidenum">
              <a:rPr lang="en-GB" smtClean="0"/>
              <a:t>‹#›</a:t>
            </a:fld>
            <a:endParaRPr lang="en-GB"/>
          </a:p>
        </p:txBody>
      </p:sp>
    </p:spTree>
    <p:extLst>
      <p:ext uri="{BB962C8B-B14F-4D97-AF65-F5344CB8AC3E}">
        <p14:creationId xmlns:p14="http://schemas.microsoft.com/office/powerpoint/2010/main" val="3819446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Picture 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868" y="-25930"/>
            <a:ext cx="12201733" cy="6912000"/>
          </a:xfrm>
          <a:prstGeom prst="rect">
            <a:avLst/>
          </a:prstGeom>
        </p:spPr>
      </p:pic>
    </p:spTree>
    <p:extLst>
      <p:ext uri="{BB962C8B-B14F-4D97-AF65-F5344CB8AC3E}">
        <p14:creationId xmlns:p14="http://schemas.microsoft.com/office/powerpoint/2010/main" val="2888581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pic>
        <p:nvPicPr>
          <p:cNvPr id="9" name="Picture 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1419" y="-25930"/>
            <a:ext cx="12214835" cy="6912000"/>
          </a:xfrm>
          <a:prstGeom prst="rect">
            <a:avLst/>
          </a:prstGeom>
        </p:spPr>
      </p:pic>
      <p:sp>
        <p:nvSpPr>
          <p:cNvPr id="4" name="Title Placeholder 1"/>
          <p:cNvSpPr txBox="1">
            <a:spLocks/>
          </p:cNvSpPr>
          <p:nvPr/>
        </p:nvSpPr>
        <p:spPr>
          <a:xfrm>
            <a:off x="2558043" y="5287201"/>
            <a:ext cx="4369748" cy="197876"/>
          </a:xfrm>
          <a:prstGeom prst="rect">
            <a:avLst/>
          </a:prstGeom>
        </p:spPr>
        <p:txBody>
          <a:bodyPr vert="horz" lIns="0" tIns="0" rIns="0" bIns="0" rtlCol="0" anchor="t" anchorCtr="0">
            <a:noAutofit/>
          </a:bodyPr>
          <a:lstStyle>
            <a:lvl1pPr algn="l" defTabSz="457200" rtl="0" eaLnBrk="1" latinLnBrk="0" hangingPunct="1">
              <a:spcBef>
                <a:spcPct val="0"/>
              </a:spcBef>
              <a:spcAft>
                <a:spcPts val="0"/>
              </a:spcAft>
              <a:buNone/>
              <a:defRPr sz="1200" b="1" i="0" kern="1200">
                <a:solidFill>
                  <a:schemeClr val="bg1"/>
                </a:solidFill>
                <a:latin typeface="Calibri" charset="0"/>
                <a:ea typeface="Calibri" charset="0"/>
                <a:cs typeface="Calibri" charset="0"/>
              </a:defRPr>
            </a:lvl1pPr>
          </a:lstStyle>
          <a:p>
            <a:r>
              <a:rPr lang="en-US" sz="1200" dirty="0" err="1"/>
              <a:t>www.nes.scot.nhs.uk</a:t>
            </a:r>
            <a:endParaRPr lang="en-US" sz="1200" dirty="0"/>
          </a:p>
        </p:txBody>
      </p:sp>
      <p:sp>
        <p:nvSpPr>
          <p:cNvPr id="5" name="Title Placeholder 1"/>
          <p:cNvSpPr txBox="1">
            <a:spLocks/>
          </p:cNvSpPr>
          <p:nvPr/>
        </p:nvSpPr>
        <p:spPr>
          <a:xfrm>
            <a:off x="2558043" y="5066332"/>
            <a:ext cx="4369748" cy="213646"/>
          </a:xfrm>
          <a:prstGeom prst="rect">
            <a:avLst/>
          </a:prstGeom>
        </p:spPr>
        <p:txBody>
          <a:bodyPr vert="horz" lIns="0" tIns="0" rIns="0" bIns="0" rtlCol="0" anchor="t" anchorCtr="0">
            <a:noAutofit/>
          </a:bodyPr>
          <a:lstStyle>
            <a:lvl1pPr algn="l" defTabSz="457200" rtl="0" eaLnBrk="1" latinLnBrk="0" hangingPunct="1">
              <a:spcBef>
                <a:spcPct val="0"/>
              </a:spcBef>
              <a:spcAft>
                <a:spcPts val="900"/>
              </a:spcAft>
              <a:buNone/>
              <a:defRPr sz="1200" b="0" i="0" kern="1200">
                <a:solidFill>
                  <a:schemeClr val="bg1"/>
                </a:solidFill>
                <a:latin typeface="Calibri" charset="0"/>
                <a:ea typeface="Calibri" charset="0"/>
                <a:cs typeface="Calibri" charset="0"/>
              </a:defRPr>
            </a:lvl1pPr>
          </a:lstStyle>
          <a:p>
            <a:r>
              <a:rPr lang="en-US" sz="1200" dirty="0" err="1"/>
              <a:t>tel</a:t>
            </a:r>
            <a:r>
              <a:rPr lang="en-US" sz="1200" dirty="0"/>
              <a:t>: 0131 656 3200  |  fax: 0131 656 3201</a:t>
            </a:r>
          </a:p>
        </p:txBody>
      </p:sp>
      <p:sp>
        <p:nvSpPr>
          <p:cNvPr id="6" name="Title Placeholder 1"/>
          <p:cNvSpPr txBox="1">
            <a:spLocks/>
          </p:cNvSpPr>
          <p:nvPr/>
        </p:nvSpPr>
        <p:spPr>
          <a:xfrm>
            <a:off x="537435" y="5851222"/>
            <a:ext cx="11117128" cy="375296"/>
          </a:xfrm>
          <a:prstGeom prst="rect">
            <a:avLst/>
          </a:prstGeom>
        </p:spPr>
        <p:txBody>
          <a:bodyPr vert="horz" lIns="0" tIns="0" rIns="0" bIns="0" rtlCol="0" anchor="t" anchorCtr="0">
            <a:noAutofit/>
          </a:bodyPr>
          <a:lstStyle>
            <a:lvl1pPr algn="l" defTabSz="457200" rtl="0" eaLnBrk="1" latinLnBrk="0" hangingPunct="1">
              <a:spcBef>
                <a:spcPct val="0"/>
              </a:spcBef>
              <a:spcAft>
                <a:spcPts val="900"/>
              </a:spcAft>
              <a:buNone/>
              <a:defRPr sz="1200" b="0" i="0" kern="1200">
                <a:solidFill>
                  <a:schemeClr val="bg1"/>
                </a:solidFill>
                <a:latin typeface="Calibri" charset="0"/>
                <a:ea typeface="Calibri" charset="0"/>
                <a:cs typeface="Calibri" charset="0"/>
              </a:defRPr>
            </a:lvl1pPr>
          </a:lstStyle>
          <a:p>
            <a:pPr algn="ctr"/>
            <a:r>
              <a:rPr lang="en-US" sz="1100" dirty="0"/>
              <a:t>©  NHS Education for Scotland 2017. You can copy or reproduce the information in this document for use within </a:t>
            </a:r>
            <a:r>
              <a:rPr lang="en-US" sz="1100" dirty="0" err="1"/>
              <a:t>NHSScotland</a:t>
            </a:r>
            <a:r>
              <a:rPr lang="en-US" sz="1100" dirty="0"/>
              <a:t> and for non-commercial educational purposes.  Use of this document for commercial purposes is permitted only with the written permission of NES.</a:t>
            </a:r>
          </a:p>
        </p:txBody>
      </p:sp>
      <p:sp>
        <p:nvSpPr>
          <p:cNvPr id="7" name="Title Placeholder 1"/>
          <p:cNvSpPr txBox="1">
            <a:spLocks/>
          </p:cNvSpPr>
          <p:nvPr/>
        </p:nvSpPr>
        <p:spPr>
          <a:xfrm>
            <a:off x="2558043" y="4264501"/>
            <a:ext cx="4369748" cy="801831"/>
          </a:xfrm>
          <a:prstGeom prst="rect">
            <a:avLst/>
          </a:prstGeom>
        </p:spPr>
        <p:txBody>
          <a:bodyPr vert="horz" lIns="0" tIns="0" rIns="0" bIns="0" rtlCol="0" anchor="t" anchorCtr="0">
            <a:noAutofit/>
          </a:bodyPr>
          <a:lstStyle>
            <a:lvl1pPr algn="l" defTabSz="457200" rtl="0" eaLnBrk="1" latinLnBrk="0" hangingPunct="1">
              <a:spcBef>
                <a:spcPct val="0"/>
              </a:spcBef>
              <a:spcAft>
                <a:spcPts val="900"/>
              </a:spcAft>
              <a:buNone/>
              <a:defRPr sz="1200" b="0" i="0" kern="1200">
                <a:solidFill>
                  <a:schemeClr val="bg1"/>
                </a:solidFill>
                <a:latin typeface="Calibri" charset="0"/>
                <a:ea typeface="Calibri" charset="0"/>
                <a:cs typeface="Calibri" charset="0"/>
              </a:defRPr>
            </a:lvl1pPr>
          </a:lstStyle>
          <a:p>
            <a:r>
              <a:rPr lang="en-US" sz="1200" dirty="0"/>
              <a:t>NHS Education for Scotland</a:t>
            </a:r>
            <a:br>
              <a:rPr lang="en-US" sz="1200" dirty="0"/>
            </a:br>
            <a:r>
              <a:rPr lang="en-US" sz="1200" dirty="0"/>
              <a:t>Westport 102</a:t>
            </a:r>
            <a:br>
              <a:rPr lang="en-US" sz="1200" dirty="0"/>
            </a:br>
            <a:r>
              <a:rPr lang="en-US" sz="1200" dirty="0"/>
              <a:t>West Port</a:t>
            </a:r>
            <a:br>
              <a:rPr lang="en-US" sz="1200" dirty="0"/>
            </a:br>
            <a:r>
              <a:rPr lang="en-US" sz="1200" dirty="0"/>
              <a:t>Edinburgh EH3 9DN</a:t>
            </a:r>
          </a:p>
        </p:txBody>
      </p:sp>
    </p:spTree>
    <p:extLst>
      <p:ext uri="{BB962C8B-B14F-4D97-AF65-F5344CB8AC3E}">
        <p14:creationId xmlns:p14="http://schemas.microsoft.com/office/powerpoint/2010/main" val="3895444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8261"/>
            <a:ext cx="12192000" cy="1385587"/>
          </a:xfrm>
          <a:prstGeom prst="rect">
            <a:avLst/>
          </a:prstGeom>
          <a:solidFill>
            <a:srgbClr val="CBF7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p:nvSpPr>
        <p:spPr>
          <a:xfrm>
            <a:off x="0" y="-18260"/>
            <a:ext cx="12192000" cy="520182"/>
          </a:xfrm>
          <a:prstGeom prst="rect">
            <a:avLst/>
          </a:prstGeom>
          <a:solidFill>
            <a:srgbClr val="6A24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TextBox 8"/>
          <p:cNvSpPr txBox="1"/>
          <p:nvPr/>
        </p:nvSpPr>
        <p:spPr>
          <a:xfrm>
            <a:off x="251035" y="141112"/>
            <a:ext cx="5001783" cy="194669"/>
          </a:xfrm>
          <a:prstGeom prst="rect">
            <a:avLst/>
          </a:prstGeom>
          <a:noFill/>
        </p:spPr>
        <p:txBody>
          <a:bodyPr wrap="square" lIns="0" tIns="0" rIns="0" bIns="0" rtlCol="0">
            <a:spAutoFit/>
          </a:bodyPr>
          <a:lstStyle/>
          <a:p>
            <a:r>
              <a:rPr lang="en-US" sz="1250" b="0" i="0" dirty="0">
                <a:solidFill>
                  <a:srgbClr val="66DCFF"/>
                </a:solidFill>
                <a:latin typeface="Calibri Light" charset="0"/>
                <a:ea typeface="Calibri Light" charset="0"/>
                <a:cs typeface="Calibri Light" charset="0"/>
              </a:rPr>
              <a:t>NHS EDUCATION</a:t>
            </a:r>
            <a:r>
              <a:rPr lang="en-US" sz="1250" b="0" i="0" baseline="0" dirty="0">
                <a:solidFill>
                  <a:srgbClr val="66DCFF"/>
                </a:solidFill>
                <a:latin typeface="Calibri Light" charset="0"/>
                <a:ea typeface="Calibri Light" charset="0"/>
                <a:cs typeface="Calibri Light" charset="0"/>
              </a:rPr>
              <a:t> FOR SCOTLAND</a:t>
            </a:r>
            <a:endParaRPr lang="en-US" sz="1250" b="0" i="0" dirty="0">
              <a:solidFill>
                <a:srgbClr val="66DCFF"/>
              </a:solidFill>
              <a:latin typeface="Calibri Light" charset="0"/>
              <a:ea typeface="Calibri Light" charset="0"/>
              <a:cs typeface="Calibri Light" charset="0"/>
            </a:endParaRPr>
          </a:p>
        </p:txBody>
      </p:sp>
      <p:sp>
        <p:nvSpPr>
          <p:cNvPr id="10" name="TextBox 9"/>
          <p:cNvSpPr txBox="1"/>
          <p:nvPr/>
        </p:nvSpPr>
        <p:spPr>
          <a:xfrm>
            <a:off x="6451087" y="141112"/>
            <a:ext cx="5457915" cy="205441"/>
          </a:xfrm>
          <a:prstGeom prst="rect">
            <a:avLst/>
          </a:prstGeom>
          <a:noFill/>
        </p:spPr>
        <p:txBody>
          <a:bodyPr wrap="square" lIns="0" tIns="0" rIns="0" bIns="0" rtlCol="0">
            <a:spAutoFit/>
          </a:bodyPr>
          <a:lstStyle/>
          <a:p>
            <a:pPr algn="r"/>
            <a:r>
              <a:rPr lang="en-US" sz="1335" b="1" i="0" dirty="0">
                <a:solidFill>
                  <a:schemeClr val="bg1"/>
                </a:solidFill>
                <a:latin typeface="Calibri" charset="0"/>
                <a:ea typeface="Calibri" charset="0"/>
                <a:cs typeface="Calibri" charset="0"/>
              </a:rPr>
              <a:t>SAFETY</a:t>
            </a:r>
            <a:r>
              <a:rPr lang="en-US" sz="1335" b="1" i="0" baseline="0" dirty="0">
                <a:solidFill>
                  <a:schemeClr val="bg1"/>
                </a:solidFill>
                <a:latin typeface="Calibri" charset="0"/>
                <a:ea typeface="Calibri" charset="0"/>
                <a:cs typeface="Calibri" charset="0"/>
              </a:rPr>
              <a:t>, SKILLS &amp; IMPROVEMENT</a:t>
            </a:r>
            <a:endParaRPr lang="en-US" sz="1335" b="1" i="0" dirty="0">
              <a:solidFill>
                <a:schemeClr val="bg1"/>
              </a:solidFill>
              <a:latin typeface="Calibri" charset="0"/>
              <a:ea typeface="Calibri" charset="0"/>
              <a:cs typeface="Calibri" charset="0"/>
            </a:endParaRPr>
          </a:p>
        </p:txBody>
      </p:sp>
      <p:sp>
        <p:nvSpPr>
          <p:cNvPr id="11" name="Rectangle 10"/>
          <p:cNvSpPr/>
          <p:nvPr/>
        </p:nvSpPr>
        <p:spPr>
          <a:xfrm>
            <a:off x="0" y="6657785"/>
            <a:ext cx="12192000" cy="207250"/>
          </a:xfrm>
          <a:prstGeom prst="rect">
            <a:avLst/>
          </a:prstGeom>
          <a:solidFill>
            <a:srgbClr val="6A24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838200" y="820449"/>
            <a:ext cx="10515600" cy="545552"/>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38200" y="169425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7F861-913B-4A98-98DD-0AC8F14594DC}" type="datetimeFigureOut">
              <a:rPr lang="en-GB" smtClean="0"/>
              <a:t>29/09/2017</a:t>
            </a:fld>
            <a:endParaRPr lang="en-GB"/>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F0CEA-DAD9-4633-965F-5A3C64B0DFD6}" type="slidenum">
              <a:rPr lang="en-GB" smtClean="0"/>
              <a:t>‹#›</a:t>
            </a:fld>
            <a:endParaRPr lang="en-GB"/>
          </a:p>
        </p:txBody>
      </p:sp>
    </p:spTree>
    <p:extLst>
      <p:ext uri="{BB962C8B-B14F-4D97-AF65-F5344CB8AC3E}">
        <p14:creationId xmlns:p14="http://schemas.microsoft.com/office/powerpoint/2010/main" val="33795786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0000"/>
        </a:lnSpc>
        <a:spcBef>
          <a:spcPct val="0"/>
        </a:spcBef>
        <a:buNone/>
        <a:defRPr sz="3600" b="1" kern="1200">
          <a:solidFill>
            <a:srgbClr val="6A248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604" y="1634925"/>
            <a:ext cx="10515600" cy="2852737"/>
          </a:xfrm>
        </p:spPr>
        <p:txBody>
          <a:bodyPr/>
          <a:lstStyle/>
          <a:p>
            <a:r>
              <a:rPr lang="en-GB" dirty="0" smtClean="0"/>
              <a:t>Quality Improvement in a Homeless Healthcare Setting can be driven by patients</a:t>
            </a:r>
            <a:endParaRPr lang="en-GB" dirty="0"/>
          </a:p>
        </p:txBody>
      </p:sp>
      <p:sp>
        <p:nvSpPr>
          <p:cNvPr id="3" name="Text Placeholder 2"/>
          <p:cNvSpPr>
            <a:spLocks noGrp="1"/>
          </p:cNvSpPr>
          <p:nvPr>
            <p:ph type="body" idx="1"/>
          </p:nvPr>
        </p:nvSpPr>
        <p:spPr>
          <a:xfrm>
            <a:off x="1438680" y="5569528"/>
            <a:ext cx="10515600" cy="798022"/>
          </a:xfrm>
        </p:spPr>
        <p:txBody>
          <a:bodyPr>
            <a:normAutofit fontScale="92500" lnSpcReduction="10000"/>
          </a:bodyPr>
          <a:lstStyle/>
          <a:p>
            <a:pPr algn="r"/>
            <a:r>
              <a:rPr lang="en-GB" dirty="0" smtClean="0">
                <a:solidFill>
                  <a:srgbClr val="002060"/>
                </a:solidFill>
              </a:rPr>
              <a:t>Dr Marianne McCallum</a:t>
            </a:r>
          </a:p>
          <a:p>
            <a:pPr algn="r"/>
            <a:r>
              <a:rPr lang="en-GB" dirty="0" smtClean="0">
                <a:solidFill>
                  <a:srgbClr val="002060"/>
                </a:solidFill>
              </a:rPr>
              <a:t>NHS Education for Scotland/Hunter Street homeless health services, Glasgow</a:t>
            </a:r>
            <a:endParaRPr lang="en-GB" dirty="0">
              <a:solidFill>
                <a:srgbClr val="002060"/>
              </a:solidFill>
            </a:endParaRPr>
          </a:p>
        </p:txBody>
      </p:sp>
    </p:spTree>
    <p:extLst>
      <p:ext uri="{BB962C8B-B14F-4D97-AF65-F5344CB8AC3E}">
        <p14:creationId xmlns:p14="http://schemas.microsoft.com/office/powerpoint/2010/main" val="99521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38447" y="159486"/>
            <a:ext cx="10781714" cy="1543204"/>
          </a:xfrm>
        </p:spPr>
        <p:txBody>
          <a:bodyPr/>
          <a:lstStyle/>
          <a:p>
            <a:pPr algn="ctr"/>
            <a:r>
              <a:rPr lang="en-GB" sz="4400" dirty="0" smtClean="0"/>
              <a:t>Background</a:t>
            </a:r>
            <a:endParaRPr lang="en-GB" sz="4400" dirty="0"/>
          </a:p>
        </p:txBody>
      </p:sp>
      <p:sp>
        <p:nvSpPr>
          <p:cNvPr id="5" name="Content Placeholder 4"/>
          <p:cNvSpPr>
            <a:spLocks noGrp="1"/>
          </p:cNvSpPr>
          <p:nvPr>
            <p:ph idx="1"/>
          </p:nvPr>
        </p:nvSpPr>
        <p:spPr>
          <a:xfrm>
            <a:off x="473928" y="1878676"/>
            <a:ext cx="10515600" cy="4321402"/>
          </a:xfrm>
        </p:spPr>
        <p:txBody>
          <a:bodyPr>
            <a:normAutofit/>
          </a:bodyPr>
          <a:lstStyle/>
          <a:p>
            <a:r>
              <a:rPr lang="en-GB" dirty="0" smtClean="0">
                <a:solidFill>
                  <a:srgbClr val="002060"/>
                </a:solidFill>
              </a:rPr>
              <a:t>NES Health inequality Fellowship</a:t>
            </a:r>
          </a:p>
          <a:p>
            <a:pPr lvl="1"/>
            <a:r>
              <a:rPr lang="en-GB" dirty="0" smtClean="0">
                <a:solidFill>
                  <a:srgbClr val="002060"/>
                </a:solidFill>
              </a:rPr>
              <a:t>Four sessions at Hunter Street homeless health services as GP</a:t>
            </a:r>
          </a:p>
          <a:p>
            <a:pPr lvl="1"/>
            <a:r>
              <a:rPr lang="en-GB" dirty="0" smtClean="0">
                <a:solidFill>
                  <a:srgbClr val="002060"/>
                </a:solidFill>
              </a:rPr>
              <a:t>Four sessions at NHS Education for Scotland</a:t>
            </a:r>
          </a:p>
          <a:p>
            <a:endParaRPr lang="en-GB" dirty="0">
              <a:solidFill>
                <a:srgbClr val="002060"/>
              </a:solidFill>
            </a:endParaRPr>
          </a:p>
          <a:p>
            <a:r>
              <a:rPr lang="en-GB" dirty="0">
                <a:solidFill>
                  <a:srgbClr val="002060"/>
                </a:solidFill>
              </a:rPr>
              <a:t>Applying/using the expertise</a:t>
            </a:r>
          </a:p>
          <a:p>
            <a:endParaRPr lang="en-GB" dirty="0" smtClean="0">
              <a:solidFill>
                <a:srgbClr val="002060"/>
              </a:solidFill>
            </a:endParaRPr>
          </a:p>
          <a:p>
            <a:r>
              <a:rPr lang="en-GB" dirty="0" smtClean="0">
                <a:solidFill>
                  <a:srgbClr val="002060"/>
                </a:solidFill>
              </a:rPr>
              <a:t>How to best get feedback?</a:t>
            </a:r>
          </a:p>
          <a:p>
            <a:endParaRPr lang="en-GB" dirty="0">
              <a:solidFill>
                <a:srgbClr val="002060"/>
              </a:solidFill>
            </a:endParaRPr>
          </a:p>
        </p:txBody>
      </p:sp>
    </p:spTree>
    <p:extLst>
      <p:ext uri="{BB962C8B-B14F-4D97-AF65-F5344CB8AC3E}">
        <p14:creationId xmlns:p14="http://schemas.microsoft.com/office/powerpoint/2010/main" val="563000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4825" y="225987"/>
            <a:ext cx="10781714" cy="1543204"/>
          </a:xfrm>
        </p:spPr>
        <p:txBody>
          <a:bodyPr/>
          <a:lstStyle/>
          <a:p>
            <a:pPr algn="ctr"/>
            <a:r>
              <a:rPr lang="en-GB" sz="4400" dirty="0" smtClean="0"/>
              <a:t>Always Events</a:t>
            </a:r>
            <a:endParaRPr lang="en-GB" sz="4400" dirty="0"/>
          </a:p>
        </p:txBody>
      </p:sp>
      <p:sp>
        <p:nvSpPr>
          <p:cNvPr id="5" name="Content Placeholder 4"/>
          <p:cNvSpPr>
            <a:spLocks noGrp="1"/>
          </p:cNvSpPr>
          <p:nvPr>
            <p:ph idx="1"/>
          </p:nvPr>
        </p:nvSpPr>
        <p:spPr>
          <a:xfrm>
            <a:off x="473928" y="2144684"/>
            <a:ext cx="10515600" cy="4055394"/>
          </a:xfrm>
        </p:spPr>
        <p:txBody>
          <a:bodyPr>
            <a:normAutofit/>
          </a:bodyPr>
          <a:lstStyle/>
          <a:p>
            <a:r>
              <a:rPr lang="en-GB" dirty="0" smtClean="0">
                <a:solidFill>
                  <a:srgbClr val="002060"/>
                </a:solidFill>
              </a:rPr>
              <a:t>Validated quality improvement (QI) tool that </a:t>
            </a:r>
          </a:p>
          <a:p>
            <a:pPr lvl="1"/>
            <a:r>
              <a:rPr lang="en-GB" dirty="0">
                <a:solidFill>
                  <a:srgbClr val="002060"/>
                </a:solidFill>
              </a:rPr>
              <a:t>G</a:t>
            </a:r>
            <a:r>
              <a:rPr lang="en-GB" dirty="0" smtClean="0">
                <a:solidFill>
                  <a:srgbClr val="002060"/>
                </a:solidFill>
              </a:rPr>
              <a:t>enerates patient centred QI targets</a:t>
            </a:r>
            <a:endParaRPr lang="en-GB" dirty="0">
              <a:solidFill>
                <a:srgbClr val="002060"/>
              </a:solidFill>
            </a:endParaRPr>
          </a:p>
          <a:p>
            <a:pPr lvl="1"/>
            <a:r>
              <a:rPr lang="en-GB" dirty="0" smtClean="0">
                <a:solidFill>
                  <a:srgbClr val="002060"/>
                </a:solidFill>
              </a:rPr>
              <a:t>Tested and validated in 13 general practices across Scotland</a:t>
            </a:r>
          </a:p>
          <a:p>
            <a:pPr lvl="1"/>
            <a:r>
              <a:rPr lang="en-GB" dirty="0" smtClean="0">
                <a:solidFill>
                  <a:srgbClr val="002060"/>
                </a:solidFill>
              </a:rPr>
              <a:t>Never, to our knowledge been used with a homeless population</a:t>
            </a:r>
          </a:p>
          <a:p>
            <a:endParaRPr lang="en-GB" dirty="0" smtClean="0">
              <a:solidFill>
                <a:srgbClr val="002060"/>
              </a:solidFill>
            </a:endParaRPr>
          </a:p>
          <a:p>
            <a:endParaRPr lang="en-GB" dirty="0">
              <a:solidFill>
                <a:srgbClr val="002060"/>
              </a:solidFill>
            </a:endParaRPr>
          </a:p>
          <a:p>
            <a:pPr marL="0" indent="0" algn="ctr">
              <a:buNone/>
            </a:pPr>
            <a:r>
              <a:rPr lang="en-GB" dirty="0" smtClean="0">
                <a:solidFill>
                  <a:srgbClr val="002060"/>
                </a:solidFill>
              </a:rPr>
              <a:t>“</a:t>
            </a:r>
            <a:r>
              <a:rPr lang="en-GB" dirty="0">
                <a:solidFill>
                  <a:srgbClr val="002060"/>
                </a:solidFill>
              </a:rPr>
              <a:t>What is so important to you that you feel it should ALWAYS happen when you attend the GP practice here at Hunter Street</a:t>
            </a:r>
            <a:r>
              <a:rPr lang="en-GB" dirty="0" smtClean="0">
                <a:solidFill>
                  <a:srgbClr val="002060"/>
                </a:solidFill>
              </a:rPr>
              <a:t>?”</a:t>
            </a:r>
            <a:endParaRPr lang="en-GB" dirty="0">
              <a:solidFill>
                <a:srgbClr val="002060"/>
              </a:solidFill>
            </a:endParaRPr>
          </a:p>
          <a:p>
            <a:pPr algn="ctr"/>
            <a:endParaRPr lang="en-GB" dirty="0">
              <a:solidFill>
                <a:srgbClr val="002060"/>
              </a:solidFill>
            </a:endParaRPr>
          </a:p>
        </p:txBody>
      </p:sp>
    </p:spTree>
    <p:extLst>
      <p:ext uri="{BB962C8B-B14F-4D97-AF65-F5344CB8AC3E}">
        <p14:creationId xmlns:p14="http://schemas.microsoft.com/office/powerpoint/2010/main" val="335192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17427"/>
            <a:ext cx="10781714" cy="1543204"/>
          </a:xfrm>
        </p:spPr>
        <p:txBody>
          <a:bodyPr/>
          <a:lstStyle/>
          <a:p>
            <a:pPr algn="ctr"/>
            <a:r>
              <a:rPr lang="en-GB" sz="4400" dirty="0" smtClean="0"/>
              <a:t>Criteria</a:t>
            </a:r>
            <a:endParaRPr lang="en-GB" sz="4400" dirty="0"/>
          </a:p>
        </p:txBody>
      </p:sp>
      <p:sp>
        <p:nvSpPr>
          <p:cNvPr id="5" name="Content Placeholder 4"/>
          <p:cNvSpPr>
            <a:spLocks noGrp="1"/>
          </p:cNvSpPr>
          <p:nvPr>
            <p:ph idx="1"/>
          </p:nvPr>
        </p:nvSpPr>
        <p:spPr>
          <a:xfrm>
            <a:off x="838200" y="2051824"/>
            <a:ext cx="10515600" cy="4572000"/>
          </a:xfrm>
        </p:spPr>
        <p:txBody>
          <a:bodyPr>
            <a:normAutofit/>
          </a:bodyPr>
          <a:lstStyle/>
          <a:p>
            <a:pPr marL="342900" indent="-342900">
              <a:buFont typeface="Arial" panose="020B0604020202020204" pitchFamily="34" charset="0"/>
              <a:buChar char="•"/>
            </a:pPr>
            <a:r>
              <a:rPr lang="en-GB" sz="2400" dirty="0">
                <a:solidFill>
                  <a:srgbClr val="002060"/>
                </a:solidFill>
              </a:rPr>
              <a:t>Any healthcare interaction, process or outcome that is judged by patients, carers or relatives to be a highly important determinant of care quality and experience</a:t>
            </a:r>
          </a:p>
          <a:p>
            <a:pPr marL="342900" lvl="0" indent="-342900">
              <a:buFont typeface="Arial" panose="020B0604020202020204" pitchFamily="34" charset="0"/>
              <a:buChar char="•"/>
            </a:pPr>
            <a:endParaRPr lang="en-GB" sz="2400" dirty="0">
              <a:solidFill>
                <a:srgbClr val="002060"/>
              </a:solidFill>
            </a:endParaRPr>
          </a:p>
          <a:p>
            <a:pPr marL="342900" lvl="0" indent="-342900">
              <a:buFont typeface="Arial" panose="020B0604020202020204" pitchFamily="34" charset="0"/>
              <a:buChar char="•"/>
            </a:pPr>
            <a:r>
              <a:rPr lang="en-GB" sz="2400" dirty="0">
                <a:solidFill>
                  <a:srgbClr val="002060"/>
                </a:solidFill>
              </a:rPr>
              <a:t>Unambiguous and specific to enable reliable measurement</a:t>
            </a:r>
          </a:p>
          <a:p>
            <a:pPr marL="342900" lvl="0" indent="-342900">
              <a:buFont typeface="Arial" panose="020B0604020202020204" pitchFamily="34" charset="0"/>
              <a:buChar char="•"/>
            </a:pPr>
            <a:endParaRPr lang="en-GB" sz="2400" dirty="0">
              <a:solidFill>
                <a:srgbClr val="002060"/>
              </a:solidFill>
            </a:endParaRPr>
          </a:p>
          <a:p>
            <a:pPr marL="342900" lvl="0" indent="-342900">
              <a:buFont typeface="Arial" panose="020B0604020202020204" pitchFamily="34" charset="0"/>
              <a:buChar char="•"/>
            </a:pPr>
            <a:r>
              <a:rPr lang="en-GB" sz="2400" dirty="0">
                <a:solidFill>
                  <a:srgbClr val="002060"/>
                </a:solidFill>
              </a:rPr>
              <a:t>Consistently deliverable to applicable patient groups by all relevant health care organisations, teams and individuals</a:t>
            </a:r>
          </a:p>
          <a:p>
            <a:pPr marL="342900" lvl="0" indent="-342900">
              <a:buFont typeface="Arial" panose="020B0604020202020204" pitchFamily="34" charset="0"/>
              <a:buChar char="•"/>
            </a:pPr>
            <a:endParaRPr lang="en-GB" sz="2400" dirty="0">
              <a:solidFill>
                <a:srgbClr val="002060"/>
              </a:solidFill>
            </a:endParaRPr>
          </a:p>
          <a:p>
            <a:pPr marL="342900" lvl="0" indent="-342900">
              <a:buFont typeface="Arial" panose="020B0604020202020204" pitchFamily="34" charset="0"/>
              <a:buChar char="•"/>
            </a:pPr>
            <a:r>
              <a:rPr lang="en-GB" sz="2400" dirty="0">
                <a:solidFill>
                  <a:srgbClr val="002060"/>
                </a:solidFill>
              </a:rPr>
              <a:t>Feasible as part of routine health care delivery</a:t>
            </a:r>
          </a:p>
          <a:p>
            <a:endParaRPr lang="en-GB" dirty="0">
              <a:solidFill>
                <a:srgbClr val="002060"/>
              </a:solidFill>
            </a:endParaRPr>
          </a:p>
        </p:txBody>
      </p:sp>
    </p:spTree>
    <p:extLst>
      <p:ext uri="{BB962C8B-B14F-4D97-AF65-F5344CB8AC3E}">
        <p14:creationId xmlns:p14="http://schemas.microsoft.com/office/powerpoint/2010/main" val="4287818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3928" y="192736"/>
            <a:ext cx="10781714" cy="1543204"/>
          </a:xfrm>
        </p:spPr>
        <p:txBody>
          <a:bodyPr/>
          <a:lstStyle/>
          <a:p>
            <a:pPr algn="ctr"/>
            <a:r>
              <a:rPr lang="en-GB" sz="4400" dirty="0" smtClean="0"/>
              <a:t>Results</a:t>
            </a:r>
            <a:endParaRPr lang="en-GB" sz="4400" dirty="0"/>
          </a:p>
        </p:txBody>
      </p:sp>
      <p:sp>
        <p:nvSpPr>
          <p:cNvPr id="5" name="Content Placeholder 4"/>
          <p:cNvSpPr>
            <a:spLocks noGrp="1"/>
          </p:cNvSpPr>
          <p:nvPr>
            <p:ph idx="1"/>
          </p:nvPr>
        </p:nvSpPr>
        <p:spPr>
          <a:xfrm>
            <a:off x="166255" y="1529542"/>
            <a:ext cx="11612879" cy="5120640"/>
          </a:xfrm>
        </p:spPr>
        <p:txBody>
          <a:bodyPr>
            <a:normAutofit/>
          </a:bodyPr>
          <a:lstStyle/>
          <a:p>
            <a:r>
              <a:rPr lang="en-GB" dirty="0" smtClean="0">
                <a:solidFill>
                  <a:srgbClr val="002060"/>
                </a:solidFill>
              </a:rPr>
              <a:t>Only two patients refused (both intoxicated at the time)</a:t>
            </a:r>
          </a:p>
          <a:p>
            <a:r>
              <a:rPr lang="en-GB" dirty="0" smtClean="0">
                <a:solidFill>
                  <a:srgbClr val="002060"/>
                </a:solidFill>
              </a:rPr>
              <a:t>20 patients were interviewed</a:t>
            </a:r>
          </a:p>
          <a:p>
            <a:r>
              <a:rPr lang="en-GB" dirty="0" smtClean="0">
                <a:solidFill>
                  <a:srgbClr val="002060"/>
                </a:solidFill>
              </a:rPr>
              <a:t>A lot of information</a:t>
            </a:r>
          </a:p>
          <a:p>
            <a:r>
              <a:rPr lang="en-GB" dirty="0" smtClean="0">
                <a:solidFill>
                  <a:srgbClr val="002060"/>
                </a:solidFill>
              </a:rPr>
              <a:t>8 Candidate </a:t>
            </a:r>
            <a:r>
              <a:rPr lang="en-GB" dirty="0">
                <a:solidFill>
                  <a:srgbClr val="002060"/>
                </a:solidFill>
              </a:rPr>
              <a:t>E</a:t>
            </a:r>
            <a:r>
              <a:rPr lang="en-GB" dirty="0" smtClean="0">
                <a:solidFill>
                  <a:srgbClr val="002060"/>
                </a:solidFill>
              </a:rPr>
              <a:t>vents generated, 7 Always Events produced:</a:t>
            </a:r>
          </a:p>
          <a:p>
            <a:pPr lvl="2"/>
            <a:r>
              <a:rPr lang="en-GB" dirty="0" smtClean="0">
                <a:solidFill>
                  <a:srgbClr val="002060"/>
                </a:solidFill>
              </a:rPr>
              <a:t>I always want to be seen</a:t>
            </a:r>
          </a:p>
          <a:p>
            <a:pPr lvl="2"/>
            <a:r>
              <a:rPr lang="en-GB" dirty="0" smtClean="0">
                <a:solidFill>
                  <a:srgbClr val="002060"/>
                </a:solidFill>
              </a:rPr>
              <a:t>I always want the appointment system to be fair</a:t>
            </a:r>
          </a:p>
          <a:p>
            <a:pPr lvl="2"/>
            <a:r>
              <a:rPr lang="en-GB" dirty="0" smtClean="0">
                <a:solidFill>
                  <a:srgbClr val="002060"/>
                </a:solidFill>
              </a:rPr>
              <a:t>I always want to be treated with dignity and not stigmatised for using this service</a:t>
            </a:r>
          </a:p>
          <a:p>
            <a:pPr lvl="2"/>
            <a:r>
              <a:rPr lang="en-GB" dirty="0" smtClean="0">
                <a:solidFill>
                  <a:srgbClr val="002060"/>
                </a:solidFill>
              </a:rPr>
              <a:t>I always want my privacy to be valued</a:t>
            </a:r>
          </a:p>
          <a:p>
            <a:pPr lvl="2"/>
            <a:r>
              <a:rPr lang="en-GB" dirty="0" smtClean="0">
                <a:solidFill>
                  <a:srgbClr val="002060"/>
                </a:solidFill>
              </a:rPr>
              <a:t>I always want the staff to be approachable and responsive, and listen to me</a:t>
            </a:r>
          </a:p>
          <a:p>
            <a:pPr lvl="2"/>
            <a:r>
              <a:rPr lang="en-GB" dirty="0" smtClean="0">
                <a:solidFill>
                  <a:srgbClr val="002060"/>
                </a:solidFill>
              </a:rPr>
              <a:t>I always want to feel safe while waiting to be seen</a:t>
            </a:r>
          </a:p>
          <a:p>
            <a:pPr lvl="2"/>
            <a:r>
              <a:rPr lang="en-GB" dirty="0" smtClean="0">
                <a:solidFill>
                  <a:srgbClr val="002060"/>
                </a:solidFill>
              </a:rPr>
              <a:t>I always want the reception to have clear information on how the service works</a:t>
            </a:r>
          </a:p>
          <a:p>
            <a:endParaRPr lang="en-GB" dirty="0">
              <a:solidFill>
                <a:srgbClr val="002060"/>
              </a:solidFill>
            </a:endParaRPr>
          </a:p>
          <a:p>
            <a:endParaRPr lang="en-GB" dirty="0">
              <a:solidFill>
                <a:srgbClr val="002060"/>
              </a:solidFill>
            </a:endParaRPr>
          </a:p>
        </p:txBody>
      </p:sp>
    </p:spTree>
    <p:extLst>
      <p:ext uri="{BB962C8B-B14F-4D97-AF65-F5344CB8AC3E}">
        <p14:creationId xmlns:p14="http://schemas.microsoft.com/office/powerpoint/2010/main" val="2901476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Candidate event : I always want to get seen</a:t>
            </a:r>
          </a:p>
        </p:txBody>
      </p:sp>
      <p:sp>
        <p:nvSpPr>
          <p:cNvPr id="12" name="Speech Bubble: Oval 11"/>
          <p:cNvSpPr/>
          <p:nvPr/>
        </p:nvSpPr>
        <p:spPr>
          <a:xfrm>
            <a:off x="410408" y="2250577"/>
            <a:ext cx="2507166" cy="1555619"/>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en-GB" i="1" dirty="0"/>
              <a:t>“I want to get seen, I like the drop in, it works”</a:t>
            </a:r>
          </a:p>
        </p:txBody>
      </p:sp>
      <p:sp>
        <p:nvSpPr>
          <p:cNvPr id="13" name="Speech Bubble: Oval 12"/>
          <p:cNvSpPr/>
          <p:nvPr/>
        </p:nvSpPr>
        <p:spPr>
          <a:xfrm>
            <a:off x="1101294" y="4690773"/>
            <a:ext cx="3632560" cy="1408211"/>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en-GB" i="1" dirty="0"/>
              <a:t>“Sometimes people not getting seen as others are pushing past”</a:t>
            </a:r>
          </a:p>
          <a:p>
            <a:pPr algn="ctr" fontAlgn="ctr"/>
            <a:endParaRPr lang="en-GB" i="1" dirty="0"/>
          </a:p>
        </p:txBody>
      </p:sp>
      <p:sp>
        <p:nvSpPr>
          <p:cNvPr id="14" name="Speech Bubble: Oval 13"/>
          <p:cNvSpPr/>
          <p:nvPr/>
        </p:nvSpPr>
        <p:spPr>
          <a:xfrm>
            <a:off x="9206366" y="1709399"/>
            <a:ext cx="2985634" cy="1808707"/>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en-GB" i="1" dirty="0"/>
              <a:t>“Get seen – get frustrated if can’t get seen as too many people”</a:t>
            </a:r>
          </a:p>
        </p:txBody>
      </p:sp>
      <p:sp>
        <p:nvSpPr>
          <p:cNvPr id="16" name="Speech Bubble: Oval 15"/>
          <p:cNvSpPr/>
          <p:nvPr/>
        </p:nvSpPr>
        <p:spPr>
          <a:xfrm>
            <a:off x="6793056" y="4427187"/>
            <a:ext cx="4826619" cy="193538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en-GB" i="1" dirty="0"/>
              <a:t>““I felt waiting outside was a big ‘savage’. I thought someone was going to get killed. Wasn’t very nice. People jumping the queue”</a:t>
            </a:r>
          </a:p>
          <a:p>
            <a:pPr algn="ctr" fontAlgn="ctr"/>
            <a:endParaRPr lang="en-GB" i="1" dirty="0"/>
          </a:p>
        </p:txBody>
      </p:sp>
      <p:sp>
        <p:nvSpPr>
          <p:cNvPr id="11" name="Speech Bubble: Oval 10"/>
          <p:cNvSpPr/>
          <p:nvPr/>
        </p:nvSpPr>
        <p:spPr>
          <a:xfrm>
            <a:off x="4011877" y="1464886"/>
            <a:ext cx="4826619" cy="252031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en-GB" i="1" dirty="0"/>
              <a:t>“Get seen. Sometimes ‘skip’ but that’s so can get away quicker. Previous time where I was followed and attacked after being in the GP clinic. That was my own fault though”</a:t>
            </a:r>
          </a:p>
          <a:p>
            <a:pPr algn="ctr" fontAlgn="ctr"/>
            <a:endParaRPr lang="en-GB" i="1" dirty="0"/>
          </a:p>
        </p:txBody>
      </p:sp>
    </p:spTree>
    <p:extLst>
      <p:ext uri="{BB962C8B-B14F-4D97-AF65-F5344CB8AC3E}">
        <p14:creationId xmlns:p14="http://schemas.microsoft.com/office/powerpoint/2010/main" val="396447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anim calcmode="lin" valueType="num">
                                      <p:cBhvr>
                                        <p:cTn id="22" dur="1000" fill="hold"/>
                                        <p:tgtEl>
                                          <p:spTgt spid="16"/>
                                        </p:tgtEl>
                                        <p:attrNameLst>
                                          <p:attrName>ppt_x</p:attrName>
                                        </p:attrNameLst>
                                      </p:cBhvr>
                                      <p:tavLst>
                                        <p:tav tm="0">
                                          <p:val>
                                            <p:strVal val="#ppt_x"/>
                                          </p:val>
                                        </p:tav>
                                        <p:tav tm="100000">
                                          <p:val>
                                            <p:strVal val="#ppt_x"/>
                                          </p:val>
                                        </p:tav>
                                      </p:tavLst>
                                    </p:anim>
                                    <p:anim calcmode="lin" valueType="num">
                                      <p:cBhvr>
                                        <p:cTn id="2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09362"/>
            <a:ext cx="12045142" cy="1543204"/>
          </a:xfrm>
        </p:spPr>
        <p:txBody>
          <a:bodyPr/>
          <a:lstStyle/>
          <a:p>
            <a:pPr algn="ctr"/>
            <a:r>
              <a:rPr lang="en-GB" sz="3200" dirty="0"/>
              <a:t>Candidate event : I always want to </a:t>
            </a:r>
            <a:r>
              <a:rPr lang="en-GB" sz="3200" dirty="0" smtClean="0"/>
              <a:t>feel safe while waiting to be seen</a:t>
            </a:r>
            <a:endParaRPr lang="en-GB" sz="3200" dirty="0"/>
          </a:p>
        </p:txBody>
      </p:sp>
      <p:sp>
        <p:nvSpPr>
          <p:cNvPr id="5" name="Content Placeholder 4"/>
          <p:cNvSpPr>
            <a:spLocks noGrp="1"/>
          </p:cNvSpPr>
          <p:nvPr>
            <p:ph idx="1"/>
          </p:nvPr>
        </p:nvSpPr>
        <p:spPr>
          <a:xfrm>
            <a:off x="540430" y="1660260"/>
            <a:ext cx="10515600" cy="4572000"/>
          </a:xfrm>
        </p:spPr>
        <p:txBody>
          <a:bodyPr>
            <a:normAutofit/>
          </a:bodyPr>
          <a:lstStyle/>
          <a:p>
            <a:endParaRPr lang="en-GB" dirty="0"/>
          </a:p>
        </p:txBody>
      </p:sp>
      <p:sp>
        <p:nvSpPr>
          <p:cNvPr id="6" name="Speech Bubble: Oval 12"/>
          <p:cNvSpPr/>
          <p:nvPr/>
        </p:nvSpPr>
        <p:spPr>
          <a:xfrm>
            <a:off x="165970" y="4279353"/>
            <a:ext cx="4326917" cy="172468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en-GB" i="1" dirty="0" smtClean="0"/>
              <a:t>“For waiting room to be quiet, no drinking, anti-social behaviour </a:t>
            </a:r>
            <a:r>
              <a:rPr lang="en-GB" i="1" dirty="0" err="1" smtClean="0"/>
              <a:t>etc</a:t>
            </a:r>
            <a:r>
              <a:rPr lang="en-GB" i="1" dirty="0" smtClean="0"/>
              <a:t>, sometimes it can be intimidating”</a:t>
            </a:r>
            <a:endParaRPr lang="en-GB" i="1" dirty="0"/>
          </a:p>
        </p:txBody>
      </p:sp>
      <p:sp>
        <p:nvSpPr>
          <p:cNvPr id="7" name="Speech Bubble: Oval 12"/>
          <p:cNvSpPr/>
          <p:nvPr/>
        </p:nvSpPr>
        <p:spPr>
          <a:xfrm>
            <a:off x="386013" y="1501729"/>
            <a:ext cx="4032060" cy="191064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en-GB" i="1" dirty="0" smtClean="0"/>
              <a:t>““I felt waiting outside was a big ‘savage’. I thought someone was going to get killed. Wasn’t very nice. People jumping the queue”</a:t>
            </a:r>
            <a:endParaRPr lang="en-GB" i="1" dirty="0"/>
          </a:p>
        </p:txBody>
      </p:sp>
      <p:sp>
        <p:nvSpPr>
          <p:cNvPr id="8" name="Speech Bubble: Oval 12"/>
          <p:cNvSpPr/>
          <p:nvPr/>
        </p:nvSpPr>
        <p:spPr>
          <a:xfrm>
            <a:off x="4016938" y="2860637"/>
            <a:ext cx="3632560" cy="1408211"/>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en-GB" i="1" dirty="0" smtClean="0"/>
              <a:t>“the reception area is difficult with people hanging about”</a:t>
            </a:r>
            <a:endParaRPr lang="en-GB" i="1" dirty="0"/>
          </a:p>
        </p:txBody>
      </p:sp>
      <p:sp>
        <p:nvSpPr>
          <p:cNvPr id="9" name="Speech Bubble: Oval 12"/>
          <p:cNvSpPr/>
          <p:nvPr/>
        </p:nvSpPr>
        <p:spPr>
          <a:xfrm>
            <a:off x="6513267" y="4046786"/>
            <a:ext cx="5531875" cy="218547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en-GB" i="1" dirty="0" smtClean="0"/>
              <a:t>“Better waiting area. Don’t like looking at people, there is nowhere to look at without looking at someone else.. confrontational. Argument happened today as someone thought somebody else staring at them.” </a:t>
            </a:r>
            <a:endParaRPr lang="en-GB" i="1" dirty="0"/>
          </a:p>
        </p:txBody>
      </p:sp>
      <p:sp>
        <p:nvSpPr>
          <p:cNvPr id="10" name="Speech Bubble: Oval 12"/>
          <p:cNvSpPr/>
          <p:nvPr/>
        </p:nvSpPr>
        <p:spPr>
          <a:xfrm>
            <a:off x="7836728" y="1431152"/>
            <a:ext cx="3879660" cy="174013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en-GB" i="1" dirty="0" smtClean="0"/>
              <a:t>““Too many people hanging about, everyone needs seen for whatever reason so don’t know how it can be better.”</a:t>
            </a:r>
            <a:endParaRPr lang="en-GB" i="1" dirty="0"/>
          </a:p>
        </p:txBody>
      </p:sp>
    </p:spTree>
    <p:extLst>
      <p:ext uri="{BB962C8B-B14F-4D97-AF65-F5344CB8AC3E}">
        <p14:creationId xmlns:p14="http://schemas.microsoft.com/office/powerpoint/2010/main" val="2755172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3928" y="192736"/>
            <a:ext cx="10781714" cy="1543204"/>
          </a:xfrm>
        </p:spPr>
        <p:txBody>
          <a:bodyPr/>
          <a:lstStyle/>
          <a:p>
            <a:pPr algn="ctr"/>
            <a:r>
              <a:rPr lang="en-GB" sz="4400" dirty="0" smtClean="0"/>
              <a:t>Key learning</a:t>
            </a:r>
            <a:endParaRPr lang="en-GB" sz="4400" dirty="0"/>
          </a:p>
        </p:txBody>
      </p:sp>
      <p:sp>
        <p:nvSpPr>
          <p:cNvPr id="5" name="Content Placeholder 4"/>
          <p:cNvSpPr>
            <a:spLocks noGrp="1"/>
          </p:cNvSpPr>
          <p:nvPr>
            <p:ph idx="1"/>
          </p:nvPr>
        </p:nvSpPr>
        <p:spPr>
          <a:xfrm>
            <a:off x="0" y="1205346"/>
            <a:ext cx="11612879" cy="5120640"/>
          </a:xfrm>
        </p:spPr>
        <p:txBody>
          <a:bodyPr>
            <a:normAutofit/>
          </a:bodyPr>
          <a:lstStyle/>
          <a:p>
            <a:pPr marL="457200" lvl="1" indent="0">
              <a:buNone/>
            </a:pPr>
            <a:endParaRPr lang="en-GB" dirty="0" smtClean="0">
              <a:solidFill>
                <a:srgbClr val="002060"/>
              </a:solidFill>
            </a:endParaRPr>
          </a:p>
          <a:p>
            <a:pPr marL="457200" lvl="1" indent="0">
              <a:buNone/>
            </a:pPr>
            <a:endParaRPr lang="en-GB" sz="2800" dirty="0">
              <a:solidFill>
                <a:srgbClr val="002060"/>
              </a:solidFill>
            </a:endParaRPr>
          </a:p>
          <a:p>
            <a:pPr marL="457200" lvl="1" indent="0">
              <a:buNone/>
            </a:pPr>
            <a:r>
              <a:rPr lang="en-GB" sz="2800" dirty="0" smtClean="0">
                <a:solidFill>
                  <a:srgbClr val="002060"/>
                </a:solidFill>
              </a:rPr>
              <a:t>Always </a:t>
            </a:r>
            <a:r>
              <a:rPr lang="en-GB" sz="2800" dirty="0">
                <a:solidFill>
                  <a:srgbClr val="002060"/>
                </a:solidFill>
              </a:rPr>
              <a:t>Events Feasible and Acceptable method in the homeless population</a:t>
            </a:r>
          </a:p>
          <a:p>
            <a:pPr lvl="2"/>
            <a:r>
              <a:rPr lang="en-GB" sz="2800" dirty="0">
                <a:solidFill>
                  <a:srgbClr val="002060"/>
                </a:solidFill>
              </a:rPr>
              <a:t>To </a:t>
            </a:r>
            <a:r>
              <a:rPr lang="en-GB" sz="2800" dirty="0" smtClean="0">
                <a:solidFill>
                  <a:srgbClr val="002060"/>
                </a:solidFill>
              </a:rPr>
              <a:t>quickly generate </a:t>
            </a:r>
            <a:r>
              <a:rPr lang="en-GB" sz="2800" dirty="0">
                <a:solidFill>
                  <a:srgbClr val="002060"/>
                </a:solidFill>
              </a:rPr>
              <a:t>Quality Improvement targets</a:t>
            </a:r>
          </a:p>
          <a:p>
            <a:pPr lvl="2"/>
            <a:r>
              <a:rPr lang="en-GB" sz="2800" dirty="0">
                <a:solidFill>
                  <a:srgbClr val="002060"/>
                </a:solidFill>
              </a:rPr>
              <a:t>Give a voice to patients</a:t>
            </a:r>
          </a:p>
          <a:p>
            <a:pPr lvl="2"/>
            <a:r>
              <a:rPr lang="en-GB" sz="2800" dirty="0">
                <a:solidFill>
                  <a:srgbClr val="002060"/>
                </a:solidFill>
              </a:rPr>
              <a:t>Highlight the need to deal with issues that the service may be aware of</a:t>
            </a:r>
          </a:p>
          <a:p>
            <a:pPr lvl="2"/>
            <a:r>
              <a:rPr lang="en-GB" sz="2800" dirty="0">
                <a:solidFill>
                  <a:srgbClr val="002060"/>
                </a:solidFill>
              </a:rPr>
              <a:t>Bring to light unnoticed </a:t>
            </a:r>
            <a:r>
              <a:rPr lang="en-GB" sz="2800" dirty="0" smtClean="0">
                <a:solidFill>
                  <a:srgbClr val="002060"/>
                </a:solidFill>
              </a:rPr>
              <a:t>issues</a:t>
            </a:r>
            <a:endParaRPr lang="en-GB" sz="2800" dirty="0">
              <a:solidFill>
                <a:srgbClr val="002060"/>
              </a:solidFill>
            </a:endParaRPr>
          </a:p>
          <a:p>
            <a:pPr marL="0" indent="0">
              <a:buNone/>
            </a:pPr>
            <a:endParaRPr lang="en-GB" dirty="0">
              <a:solidFill>
                <a:srgbClr val="002060"/>
              </a:solidFill>
            </a:endParaRPr>
          </a:p>
        </p:txBody>
      </p:sp>
    </p:spTree>
    <p:extLst>
      <p:ext uri="{BB962C8B-B14F-4D97-AF65-F5344CB8AC3E}">
        <p14:creationId xmlns:p14="http://schemas.microsoft.com/office/powerpoint/2010/main" val="3087070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3928" y="192736"/>
            <a:ext cx="10781714" cy="1543204"/>
          </a:xfrm>
        </p:spPr>
        <p:txBody>
          <a:bodyPr/>
          <a:lstStyle/>
          <a:p>
            <a:pPr algn="ctr"/>
            <a:r>
              <a:rPr lang="en-GB" sz="4400" dirty="0" smtClean="0"/>
              <a:t>Going forward</a:t>
            </a:r>
            <a:endParaRPr lang="en-GB" sz="4400" dirty="0"/>
          </a:p>
        </p:txBody>
      </p:sp>
      <p:sp>
        <p:nvSpPr>
          <p:cNvPr id="5" name="Content Placeholder 4"/>
          <p:cNvSpPr>
            <a:spLocks noGrp="1"/>
          </p:cNvSpPr>
          <p:nvPr>
            <p:ph idx="1"/>
          </p:nvPr>
        </p:nvSpPr>
        <p:spPr>
          <a:xfrm>
            <a:off x="0" y="1837113"/>
            <a:ext cx="11612879" cy="5120640"/>
          </a:xfrm>
        </p:spPr>
        <p:txBody>
          <a:bodyPr>
            <a:normAutofit/>
          </a:bodyPr>
          <a:lstStyle/>
          <a:p>
            <a:pPr lvl="1"/>
            <a:r>
              <a:rPr lang="en-GB" sz="3600" dirty="0" smtClean="0">
                <a:solidFill>
                  <a:srgbClr val="002060"/>
                </a:solidFill>
              </a:rPr>
              <a:t>Immediate action where possible</a:t>
            </a:r>
          </a:p>
          <a:p>
            <a:pPr lvl="1"/>
            <a:endParaRPr lang="en-GB" sz="3600" dirty="0" smtClean="0">
              <a:solidFill>
                <a:srgbClr val="002060"/>
              </a:solidFill>
            </a:endParaRPr>
          </a:p>
          <a:p>
            <a:pPr lvl="1"/>
            <a:r>
              <a:rPr lang="en-GB" sz="3600" dirty="0" smtClean="0">
                <a:solidFill>
                  <a:srgbClr val="002060"/>
                </a:solidFill>
              </a:rPr>
              <a:t>Aiming to focus on one always event</a:t>
            </a:r>
          </a:p>
          <a:p>
            <a:pPr lvl="1"/>
            <a:endParaRPr lang="en-GB" sz="3600" dirty="0" smtClean="0">
              <a:solidFill>
                <a:srgbClr val="002060"/>
              </a:solidFill>
            </a:endParaRPr>
          </a:p>
          <a:p>
            <a:pPr lvl="1"/>
            <a:r>
              <a:rPr lang="en-GB" sz="3600" dirty="0" smtClean="0">
                <a:solidFill>
                  <a:srgbClr val="002060"/>
                </a:solidFill>
              </a:rPr>
              <a:t>Further data collection focusing on staff</a:t>
            </a:r>
          </a:p>
          <a:p>
            <a:pPr lvl="1"/>
            <a:endParaRPr lang="en-GB" sz="3600" dirty="0" smtClean="0">
              <a:solidFill>
                <a:srgbClr val="002060"/>
              </a:solidFill>
            </a:endParaRPr>
          </a:p>
        </p:txBody>
      </p:sp>
    </p:spTree>
    <p:extLst>
      <p:ext uri="{BB962C8B-B14F-4D97-AF65-F5344CB8AC3E}">
        <p14:creationId xmlns:p14="http://schemas.microsoft.com/office/powerpoint/2010/main" val="4002686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2647</Words>
  <Application>Microsoft Office PowerPoint</Application>
  <PresentationFormat>Widescreen</PresentationFormat>
  <Paragraphs>118</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Custom Design</vt:lpstr>
      <vt:lpstr>Quality Improvement in a Homeless Healthcare Setting can be driven by patients</vt:lpstr>
      <vt:lpstr>Background</vt:lpstr>
      <vt:lpstr>Always Events</vt:lpstr>
      <vt:lpstr>Criteria</vt:lpstr>
      <vt:lpstr>Results</vt:lpstr>
      <vt:lpstr>Candidate event : I always want to get seen</vt:lpstr>
      <vt:lpstr>Candidate event : I always want to feel safe while waiting to be seen</vt:lpstr>
      <vt:lpstr>Key learning</vt:lpstr>
      <vt:lpstr>Going forward</vt:lpstr>
    </vt:vector>
  </TitlesOfParts>
  <Company>University Of Glasgow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Improvement in a Homeless Healthcare Setting can be driven by patients</dc:title>
  <dc:creator>Marianne McCallum</dc:creator>
  <cp:lastModifiedBy>user</cp:lastModifiedBy>
  <cp:revision>16</cp:revision>
  <cp:lastPrinted>2017-09-27T20:17:01Z</cp:lastPrinted>
  <dcterms:created xsi:type="dcterms:W3CDTF">2017-09-06T11:10:04Z</dcterms:created>
  <dcterms:modified xsi:type="dcterms:W3CDTF">2017-09-29T08:07:18Z</dcterms:modified>
</cp:coreProperties>
</file>