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handoutMasterIdLst>
    <p:handoutMasterId r:id="rId40"/>
  </p:handoutMasterIdLst>
  <p:sldIdLst>
    <p:sldId id="257" r:id="rId3"/>
    <p:sldId id="262" r:id="rId4"/>
    <p:sldId id="259" r:id="rId5"/>
    <p:sldId id="261" r:id="rId6"/>
    <p:sldId id="260" r:id="rId7"/>
    <p:sldId id="307" r:id="rId8"/>
    <p:sldId id="283" r:id="rId9"/>
    <p:sldId id="282" r:id="rId10"/>
    <p:sldId id="314" r:id="rId11"/>
    <p:sldId id="315" r:id="rId12"/>
    <p:sldId id="270" r:id="rId13"/>
    <p:sldId id="265" r:id="rId14"/>
    <p:sldId id="284" r:id="rId15"/>
    <p:sldId id="308" r:id="rId16"/>
    <p:sldId id="309" r:id="rId17"/>
    <p:sldId id="286" r:id="rId18"/>
    <p:sldId id="287" r:id="rId19"/>
    <p:sldId id="288" r:id="rId20"/>
    <p:sldId id="289" r:id="rId21"/>
    <p:sldId id="290" r:id="rId22"/>
    <p:sldId id="291" r:id="rId23"/>
    <p:sldId id="292" r:id="rId24"/>
    <p:sldId id="293" r:id="rId25"/>
    <p:sldId id="294" r:id="rId26"/>
    <p:sldId id="310" r:id="rId27"/>
    <p:sldId id="316" r:id="rId28"/>
    <p:sldId id="297" r:id="rId29"/>
    <p:sldId id="298" r:id="rId30"/>
    <p:sldId id="300" r:id="rId31"/>
    <p:sldId id="301" r:id="rId32"/>
    <p:sldId id="311" r:id="rId33"/>
    <p:sldId id="303" r:id="rId34"/>
    <p:sldId id="306" r:id="rId35"/>
    <p:sldId id="313" r:id="rId36"/>
    <p:sldId id="304" r:id="rId37"/>
    <p:sldId id="312"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2428" autoAdjust="0"/>
  </p:normalViewPr>
  <p:slideViewPr>
    <p:cSldViewPr snapToGrid="0">
      <p:cViewPr varScale="1">
        <p:scale>
          <a:sx n="61" d="100"/>
          <a:sy n="61" d="100"/>
        </p:scale>
        <p:origin x="1056" y="72"/>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phie\Desktop\ACE\A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'Graham presentation'!$B$1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'Graham presentation'!$A$2:$A$11</c:f>
              <c:strCache>
                <c:ptCount val="10"/>
                <c:pt idx="0">
                  <c:v>1 ACE</c:v>
                </c:pt>
                <c:pt idx="1">
                  <c:v>2 ACEs</c:v>
                </c:pt>
                <c:pt idx="2">
                  <c:v>3 ACEs</c:v>
                </c:pt>
                <c:pt idx="3">
                  <c:v>4 ACEs</c:v>
                </c:pt>
                <c:pt idx="4">
                  <c:v>5 ACEs</c:v>
                </c:pt>
                <c:pt idx="5">
                  <c:v>6 ACEs</c:v>
                </c:pt>
                <c:pt idx="6">
                  <c:v>7 ACEs</c:v>
                </c:pt>
                <c:pt idx="7">
                  <c:v>8 ACEs</c:v>
                </c:pt>
                <c:pt idx="8">
                  <c:v>9 ACEs</c:v>
                </c:pt>
                <c:pt idx="9">
                  <c:v>10 ACEs</c:v>
                </c:pt>
              </c:strCache>
            </c:strRef>
          </c:cat>
          <c:val>
            <c:numRef>
              <c:f>'Graham presentation'!$B$2:$B$11</c:f>
              <c:numCache>
                <c:formatCode>General</c:formatCode>
                <c:ptCount val="10"/>
                <c:pt idx="0">
                  <c:v>1</c:v>
                </c:pt>
                <c:pt idx="1">
                  <c:v>2</c:v>
                </c:pt>
                <c:pt idx="2">
                  <c:v>5</c:v>
                </c:pt>
                <c:pt idx="3">
                  <c:v>9</c:v>
                </c:pt>
                <c:pt idx="4">
                  <c:v>5</c:v>
                </c:pt>
                <c:pt idx="5">
                  <c:v>3</c:v>
                </c:pt>
                <c:pt idx="6">
                  <c:v>8</c:v>
                </c:pt>
                <c:pt idx="7">
                  <c:v>3</c:v>
                </c:pt>
                <c:pt idx="8">
                  <c:v>0</c:v>
                </c:pt>
                <c:pt idx="9">
                  <c:v>1</c:v>
                </c:pt>
              </c:numCache>
            </c:numRef>
          </c:val>
          <c:extLst xmlns:c16r2="http://schemas.microsoft.com/office/drawing/2015/06/chart">
            <c:ext xmlns:c16="http://schemas.microsoft.com/office/drawing/2014/chart" uri="{C3380CC4-5D6E-409C-BE32-E72D297353CC}">
              <c16:uniqueId val="{00000000-8BFA-4DD3-A3C7-555F877593BD}"/>
            </c:ext>
          </c:extLst>
        </c:ser>
        <c:ser>
          <c:idx val="1"/>
          <c:order val="1"/>
          <c:tx>
            <c:strRef>
              <c:f>'Graham presentation'!$C$1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'Graham presentation'!$A$2:$A$11</c:f>
              <c:strCache>
                <c:ptCount val="10"/>
                <c:pt idx="0">
                  <c:v>1 ACE</c:v>
                </c:pt>
                <c:pt idx="1">
                  <c:v>2 ACEs</c:v>
                </c:pt>
                <c:pt idx="2">
                  <c:v>3 ACEs</c:v>
                </c:pt>
                <c:pt idx="3">
                  <c:v>4 ACEs</c:v>
                </c:pt>
                <c:pt idx="4">
                  <c:v>5 ACEs</c:v>
                </c:pt>
                <c:pt idx="5">
                  <c:v>6 ACEs</c:v>
                </c:pt>
                <c:pt idx="6">
                  <c:v>7 ACEs</c:v>
                </c:pt>
                <c:pt idx="7">
                  <c:v>8 ACEs</c:v>
                </c:pt>
                <c:pt idx="8">
                  <c:v>9 ACEs</c:v>
                </c:pt>
                <c:pt idx="9">
                  <c:v>10 ACEs</c:v>
                </c:pt>
              </c:strCache>
            </c:strRef>
          </c:cat>
          <c:val>
            <c:numRef>
              <c:f>'Graham presentation'!$C$2:$C$11</c:f>
              <c:numCache>
                <c:formatCode>General</c:formatCode>
                <c:ptCount val="10"/>
                <c:pt idx="1">
                  <c:v>1</c:v>
                </c:pt>
                <c:pt idx="2">
                  <c:v>2</c:v>
                </c:pt>
                <c:pt idx="3">
                  <c:v>1</c:v>
                </c:pt>
                <c:pt idx="4">
                  <c:v>1</c:v>
                </c:pt>
                <c:pt idx="5">
                  <c:v>1</c:v>
                </c:pt>
                <c:pt idx="6">
                  <c:v>1</c:v>
                </c:pt>
                <c:pt idx="7">
                  <c:v>1</c:v>
                </c:pt>
                <c:pt idx="8">
                  <c:v>0</c:v>
                </c:pt>
                <c:pt idx="9">
                  <c:v>2</c:v>
                </c:pt>
              </c:numCache>
            </c:numRef>
          </c:val>
          <c:extLst xmlns:c16r2="http://schemas.microsoft.com/office/drawing/2015/06/chart">
            <c:ext xmlns:c16="http://schemas.microsoft.com/office/drawing/2014/chart" uri="{C3380CC4-5D6E-409C-BE32-E72D297353CC}">
              <c16:uniqueId val="{00000001-8BFA-4DD3-A3C7-555F877593BD}"/>
            </c:ext>
          </c:extLst>
        </c:ser>
        <c:dLbls>
          <c:showLegendKey val="0"/>
          <c:showVal val="0"/>
          <c:showCatName val="0"/>
          <c:showSerName val="0"/>
          <c:showPercent val="0"/>
          <c:showBubbleSize val="0"/>
        </c:dLbls>
        <c:gapWidth val="219"/>
        <c:overlap val="-27"/>
        <c:axId val="226892224"/>
        <c:axId val="226892616"/>
      </c:barChart>
      <c:catAx>
        <c:axId val="2268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892616"/>
        <c:crosses val="autoZero"/>
        <c:auto val="1"/>
        <c:lblAlgn val="ctr"/>
        <c:lblOffset val="100"/>
        <c:noMultiLvlLbl val="0"/>
      </c:catAx>
      <c:valAx>
        <c:axId val="22689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89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D3B3C-59B0-4750-A0E1-B61A19F21D7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ADA38B2-C132-4E47-B734-5AE603D1D833}">
      <dgm:prSet phldrT="[Text]"/>
      <dgm:spPr>
        <a:solidFill>
          <a:srgbClr val="00B050"/>
        </a:solidFill>
      </dgm:spPr>
      <dgm:t>
        <a:bodyPr/>
        <a:lstStyle/>
        <a:p>
          <a:r>
            <a:rPr lang="en-US" dirty="0"/>
            <a:t>Trauma Informed Care </a:t>
          </a:r>
        </a:p>
      </dgm:t>
    </dgm:pt>
    <dgm:pt modelId="{2BF67D8E-9890-4917-9266-A5B9CAEBAB21}" type="parTrans" cxnId="{34D16F18-9456-4734-9F59-19FAE784D240}">
      <dgm:prSet/>
      <dgm:spPr/>
      <dgm:t>
        <a:bodyPr/>
        <a:lstStyle/>
        <a:p>
          <a:endParaRPr lang="en-US"/>
        </a:p>
      </dgm:t>
    </dgm:pt>
    <dgm:pt modelId="{768EE150-D395-454B-BAF9-7CD1998C56D1}" type="sibTrans" cxnId="{34D16F18-9456-4734-9F59-19FAE784D240}">
      <dgm:prSet/>
      <dgm:spPr/>
      <dgm:t>
        <a:bodyPr/>
        <a:lstStyle/>
        <a:p>
          <a:endParaRPr lang="en-US"/>
        </a:p>
      </dgm:t>
    </dgm:pt>
    <dgm:pt modelId="{7BFC0810-24B0-4273-8249-B353B7094A1A}">
      <dgm:prSet phldrT="[Text]"/>
      <dgm:spPr>
        <a:solidFill>
          <a:srgbClr val="C00000"/>
        </a:solidFill>
      </dgm:spPr>
      <dgm:t>
        <a:bodyPr/>
        <a:lstStyle/>
        <a:p>
          <a:r>
            <a:rPr lang="en-US" dirty="0"/>
            <a:t>Trauma Understanding</a:t>
          </a:r>
        </a:p>
      </dgm:t>
    </dgm:pt>
    <dgm:pt modelId="{561BC1AB-FA48-4D16-8484-68502B877283}" type="parTrans" cxnId="{BFCA251C-1AFF-436A-9664-0A6F67576316}">
      <dgm:prSet/>
      <dgm:spPr/>
      <dgm:t>
        <a:bodyPr/>
        <a:lstStyle/>
        <a:p>
          <a:endParaRPr lang="en-US"/>
        </a:p>
      </dgm:t>
    </dgm:pt>
    <dgm:pt modelId="{1C250A23-B37D-4631-A1C9-147D89E595F7}" type="sibTrans" cxnId="{BFCA251C-1AFF-436A-9664-0A6F67576316}">
      <dgm:prSet/>
      <dgm:spPr/>
      <dgm:t>
        <a:bodyPr/>
        <a:lstStyle/>
        <a:p>
          <a:endParaRPr lang="en-US"/>
        </a:p>
      </dgm:t>
    </dgm:pt>
    <dgm:pt modelId="{3254F0E1-AEE8-431C-BC6F-DBC1FBC6FAB3}">
      <dgm:prSet phldrT="[Text]"/>
      <dgm:spPr>
        <a:solidFill>
          <a:srgbClr val="00B0F0"/>
        </a:solidFill>
      </dgm:spPr>
      <dgm:t>
        <a:bodyPr/>
        <a:lstStyle/>
        <a:p>
          <a:r>
            <a:rPr lang="en-US" dirty="0"/>
            <a:t>Trauma Informed Practice</a:t>
          </a:r>
        </a:p>
      </dgm:t>
    </dgm:pt>
    <dgm:pt modelId="{50BCF7F1-F6BF-4747-8F41-03D82DB4B143}" type="parTrans" cxnId="{03337152-68C3-435D-BC85-6DA782331141}">
      <dgm:prSet/>
      <dgm:spPr/>
      <dgm:t>
        <a:bodyPr/>
        <a:lstStyle/>
        <a:p>
          <a:endParaRPr lang="en-US"/>
        </a:p>
      </dgm:t>
    </dgm:pt>
    <dgm:pt modelId="{0EF8EA17-1D8B-4E02-B7F6-10DAF022E6F3}" type="sibTrans" cxnId="{03337152-68C3-435D-BC85-6DA782331141}">
      <dgm:prSet/>
      <dgm:spPr/>
      <dgm:t>
        <a:bodyPr/>
        <a:lstStyle/>
        <a:p>
          <a:endParaRPr lang="en-US"/>
        </a:p>
      </dgm:t>
    </dgm:pt>
    <dgm:pt modelId="{18DFBE15-4F9B-47E3-9411-12923EA05155}" type="pres">
      <dgm:prSet presAssocID="{9A8D3B3C-59B0-4750-A0E1-B61A19F21D7D}" presName="diagram" presStyleCnt="0">
        <dgm:presLayoutVars>
          <dgm:chPref val="1"/>
          <dgm:dir val="rev"/>
          <dgm:animOne val="branch"/>
          <dgm:animLvl val="lvl"/>
          <dgm:resizeHandles val="exact"/>
        </dgm:presLayoutVars>
      </dgm:prSet>
      <dgm:spPr/>
      <dgm:t>
        <a:bodyPr/>
        <a:lstStyle/>
        <a:p>
          <a:endParaRPr lang="en-IE"/>
        </a:p>
      </dgm:t>
    </dgm:pt>
    <dgm:pt modelId="{692CC959-75E9-40F8-B05D-DB9010F8EE2F}" type="pres">
      <dgm:prSet presAssocID="{EADA38B2-C132-4E47-B734-5AE603D1D833}" presName="root1" presStyleCnt="0"/>
      <dgm:spPr/>
    </dgm:pt>
    <dgm:pt modelId="{02ADCF18-74BE-4802-BFDF-46F607547AB8}" type="pres">
      <dgm:prSet presAssocID="{EADA38B2-C132-4E47-B734-5AE603D1D833}" presName="LevelOneTextNode" presStyleLbl="node0" presStyleIdx="0" presStyleCnt="1">
        <dgm:presLayoutVars>
          <dgm:chPref val="3"/>
        </dgm:presLayoutVars>
      </dgm:prSet>
      <dgm:spPr/>
      <dgm:t>
        <a:bodyPr/>
        <a:lstStyle/>
        <a:p>
          <a:endParaRPr lang="en-IE"/>
        </a:p>
      </dgm:t>
    </dgm:pt>
    <dgm:pt modelId="{BED94381-6DDF-49F7-832A-DA60B27A2281}" type="pres">
      <dgm:prSet presAssocID="{EADA38B2-C132-4E47-B734-5AE603D1D833}" presName="level2hierChild" presStyleCnt="0"/>
      <dgm:spPr/>
    </dgm:pt>
    <dgm:pt modelId="{FD30CAF7-1656-4FED-A761-2B28D87C384B}" type="pres">
      <dgm:prSet presAssocID="{561BC1AB-FA48-4D16-8484-68502B877283}" presName="conn2-1" presStyleLbl="parChTrans1D2" presStyleIdx="0" presStyleCnt="2"/>
      <dgm:spPr/>
      <dgm:t>
        <a:bodyPr/>
        <a:lstStyle/>
        <a:p>
          <a:endParaRPr lang="en-IE"/>
        </a:p>
      </dgm:t>
    </dgm:pt>
    <dgm:pt modelId="{ED32F0BC-40E3-4031-976D-2D94B95D5D38}" type="pres">
      <dgm:prSet presAssocID="{561BC1AB-FA48-4D16-8484-68502B877283}" presName="connTx" presStyleLbl="parChTrans1D2" presStyleIdx="0" presStyleCnt="2"/>
      <dgm:spPr/>
      <dgm:t>
        <a:bodyPr/>
        <a:lstStyle/>
        <a:p>
          <a:endParaRPr lang="en-IE"/>
        </a:p>
      </dgm:t>
    </dgm:pt>
    <dgm:pt modelId="{F9B293EA-1601-4A74-BCC0-BED9D73F9543}" type="pres">
      <dgm:prSet presAssocID="{7BFC0810-24B0-4273-8249-B353B7094A1A}" presName="root2" presStyleCnt="0"/>
      <dgm:spPr/>
    </dgm:pt>
    <dgm:pt modelId="{18F5AD33-471B-4F1A-A8BB-6421FB1E7B48}" type="pres">
      <dgm:prSet presAssocID="{7BFC0810-24B0-4273-8249-B353B7094A1A}" presName="LevelTwoTextNode" presStyleLbl="node2" presStyleIdx="0" presStyleCnt="2" custLinFactNeighborX="188" custLinFactNeighborY="6527">
        <dgm:presLayoutVars>
          <dgm:chPref val="3"/>
        </dgm:presLayoutVars>
      </dgm:prSet>
      <dgm:spPr/>
      <dgm:t>
        <a:bodyPr/>
        <a:lstStyle/>
        <a:p>
          <a:endParaRPr lang="en-IE"/>
        </a:p>
      </dgm:t>
    </dgm:pt>
    <dgm:pt modelId="{BF2C7E08-EBC8-43A6-8BBF-5521FDD0ECA9}" type="pres">
      <dgm:prSet presAssocID="{7BFC0810-24B0-4273-8249-B353B7094A1A}" presName="level3hierChild" presStyleCnt="0"/>
      <dgm:spPr/>
    </dgm:pt>
    <dgm:pt modelId="{F5D53C43-0823-4261-ADD4-6698027FDA4A}" type="pres">
      <dgm:prSet presAssocID="{50BCF7F1-F6BF-4747-8F41-03D82DB4B143}" presName="conn2-1" presStyleLbl="parChTrans1D2" presStyleIdx="1" presStyleCnt="2"/>
      <dgm:spPr/>
      <dgm:t>
        <a:bodyPr/>
        <a:lstStyle/>
        <a:p>
          <a:endParaRPr lang="en-IE"/>
        </a:p>
      </dgm:t>
    </dgm:pt>
    <dgm:pt modelId="{D8A3C919-3681-46F5-AEA3-5F18A8145596}" type="pres">
      <dgm:prSet presAssocID="{50BCF7F1-F6BF-4747-8F41-03D82DB4B143}" presName="connTx" presStyleLbl="parChTrans1D2" presStyleIdx="1" presStyleCnt="2"/>
      <dgm:spPr/>
      <dgm:t>
        <a:bodyPr/>
        <a:lstStyle/>
        <a:p>
          <a:endParaRPr lang="en-IE"/>
        </a:p>
      </dgm:t>
    </dgm:pt>
    <dgm:pt modelId="{AF1011F4-B297-4B1D-A193-2787500D032B}" type="pres">
      <dgm:prSet presAssocID="{3254F0E1-AEE8-431C-BC6F-DBC1FBC6FAB3}" presName="root2" presStyleCnt="0"/>
      <dgm:spPr/>
    </dgm:pt>
    <dgm:pt modelId="{273A3C64-8D7C-46AE-8340-A1ED8F022C53}" type="pres">
      <dgm:prSet presAssocID="{3254F0E1-AEE8-431C-BC6F-DBC1FBC6FAB3}" presName="LevelTwoTextNode" presStyleLbl="node2" presStyleIdx="1" presStyleCnt="2">
        <dgm:presLayoutVars>
          <dgm:chPref val="3"/>
        </dgm:presLayoutVars>
      </dgm:prSet>
      <dgm:spPr/>
      <dgm:t>
        <a:bodyPr/>
        <a:lstStyle/>
        <a:p>
          <a:endParaRPr lang="en-IE"/>
        </a:p>
      </dgm:t>
    </dgm:pt>
    <dgm:pt modelId="{4EF281C8-2D48-48C9-8D6B-EBC6CA32BDE7}" type="pres">
      <dgm:prSet presAssocID="{3254F0E1-AEE8-431C-BC6F-DBC1FBC6FAB3}" presName="level3hierChild" presStyleCnt="0"/>
      <dgm:spPr/>
    </dgm:pt>
  </dgm:ptLst>
  <dgm:cxnLst>
    <dgm:cxn modelId="{03337152-68C3-435D-BC85-6DA782331141}" srcId="{EADA38B2-C132-4E47-B734-5AE603D1D833}" destId="{3254F0E1-AEE8-431C-BC6F-DBC1FBC6FAB3}" srcOrd="1" destOrd="0" parTransId="{50BCF7F1-F6BF-4747-8F41-03D82DB4B143}" sibTransId="{0EF8EA17-1D8B-4E02-B7F6-10DAF022E6F3}"/>
    <dgm:cxn modelId="{6C5DD102-5F6E-4ADA-A506-F4CE86905FD4}" type="presOf" srcId="{EADA38B2-C132-4E47-B734-5AE603D1D833}" destId="{02ADCF18-74BE-4802-BFDF-46F607547AB8}" srcOrd="0" destOrd="0" presId="urn:microsoft.com/office/officeart/2005/8/layout/hierarchy2"/>
    <dgm:cxn modelId="{BC91E5E7-8EA3-48DC-97E4-534CB1DB3A46}" type="presOf" srcId="{7BFC0810-24B0-4273-8249-B353B7094A1A}" destId="{18F5AD33-471B-4F1A-A8BB-6421FB1E7B48}" srcOrd="0" destOrd="0" presId="urn:microsoft.com/office/officeart/2005/8/layout/hierarchy2"/>
    <dgm:cxn modelId="{881910B5-9626-4F65-90F1-7E71A71CB2A6}" type="presOf" srcId="{3254F0E1-AEE8-431C-BC6F-DBC1FBC6FAB3}" destId="{273A3C64-8D7C-46AE-8340-A1ED8F022C53}" srcOrd="0" destOrd="0" presId="urn:microsoft.com/office/officeart/2005/8/layout/hierarchy2"/>
    <dgm:cxn modelId="{1D36B15A-4D99-4930-8164-57F0A2007F90}" type="presOf" srcId="{561BC1AB-FA48-4D16-8484-68502B877283}" destId="{FD30CAF7-1656-4FED-A761-2B28D87C384B}" srcOrd="0" destOrd="0" presId="urn:microsoft.com/office/officeart/2005/8/layout/hierarchy2"/>
    <dgm:cxn modelId="{4DDB1B82-A998-4F94-9D2B-954F4E9B3384}" type="presOf" srcId="{50BCF7F1-F6BF-4747-8F41-03D82DB4B143}" destId="{F5D53C43-0823-4261-ADD4-6698027FDA4A}" srcOrd="0" destOrd="0" presId="urn:microsoft.com/office/officeart/2005/8/layout/hierarchy2"/>
    <dgm:cxn modelId="{7B01EA1F-E34E-4726-983D-15A34ACCB201}" type="presOf" srcId="{50BCF7F1-F6BF-4747-8F41-03D82DB4B143}" destId="{D8A3C919-3681-46F5-AEA3-5F18A8145596}" srcOrd="1" destOrd="0" presId="urn:microsoft.com/office/officeart/2005/8/layout/hierarchy2"/>
    <dgm:cxn modelId="{58EE5C9D-2590-492C-9DB9-3C97DF57CA5B}" type="presOf" srcId="{9A8D3B3C-59B0-4750-A0E1-B61A19F21D7D}" destId="{18DFBE15-4F9B-47E3-9411-12923EA05155}" srcOrd="0" destOrd="0" presId="urn:microsoft.com/office/officeart/2005/8/layout/hierarchy2"/>
    <dgm:cxn modelId="{34D16F18-9456-4734-9F59-19FAE784D240}" srcId="{9A8D3B3C-59B0-4750-A0E1-B61A19F21D7D}" destId="{EADA38B2-C132-4E47-B734-5AE603D1D833}" srcOrd="0" destOrd="0" parTransId="{2BF67D8E-9890-4917-9266-A5B9CAEBAB21}" sibTransId="{768EE150-D395-454B-BAF9-7CD1998C56D1}"/>
    <dgm:cxn modelId="{BFCA251C-1AFF-436A-9664-0A6F67576316}" srcId="{EADA38B2-C132-4E47-B734-5AE603D1D833}" destId="{7BFC0810-24B0-4273-8249-B353B7094A1A}" srcOrd="0" destOrd="0" parTransId="{561BC1AB-FA48-4D16-8484-68502B877283}" sibTransId="{1C250A23-B37D-4631-A1C9-147D89E595F7}"/>
    <dgm:cxn modelId="{5E3255CF-6FB6-4648-AD96-5D91EEA0B126}" type="presOf" srcId="{561BC1AB-FA48-4D16-8484-68502B877283}" destId="{ED32F0BC-40E3-4031-976D-2D94B95D5D38}" srcOrd="1" destOrd="0" presId="urn:microsoft.com/office/officeart/2005/8/layout/hierarchy2"/>
    <dgm:cxn modelId="{9EFCEF0B-B21E-4B68-B582-200C281C130B}" type="presParOf" srcId="{18DFBE15-4F9B-47E3-9411-12923EA05155}" destId="{692CC959-75E9-40F8-B05D-DB9010F8EE2F}" srcOrd="0" destOrd="0" presId="urn:microsoft.com/office/officeart/2005/8/layout/hierarchy2"/>
    <dgm:cxn modelId="{2A69A78B-7144-49E0-A7B1-A1BB0F1074F3}" type="presParOf" srcId="{692CC959-75E9-40F8-B05D-DB9010F8EE2F}" destId="{02ADCF18-74BE-4802-BFDF-46F607547AB8}" srcOrd="0" destOrd="0" presId="urn:microsoft.com/office/officeart/2005/8/layout/hierarchy2"/>
    <dgm:cxn modelId="{205221AE-8AF5-47BC-B760-00046A073ECC}" type="presParOf" srcId="{692CC959-75E9-40F8-B05D-DB9010F8EE2F}" destId="{BED94381-6DDF-49F7-832A-DA60B27A2281}" srcOrd="1" destOrd="0" presId="urn:microsoft.com/office/officeart/2005/8/layout/hierarchy2"/>
    <dgm:cxn modelId="{D0FEDB7A-2A36-4AB4-91D9-A0B7B3B666A0}" type="presParOf" srcId="{BED94381-6DDF-49F7-832A-DA60B27A2281}" destId="{FD30CAF7-1656-4FED-A761-2B28D87C384B}" srcOrd="0" destOrd="0" presId="urn:microsoft.com/office/officeart/2005/8/layout/hierarchy2"/>
    <dgm:cxn modelId="{5359AD33-F981-4E6A-86AC-3D2BB6205A85}" type="presParOf" srcId="{FD30CAF7-1656-4FED-A761-2B28D87C384B}" destId="{ED32F0BC-40E3-4031-976D-2D94B95D5D38}" srcOrd="0" destOrd="0" presId="urn:microsoft.com/office/officeart/2005/8/layout/hierarchy2"/>
    <dgm:cxn modelId="{477A60A9-A1FA-4B15-9401-2571E48A119A}" type="presParOf" srcId="{BED94381-6DDF-49F7-832A-DA60B27A2281}" destId="{F9B293EA-1601-4A74-BCC0-BED9D73F9543}" srcOrd="1" destOrd="0" presId="urn:microsoft.com/office/officeart/2005/8/layout/hierarchy2"/>
    <dgm:cxn modelId="{5E286398-2F08-43C2-ACC4-EC171B74F1BF}" type="presParOf" srcId="{F9B293EA-1601-4A74-BCC0-BED9D73F9543}" destId="{18F5AD33-471B-4F1A-A8BB-6421FB1E7B48}" srcOrd="0" destOrd="0" presId="urn:microsoft.com/office/officeart/2005/8/layout/hierarchy2"/>
    <dgm:cxn modelId="{8F996722-5080-4A42-A53E-C7A37ACB7D96}" type="presParOf" srcId="{F9B293EA-1601-4A74-BCC0-BED9D73F9543}" destId="{BF2C7E08-EBC8-43A6-8BBF-5521FDD0ECA9}" srcOrd="1" destOrd="0" presId="urn:microsoft.com/office/officeart/2005/8/layout/hierarchy2"/>
    <dgm:cxn modelId="{FA8C0237-6D83-425E-ACF4-28DA711D9E0F}" type="presParOf" srcId="{BED94381-6DDF-49F7-832A-DA60B27A2281}" destId="{F5D53C43-0823-4261-ADD4-6698027FDA4A}" srcOrd="2" destOrd="0" presId="urn:microsoft.com/office/officeart/2005/8/layout/hierarchy2"/>
    <dgm:cxn modelId="{BC1375EF-60DB-47F4-A75E-98B31EE6D121}" type="presParOf" srcId="{F5D53C43-0823-4261-ADD4-6698027FDA4A}" destId="{D8A3C919-3681-46F5-AEA3-5F18A8145596}" srcOrd="0" destOrd="0" presId="urn:microsoft.com/office/officeart/2005/8/layout/hierarchy2"/>
    <dgm:cxn modelId="{7B31E8BD-D5DD-42BE-9B30-9F23B41016B5}" type="presParOf" srcId="{BED94381-6DDF-49F7-832A-DA60B27A2281}" destId="{AF1011F4-B297-4B1D-A193-2787500D032B}" srcOrd="3" destOrd="0" presId="urn:microsoft.com/office/officeart/2005/8/layout/hierarchy2"/>
    <dgm:cxn modelId="{006B0B5C-0240-433A-9617-A0188C61CC51}" type="presParOf" srcId="{AF1011F4-B297-4B1D-A193-2787500D032B}" destId="{273A3C64-8D7C-46AE-8340-A1ED8F022C53}" srcOrd="0" destOrd="0" presId="urn:microsoft.com/office/officeart/2005/8/layout/hierarchy2"/>
    <dgm:cxn modelId="{86F8A16A-B3BE-44B5-A873-953BF93A2378}" type="presParOf" srcId="{AF1011F4-B297-4B1D-A193-2787500D032B}" destId="{4EF281C8-2D48-48C9-8D6B-EBC6CA32BDE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3E94204-A651-4C0B-9BB0-EB74C7627743}">
      <dgm:prSet phldrT="[Text]"/>
      <dgm:spPr>
        <a:solidFill>
          <a:srgbClr val="FF0000">
            <a:alpha val="50000"/>
          </a:srgbClr>
        </a:solidFill>
      </dgm:spPr>
      <dgm:t>
        <a:bodyPr/>
        <a:lstStyle/>
        <a:p>
          <a:r>
            <a:rPr lang="en-US" dirty="0"/>
            <a:t>ACE Study</a:t>
          </a:r>
        </a:p>
      </dgm:t>
    </dgm:pt>
    <dgm:pt modelId="{F0A8EF98-CBCC-4056-8CC2-A7406CF41436}" type="parTrans" cxnId="{78CF149D-1919-432F-9778-4FC666413E34}">
      <dgm:prSet/>
      <dgm:spPr/>
      <dgm:t>
        <a:bodyPr/>
        <a:lstStyle/>
        <a:p>
          <a:endParaRPr lang="en-US"/>
        </a:p>
      </dgm:t>
    </dgm:pt>
    <dgm:pt modelId="{86F250FB-46DC-48CF-A144-539C0AFF1D1A}" type="sibTrans" cxnId="{78CF149D-1919-432F-9778-4FC666413E34}">
      <dgm:prSet/>
      <dgm:spPr/>
      <dgm:t>
        <a:bodyPr/>
        <a:lstStyle/>
        <a:p>
          <a:endParaRPr lang="en-US"/>
        </a:p>
      </dgm:t>
    </dgm:pt>
    <dgm:pt modelId="{752A05E0-0402-4E74-961B-29F0BE958F7C}">
      <dgm:prSet/>
      <dgm:spPr>
        <a:solidFill>
          <a:srgbClr val="FFC000">
            <a:alpha val="50000"/>
          </a:srgbClr>
        </a:solidFill>
      </dgm:spPr>
      <dgm:t>
        <a:bodyPr/>
        <a:lstStyle/>
        <a:p>
          <a:pPr algn="ctr"/>
          <a:r>
            <a:rPr lang="en-US" dirty="0"/>
            <a:t>Staff Compassion Levels</a:t>
          </a:r>
        </a:p>
      </dgm:t>
    </dgm:pt>
    <dgm:pt modelId="{2C8B876C-437C-46A8-875C-5C7C8948391F}" type="parTrans" cxnId="{FFB82681-2445-4DBA-AE3D-F65E7EC04764}">
      <dgm:prSet/>
      <dgm:spPr/>
      <dgm:t>
        <a:bodyPr/>
        <a:lstStyle/>
        <a:p>
          <a:endParaRPr lang="en-US"/>
        </a:p>
      </dgm:t>
    </dgm:pt>
    <dgm:pt modelId="{314B6571-F467-4F52-9813-B6EDC55BB5F7}" type="sibTrans" cxnId="{FFB82681-2445-4DBA-AE3D-F65E7EC04764}">
      <dgm:prSet/>
      <dgm:spPr/>
      <dgm:t>
        <a:bodyPr/>
        <a:lstStyle/>
        <a:p>
          <a:endParaRPr lang="en-US"/>
        </a:p>
      </dgm:t>
    </dgm:pt>
    <dgm:pt modelId="{5AF729CE-4379-402E-875A-46A72B7E8237}">
      <dgm:prSet/>
      <dgm:spPr>
        <a:ln>
          <a:solidFill>
            <a:srgbClr val="00B0F0"/>
          </a:solidFill>
        </a:ln>
      </dgm:spPr>
      <dgm:t>
        <a:bodyPr/>
        <a:lstStyle/>
        <a:p>
          <a:r>
            <a:rPr lang="en-US" dirty="0"/>
            <a:t>Agency Audit</a:t>
          </a:r>
        </a:p>
      </dgm:t>
    </dgm:pt>
    <dgm:pt modelId="{285926D5-D5B1-4EC4-815F-63BE90BC5B77}" type="parTrans" cxnId="{A44E76A4-7EC9-4D97-9F66-2ABD3D84A23F}">
      <dgm:prSet/>
      <dgm:spPr/>
      <dgm:t>
        <a:bodyPr/>
        <a:lstStyle/>
        <a:p>
          <a:endParaRPr lang="en-US"/>
        </a:p>
      </dgm:t>
    </dgm:pt>
    <dgm:pt modelId="{14DB885B-B129-40B8-B83B-33034CD74C72}" type="sibTrans" cxnId="{A44E76A4-7EC9-4D97-9F66-2ABD3D84A23F}">
      <dgm:prSet/>
      <dgm:spPr/>
      <dgm:t>
        <a:bodyPr/>
        <a:lstStyle/>
        <a:p>
          <a:endParaRPr lang="en-US"/>
        </a:p>
      </dgm:t>
    </dgm:pt>
    <dgm:pt modelId="{E7C623FC-CC7A-4630-A5BA-A717DAC7E6AA}">
      <dgm:prSet/>
      <dgm:spPr>
        <a:solidFill>
          <a:srgbClr val="00B050">
            <a:alpha val="50000"/>
          </a:srgbClr>
        </a:solidFill>
      </dgm:spPr>
      <dgm:t>
        <a:bodyPr/>
        <a:lstStyle/>
        <a:p>
          <a:r>
            <a:rPr lang="en-US" dirty="0"/>
            <a:t>Trauma Training</a:t>
          </a:r>
        </a:p>
      </dgm:t>
    </dgm:pt>
    <dgm:pt modelId="{9BD9E590-545C-4625-B335-6BC83703E101}" type="parTrans" cxnId="{BB82AAB1-BB61-45E1-9CE2-9835A13CAC07}">
      <dgm:prSet/>
      <dgm:spPr/>
      <dgm:t>
        <a:bodyPr/>
        <a:lstStyle/>
        <a:p>
          <a:endParaRPr lang="en-US"/>
        </a:p>
      </dgm:t>
    </dgm:pt>
    <dgm:pt modelId="{86EEBE53-6E69-4133-B938-D29540A649F3}" type="sibTrans" cxnId="{BB82AAB1-BB61-45E1-9CE2-9835A13CAC07}">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A39E1DAD-55F6-40A6-A23C-518ED929CF06}" type="pres">
      <dgm:prSet presAssocID="{73E94204-A651-4C0B-9BB0-EB74C7627743}" presName="Name5" presStyleLbl="vennNode1" presStyleIdx="0" presStyleCnt="4">
        <dgm:presLayoutVars>
          <dgm:bulletEnabled val="1"/>
        </dgm:presLayoutVars>
      </dgm:prSet>
      <dgm:spPr/>
      <dgm:t>
        <a:bodyPr/>
        <a:lstStyle/>
        <a:p>
          <a:endParaRPr lang="en-IE"/>
        </a:p>
      </dgm:t>
    </dgm:pt>
    <dgm:pt modelId="{5EBD6968-19C4-46BD-9E38-1B3F612A0BFD}" type="pres">
      <dgm:prSet presAssocID="{86F250FB-46DC-48CF-A144-539C0AFF1D1A}" presName="space" presStyleCnt="0"/>
      <dgm:spPr/>
    </dgm:pt>
    <dgm:pt modelId="{E66ABF0A-3FDE-48B8-AFB9-1A2F8EAE36C2}" type="pres">
      <dgm:prSet presAssocID="{752A05E0-0402-4E74-961B-29F0BE958F7C}" presName="Name5" presStyleLbl="vennNode1" presStyleIdx="1" presStyleCnt="4">
        <dgm:presLayoutVars>
          <dgm:bulletEnabled val="1"/>
        </dgm:presLayoutVars>
      </dgm:prSet>
      <dgm:spPr/>
      <dgm:t>
        <a:bodyPr/>
        <a:lstStyle/>
        <a:p>
          <a:endParaRPr lang="en-IE"/>
        </a:p>
      </dgm:t>
    </dgm:pt>
    <dgm:pt modelId="{39D7F682-C9FF-4776-A134-A6224CB609E8}" type="pres">
      <dgm:prSet presAssocID="{314B6571-F467-4F52-9813-B6EDC55BB5F7}" presName="space" presStyleCnt="0"/>
      <dgm:spPr/>
    </dgm:pt>
    <dgm:pt modelId="{F6DD90FA-0FB3-4E3B-BB76-FF20481E22D4}" type="pres">
      <dgm:prSet presAssocID="{5AF729CE-4379-402E-875A-46A72B7E8237}" presName="Name5" presStyleLbl="vennNode1" presStyleIdx="2" presStyleCnt="4">
        <dgm:presLayoutVars>
          <dgm:bulletEnabled val="1"/>
        </dgm:presLayoutVars>
      </dgm:prSet>
      <dgm:spPr/>
      <dgm:t>
        <a:bodyPr/>
        <a:lstStyle/>
        <a:p>
          <a:endParaRPr lang="en-IE"/>
        </a:p>
      </dgm:t>
    </dgm:pt>
    <dgm:pt modelId="{B9A88028-12F9-46CE-9E9D-95EA6A630522}" type="pres">
      <dgm:prSet presAssocID="{14DB885B-B129-40B8-B83B-33034CD74C72}" presName="space" presStyleCnt="0"/>
      <dgm:spPr/>
    </dgm:pt>
    <dgm:pt modelId="{96CEF5E1-39E1-4A7C-B3E4-F72C43565EB5}" type="pres">
      <dgm:prSet presAssocID="{E7C623FC-CC7A-4630-A5BA-A717DAC7E6AA}" presName="Name5" presStyleLbl="vennNode1" presStyleIdx="3" presStyleCnt="4">
        <dgm:presLayoutVars>
          <dgm:bulletEnabled val="1"/>
        </dgm:presLayoutVars>
      </dgm:prSet>
      <dgm:spPr/>
      <dgm:t>
        <a:bodyPr/>
        <a:lstStyle/>
        <a:p>
          <a:endParaRPr lang="en-IE"/>
        </a:p>
      </dgm:t>
    </dgm:pt>
  </dgm:ptLst>
  <dgm:cxnLst>
    <dgm:cxn modelId="{78CF149D-1919-432F-9778-4FC666413E34}" srcId="{84D62C79-C81A-4ACC-B616-544AEF6DA7CF}" destId="{73E94204-A651-4C0B-9BB0-EB74C7627743}" srcOrd="0" destOrd="0" parTransId="{F0A8EF98-CBCC-4056-8CC2-A7406CF41436}" sibTransId="{86F250FB-46DC-48CF-A144-539C0AFF1D1A}"/>
    <dgm:cxn modelId="{8FEB4C02-A3D2-4485-AB53-88C8F03DD3B1}" type="presOf" srcId="{E7C623FC-CC7A-4630-A5BA-A717DAC7E6AA}" destId="{96CEF5E1-39E1-4A7C-B3E4-F72C43565EB5}" srcOrd="0" destOrd="0" presId="urn:microsoft.com/office/officeart/2005/8/layout/venn3"/>
    <dgm:cxn modelId="{34DCEE34-9865-4019-B930-60164ED9BB75}" type="presOf" srcId="{752A05E0-0402-4E74-961B-29F0BE958F7C}" destId="{E66ABF0A-3FDE-48B8-AFB9-1A2F8EAE36C2}" srcOrd="0" destOrd="0" presId="urn:microsoft.com/office/officeart/2005/8/layout/venn3"/>
    <dgm:cxn modelId="{FFB82681-2445-4DBA-AE3D-F65E7EC04764}" srcId="{84D62C79-C81A-4ACC-B616-544AEF6DA7CF}" destId="{752A05E0-0402-4E74-961B-29F0BE958F7C}" srcOrd="1" destOrd="0" parTransId="{2C8B876C-437C-46A8-875C-5C7C8948391F}" sibTransId="{314B6571-F467-4F52-9813-B6EDC55BB5F7}"/>
    <dgm:cxn modelId="{B0C88135-52C6-4678-BA53-02BAC5EF2FBE}" type="presOf" srcId="{5AF729CE-4379-402E-875A-46A72B7E8237}" destId="{F6DD90FA-0FB3-4E3B-BB76-FF20481E22D4}" srcOrd="0" destOrd="0" presId="urn:microsoft.com/office/officeart/2005/8/layout/venn3"/>
    <dgm:cxn modelId="{A44E76A4-7EC9-4D97-9F66-2ABD3D84A23F}" srcId="{84D62C79-C81A-4ACC-B616-544AEF6DA7CF}" destId="{5AF729CE-4379-402E-875A-46A72B7E8237}" srcOrd="2" destOrd="0" parTransId="{285926D5-D5B1-4EC4-815F-63BE90BC5B77}" sibTransId="{14DB885B-B129-40B8-B83B-33034CD74C72}"/>
    <dgm:cxn modelId="{E74E4180-26D8-4F39-82EB-97C61BCDA73C}" type="presOf" srcId="{84D62C79-C81A-4ACC-B616-544AEF6DA7CF}" destId="{7FBAF0F2-2487-4C48-9C57-3B63D81E9529}" srcOrd="0" destOrd="0" presId="urn:microsoft.com/office/officeart/2005/8/layout/venn3"/>
    <dgm:cxn modelId="{BB82AAB1-BB61-45E1-9CE2-9835A13CAC07}" srcId="{84D62C79-C81A-4ACC-B616-544AEF6DA7CF}" destId="{E7C623FC-CC7A-4630-A5BA-A717DAC7E6AA}" srcOrd="3" destOrd="0" parTransId="{9BD9E590-545C-4625-B335-6BC83703E101}" sibTransId="{86EEBE53-6E69-4133-B938-D29540A649F3}"/>
    <dgm:cxn modelId="{383E4FF3-63F1-44E9-A452-2B4FF0F0AABE}" type="presOf" srcId="{73E94204-A651-4C0B-9BB0-EB74C7627743}" destId="{A39E1DAD-55F6-40A6-A23C-518ED929CF06}" srcOrd="0" destOrd="0" presId="urn:microsoft.com/office/officeart/2005/8/layout/venn3"/>
    <dgm:cxn modelId="{40271980-138B-4C23-9902-98726FA2790A}" type="presParOf" srcId="{7FBAF0F2-2487-4C48-9C57-3B63D81E9529}" destId="{A39E1DAD-55F6-40A6-A23C-518ED929CF06}" srcOrd="0" destOrd="0" presId="urn:microsoft.com/office/officeart/2005/8/layout/venn3"/>
    <dgm:cxn modelId="{1573B3D4-EF1E-4372-9ED6-9DCFD75F38E3}" type="presParOf" srcId="{7FBAF0F2-2487-4C48-9C57-3B63D81E9529}" destId="{5EBD6968-19C4-46BD-9E38-1B3F612A0BFD}" srcOrd="1" destOrd="0" presId="urn:microsoft.com/office/officeart/2005/8/layout/venn3"/>
    <dgm:cxn modelId="{CA81A4EA-BA9A-4DD6-9348-8DCB9D0EF4FF}" type="presParOf" srcId="{7FBAF0F2-2487-4C48-9C57-3B63D81E9529}" destId="{E66ABF0A-3FDE-48B8-AFB9-1A2F8EAE36C2}" srcOrd="2" destOrd="0" presId="urn:microsoft.com/office/officeart/2005/8/layout/venn3"/>
    <dgm:cxn modelId="{97304184-C781-41BF-BD55-F16AB2F8EA00}" type="presParOf" srcId="{7FBAF0F2-2487-4C48-9C57-3B63D81E9529}" destId="{39D7F682-C9FF-4776-A134-A6224CB609E8}" srcOrd="3" destOrd="0" presId="urn:microsoft.com/office/officeart/2005/8/layout/venn3"/>
    <dgm:cxn modelId="{A77BF7F4-E646-44AF-90E2-FFFACD4BEBBD}" type="presParOf" srcId="{7FBAF0F2-2487-4C48-9C57-3B63D81E9529}" destId="{F6DD90FA-0FB3-4E3B-BB76-FF20481E22D4}" srcOrd="4" destOrd="0" presId="urn:microsoft.com/office/officeart/2005/8/layout/venn3"/>
    <dgm:cxn modelId="{FA3EA187-DA95-46AD-8ADC-EC6DF354BF4D}" type="presParOf" srcId="{7FBAF0F2-2487-4C48-9C57-3B63D81E9529}" destId="{B9A88028-12F9-46CE-9E9D-95EA6A630522}" srcOrd="5" destOrd="0" presId="urn:microsoft.com/office/officeart/2005/8/layout/venn3"/>
    <dgm:cxn modelId="{BB9D6EFD-C155-47A4-B00C-E9A4401A9DF7}" type="presParOf" srcId="{7FBAF0F2-2487-4C48-9C57-3B63D81E9529}" destId="{96CEF5E1-39E1-4A7C-B3E4-F72C43565EB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3E94204-A651-4C0B-9BB0-EB74C7627743}">
      <dgm:prSet phldrT="[Text]"/>
      <dgm:spPr>
        <a:solidFill>
          <a:srgbClr val="FF0000">
            <a:alpha val="50000"/>
          </a:srgbClr>
        </a:solidFill>
      </dgm:spPr>
      <dgm:t>
        <a:bodyPr/>
        <a:lstStyle/>
        <a:p>
          <a:r>
            <a:rPr lang="en-US" dirty="0"/>
            <a:t>ACE Study</a:t>
          </a:r>
        </a:p>
      </dgm:t>
    </dgm:pt>
    <dgm:pt modelId="{F0A8EF98-CBCC-4056-8CC2-A7406CF41436}" type="parTrans" cxnId="{78CF149D-1919-432F-9778-4FC666413E34}">
      <dgm:prSet/>
      <dgm:spPr/>
      <dgm:t>
        <a:bodyPr/>
        <a:lstStyle/>
        <a:p>
          <a:endParaRPr lang="en-US"/>
        </a:p>
      </dgm:t>
    </dgm:pt>
    <dgm:pt modelId="{86F250FB-46DC-48CF-A144-539C0AFF1D1A}" type="sibTrans" cxnId="{78CF149D-1919-432F-9778-4FC666413E34}">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A39E1DAD-55F6-40A6-A23C-518ED929CF06}" type="pres">
      <dgm:prSet presAssocID="{73E94204-A651-4C0B-9BB0-EB74C7627743}" presName="Name5" presStyleLbl="vennNode1" presStyleIdx="0" presStyleCnt="1" custLinFactNeighborX="-59505" custLinFactNeighborY="0">
        <dgm:presLayoutVars>
          <dgm:bulletEnabled val="1"/>
        </dgm:presLayoutVars>
      </dgm:prSet>
      <dgm:spPr/>
      <dgm:t>
        <a:bodyPr/>
        <a:lstStyle/>
        <a:p>
          <a:endParaRPr lang="en-IE"/>
        </a:p>
      </dgm:t>
    </dgm:pt>
  </dgm:ptLst>
  <dgm:cxnLst>
    <dgm:cxn modelId="{78CF149D-1919-432F-9778-4FC666413E34}" srcId="{84D62C79-C81A-4ACC-B616-544AEF6DA7CF}" destId="{73E94204-A651-4C0B-9BB0-EB74C7627743}" srcOrd="0" destOrd="0" parTransId="{F0A8EF98-CBCC-4056-8CC2-A7406CF41436}" sibTransId="{86F250FB-46DC-48CF-A144-539C0AFF1D1A}"/>
    <dgm:cxn modelId="{383E4FF3-63F1-44E9-A452-2B4FF0F0AABE}" type="presOf" srcId="{73E94204-A651-4C0B-9BB0-EB74C7627743}" destId="{A39E1DAD-55F6-40A6-A23C-518ED929CF06}" srcOrd="0" destOrd="0" presId="urn:microsoft.com/office/officeart/2005/8/layout/venn3"/>
    <dgm:cxn modelId="{E74E4180-26D8-4F39-82EB-97C61BCDA73C}" type="presOf" srcId="{84D62C79-C81A-4ACC-B616-544AEF6DA7CF}" destId="{7FBAF0F2-2487-4C48-9C57-3B63D81E9529}" srcOrd="0" destOrd="0" presId="urn:microsoft.com/office/officeart/2005/8/layout/venn3"/>
    <dgm:cxn modelId="{40271980-138B-4C23-9902-98726FA2790A}" type="presParOf" srcId="{7FBAF0F2-2487-4C48-9C57-3B63D81E9529}" destId="{A39E1DAD-55F6-40A6-A23C-518ED929CF06}"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9729D1C-D1F8-4AF6-B2CB-17259F70F903}">
      <dgm:prSet/>
      <dgm:spPr>
        <a:solidFill>
          <a:srgbClr val="FFC000">
            <a:alpha val="50000"/>
          </a:srgbClr>
        </a:solidFill>
      </dgm:spPr>
      <dgm:t>
        <a:bodyPr/>
        <a:lstStyle/>
        <a:p>
          <a:r>
            <a:rPr lang="en-US" dirty="0"/>
            <a:t>Staff Compassion Levels</a:t>
          </a:r>
        </a:p>
      </dgm:t>
    </dgm:pt>
    <dgm:pt modelId="{2E27F1BF-5553-48E1-B2FC-97C161BEA3F6}" type="parTrans" cxnId="{03C17E00-7575-4A15-AF9A-39C1B21153EE}">
      <dgm:prSet/>
      <dgm:spPr/>
      <dgm:t>
        <a:bodyPr/>
        <a:lstStyle/>
        <a:p>
          <a:endParaRPr lang="en-US"/>
        </a:p>
      </dgm:t>
    </dgm:pt>
    <dgm:pt modelId="{67755F77-E81A-45CE-8F3A-6778D3513969}" type="sibTrans" cxnId="{03C17E00-7575-4A15-AF9A-39C1B21153EE}">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BAC6B2D9-1288-4B56-9E0C-53ECEA04040A}" type="pres">
      <dgm:prSet presAssocID="{A9729D1C-D1F8-4AF6-B2CB-17259F70F903}" presName="Name5" presStyleLbl="vennNode1" presStyleIdx="0" presStyleCnt="1">
        <dgm:presLayoutVars>
          <dgm:bulletEnabled val="1"/>
        </dgm:presLayoutVars>
      </dgm:prSet>
      <dgm:spPr/>
      <dgm:t>
        <a:bodyPr/>
        <a:lstStyle/>
        <a:p>
          <a:endParaRPr lang="en-IE"/>
        </a:p>
      </dgm:t>
    </dgm:pt>
  </dgm:ptLst>
  <dgm:cxnLst>
    <dgm:cxn modelId="{03C17E00-7575-4A15-AF9A-39C1B21153EE}" srcId="{84D62C79-C81A-4ACC-B616-544AEF6DA7CF}" destId="{A9729D1C-D1F8-4AF6-B2CB-17259F70F903}" srcOrd="0" destOrd="0" parTransId="{2E27F1BF-5553-48E1-B2FC-97C161BEA3F6}" sibTransId="{67755F77-E81A-45CE-8F3A-6778D3513969}"/>
    <dgm:cxn modelId="{E74E4180-26D8-4F39-82EB-97C61BCDA73C}" type="presOf" srcId="{84D62C79-C81A-4ACC-B616-544AEF6DA7CF}" destId="{7FBAF0F2-2487-4C48-9C57-3B63D81E9529}" srcOrd="0" destOrd="0" presId="urn:microsoft.com/office/officeart/2005/8/layout/venn3"/>
    <dgm:cxn modelId="{03893562-39B1-4AB5-BB9E-64D23CC32604}" type="presOf" srcId="{A9729D1C-D1F8-4AF6-B2CB-17259F70F903}" destId="{BAC6B2D9-1288-4B56-9E0C-53ECEA04040A}" srcOrd="0" destOrd="0" presId="urn:microsoft.com/office/officeart/2005/8/layout/venn3"/>
    <dgm:cxn modelId="{8A3136B1-43E7-43C5-B28D-D1E7FB2B364B}" type="presParOf" srcId="{7FBAF0F2-2487-4C48-9C57-3B63D81E9529}" destId="{BAC6B2D9-1288-4B56-9E0C-53ECEA04040A}"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9729D1C-D1F8-4AF6-B2CB-17259F70F903}">
      <dgm:prSet/>
      <dgm:spPr>
        <a:solidFill>
          <a:srgbClr val="00B0F0">
            <a:alpha val="50000"/>
          </a:srgbClr>
        </a:solidFill>
      </dgm:spPr>
      <dgm:t>
        <a:bodyPr/>
        <a:lstStyle/>
        <a:p>
          <a:r>
            <a:rPr lang="en-US" dirty="0"/>
            <a:t>Agency Audit</a:t>
          </a:r>
        </a:p>
      </dgm:t>
    </dgm:pt>
    <dgm:pt modelId="{2E27F1BF-5553-48E1-B2FC-97C161BEA3F6}" type="parTrans" cxnId="{03C17E00-7575-4A15-AF9A-39C1B21153EE}">
      <dgm:prSet/>
      <dgm:spPr/>
      <dgm:t>
        <a:bodyPr/>
        <a:lstStyle/>
        <a:p>
          <a:endParaRPr lang="en-US"/>
        </a:p>
      </dgm:t>
    </dgm:pt>
    <dgm:pt modelId="{67755F77-E81A-45CE-8F3A-6778D3513969}" type="sibTrans" cxnId="{03C17E00-7575-4A15-AF9A-39C1B21153EE}">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BAC6B2D9-1288-4B56-9E0C-53ECEA04040A}" type="pres">
      <dgm:prSet presAssocID="{A9729D1C-D1F8-4AF6-B2CB-17259F70F903}" presName="Name5" presStyleLbl="vennNode1" presStyleIdx="0" presStyleCnt="1" custLinFactNeighborX="-6668" custLinFactNeighborY="-38">
        <dgm:presLayoutVars>
          <dgm:bulletEnabled val="1"/>
        </dgm:presLayoutVars>
      </dgm:prSet>
      <dgm:spPr/>
      <dgm:t>
        <a:bodyPr/>
        <a:lstStyle/>
        <a:p>
          <a:endParaRPr lang="en-IE"/>
        </a:p>
      </dgm:t>
    </dgm:pt>
  </dgm:ptLst>
  <dgm:cxnLst>
    <dgm:cxn modelId="{03C17E00-7575-4A15-AF9A-39C1B21153EE}" srcId="{84D62C79-C81A-4ACC-B616-544AEF6DA7CF}" destId="{A9729D1C-D1F8-4AF6-B2CB-17259F70F903}" srcOrd="0" destOrd="0" parTransId="{2E27F1BF-5553-48E1-B2FC-97C161BEA3F6}" sibTransId="{67755F77-E81A-45CE-8F3A-6778D3513969}"/>
    <dgm:cxn modelId="{E74E4180-26D8-4F39-82EB-97C61BCDA73C}" type="presOf" srcId="{84D62C79-C81A-4ACC-B616-544AEF6DA7CF}" destId="{7FBAF0F2-2487-4C48-9C57-3B63D81E9529}" srcOrd="0" destOrd="0" presId="urn:microsoft.com/office/officeart/2005/8/layout/venn3"/>
    <dgm:cxn modelId="{03893562-39B1-4AB5-BB9E-64D23CC32604}" type="presOf" srcId="{A9729D1C-D1F8-4AF6-B2CB-17259F70F903}" destId="{BAC6B2D9-1288-4B56-9E0C-53ECEA04040A}" srcOrd="0" destOrd="0" presId="urn:microsoft.com/office/officeart/2005/8/layout/venn3"/>
    <dgm:cxn modelId="{8A3136B1-43E7-43C5-B28D-D1E7FB2B364B}" type="presParOf" srcId="{7FBAF0F2-2487-4C48-9C57-3B63D81E9529}" destId="{BAC6B2D9-1288-4B56-9E0C-53ECEA04040A}"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A7552-88D1-4957-8842-0B443744C9C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A87833B4-9F7B-404B-A386-E97DB28A927E}">
      <dgm:prSet phldrT="[Text]"/>
      <dgm:spPr>
        <a:solidFill>
          <a:srgbClr val="002060"/>
        </a:solidFill>
      </dgm:spPr>
      <dgm:t>
        <a:bodyPr/>
        <a:lstStyle/>
        <a:p>
          <a:r>
            <a:rPr lang="en-IE" dirty="0"/>
            <a:t>Consumer Involvement</a:t>
          </a:r>
          <a:endParaRPr lang="en-US" dirty="0"/>
        </a:p>
      </dgm:t>
    </dgm:pt>
    <dgm:pt modelId="{19ABCE51-DA00-45FF-8B33-0DA7F60F5EED}" type="parTrans" cxnId="{20457904-D829-44E9-B214-A6A56F1CFC40}">
      <dgm:prSet/>
      <dgm:spPr/>
      <dgm:t>
        <a:bodyPr/>
        <a:lstStyle/>
        <a:p>
          <a:endParaRPr lang="en-US"/>
        </a:p>
      </dgm:t>
    </dgm:pt>
    <dgm:pt modelId="{77BEBA87-B34D-4B8F-864D-95B46AE29D6C}" type="sibTrans" cxnId="{20457904-D829-44E9-B214-A6A56F1CFC40}">
      <dgm:prSet/>
      <dgm:spPr/>
      <dgm:t>
        <a:bodyPr/>
        <a:lstStyle/>
        <a:p>
          <a:endParaRPr lang="en-US"/>
        </a:p>
      </dgm:t>
    </dgm:pt>
    <dgm:pt modelId="{406CFF5C-B38E-40D8-8216-E11771DB32E6}">
      <dgm:prSet/>
      <dgm:spPr>
        <a:solidFill>
          <a:srgbClr val="FFC000"/>
        </a:solidFill>
      </dgm:spPr>
      <dgm:t>
        <a:bodyPr/>
        <a:lstStyle/>
        <a:p>
          <a:r>
            <a:rPr lang="en-IE" dirty="0"/>
            <a:t>Supporting staff development</a:t>
          </a:r>
        </a:p>
      </dgm:t>
    </dgm:pt>
    <dgm:pt modelId="{2BC8523A-849E-4517-84C9-4C01499E1B16}" type="parTrans" cxnId="{87675707-E672-4DFF-87A8-B4B95A445DAF}">
      <dgm:prSet/>
      <dgm:spPr/>
      <dgm:t>
        <a:bodyPr/>
        <a:lstStyle/>
        <a:p>
          <a:endParaRPr lang="en-US"/>
        </a:p>
      </dgm:t>
    </dgm:pt>
    <dgm:pt modelId="{5B4491F6-4CF3-4BA5-AF27-32247D21E8AE}" type="sibTrans" cxnId="{87675707-E672-4DFF-87A8-B4B95A445DAF}">
      <dgm:prSet/>
      <dgm:spPr/>
      <dgm:t>
        <a:bodyPr/>
        <a:lstStyle/>
        <a:p>
          <a:endParaRPr lang="en-US"/>
        </a:p>
      </dgm:t>
    </dgm:pt>
    <dgm:pt modelId="{8DE781D0-5A36-40A0-B1E9-28A6C70AC636}">
      <dgm:prSet/>
      <dgm:spPr>
        <a:solidFill>
          <a:srgbClr val="00B0F0"/>
        </a:solidFill>
      </dgm:spPr>
      <dgm:t>
        <a:bodyPr/>
        <a:lstStyle/>
        <a:p>
          <a:r>
            <a:rPr lang="en-IE" dirty="0"/>
            <a:t>Safe &amp; Supportive Environment</a:t>
          </a:r>
        </a:p>
      </dgm:t>
    </dgm:pt>
    <dgm:pt modelId="{6E9C9346-27B4-4F3C-A9FD-47102A0D3E37}" type="parTrans" cxnId="{5CDD6651-E2D1-4553-BF27-391C2CE6701D}">
      <dgm:prSet/>
      <dgm:spPr/>
      <dgm:t>
        <a:bodyPr/>
        <a:lstStyle/>
        <a:p>
          <a:endParaRPr lang="en-US"/>
        </a:p>
      </dgm:t>
    </dgm:pt>
    <dgm:pt modelId="{137E6223-D4EB-4DFE-9D6B-1155B8D8A937}" type="sibTrans" cxnId="{5CDD6651-E2D1-4553-BF27-391C2CE6701D}">
      <dgm:prSet/>
      <dgm:spPr/>
      <dgm:t>
        <a:bodyPr/>
        <a:lstStyle/>
        <a:p>
          <a:endParaRPr lang="en-US"/>
        </a:p>
      </dgm:t>
    </dgm:pt>
    <dgm:pt modelId="{8A39EC0C-2A40-47A4-ADF2-7BD5A53ACBAB}">
      <dgm:prSet/>
      <dgm:spPr>
        <a:solidFill>
          <a:srgbClr val="00B050"/>
        </a:solidFill>
      </dgm:spPr>
      <dgm:t>
        <a:bodyPr/>
        <a:lstStyle/>
        <a:p>
          <a:r>
            <a:rPr lang="en-IE" dirty="0"/>
            <a:t>Assessment &amp; Care Planning</a:t>
          </a:r>
        </a:p>
      </dgm:t>
    </dgm:pt>
    <dgm:pt modelId="{0941CA87-1704-4081-AC26-80900258D5A2}" type="parTrans" cxnId="{81C9346F-2573-47A1-8A20-4274ADBFFEBA}">
      <dgm:prSet/>
      <dgm:spPr/>
      <dgm:t>
        <a:bodyPr/>
        <a:lstStyle/>
        <a:p>
          <a:endParaRPr lang="en-US"/>
        </a:p>
      </dgm:t>
    </dgm:pt>
    <dgm:pt modelId="{59917BA1-72BA-4B5C-8C0F-EBC4CAA89A7F}" type="sibTrans" cxnId="{81C9346F-2573-47A1-8A20-4274ADBFFEBA}">
      <dgm:prSet/>
      <dgm:spPr/>
      <dgm:t>
        <a:bodyPr/>
        <a:lstStyle/>
        <a:p>
          <a:endParaRPr lang="en-US"/>
        </a:p>
      </dgm:t>
    </dgm:pt>
    <dgm:pt modelId="{703A9883-B041-48F7-B933-195B02D79DBF}">
      <dgm:prSet/>
      <dgm:spPr>
        <a:solidFill>
          <a:srgbClr val="FF0000"/>
        </a:solidFill>
      </dgm:spPr>
      <dgm:t>
        <a:bodyPr/>
        <a:lstStyle/>
        <a:p>
          <a:r>
            <a:rPr lang="en-IE"/>
            <a:t>Policies</a:t>
          </a:r>
        </a:p>
      </dgm:t>
    </dgm:pt>
    <dgm:pt modelId="{6336D271-C789-4203-B9C2-C0B0541A27B8}" type="parTrans" cxnId="{1AD77C0A-5492-4344-AB19-6254066861B5}">
      <dgm:prSet/>
      <dgm:spPr/>
      <dgm:t>
        <a:bodyPr/>
        <a:lstStyle/>
        <a:p>
          <a:endParaRPr lang="en-US"/>
        </a:p>
      </dgm:t>
    </dgm:pt>
    <dgm:pt modelId="{35732CAC-14F7-4779-B66C-FD887B14EA8B}" type="sibTrans" cxnId="{1AD77C0A-5492-4344-AB19-6254066861B5}">
      <dgm:prSet/>
      <dgm:spPr/>
      <dgm:t>
        <a:bodyPr/>
        <a:lstStyle/>
        <a:p>
          <a:endParaRPr lang="en-US"/>
        </a:p>
      </dgm:t>
    </dgm:pt>
    <dgm:pt modelId="{89E43851-E0F5-49FE-B8A6-CB6E7567D048}" type="pres">
      <dgm:prSet presAssocID="{AD9A7552-88D1-4957-8842-0B443744C9C3}" presName="cycle" presStyleCnt="0">
        <dgm:presLayoutVars>
          <dgm:dir/>
          <dgm:resizeHandles val="exact"/>
        </dgm:presLayoutVars>
      </dgm:prSet>
      <dgm:spPr/>
      <dgm:t>
        <a:bodyPr/>
        <a:lstStyle/>
        <a:p>
          <a:endParaRPr lang="en-IE"/>
        </a:p>
      </dgm:t>
    </dgm:pt>
    <dgm:pt modelId="{09D0E8BD-87E5-4A06-9AD6-583AC042020C}" type="pres">
      <dgm:prSet presAssocID="{406CFF5C-B38E-40D8-8216-E11771DB32E6}" presName="node" presStyleLbl="node1" presStyleIdx="0" presStyleCnt="5">
        <dgm:presLayoutVars>
          <dgm:bulletEnabled val="1"/>
        </dgm:presLayoutVars>
      </dgm:prSet>
      <dgm:spPr/>
      <dgm:t>
        <a:bodyPr/>
        <a:lstStyle/>
        <a:p>
          <a:endParaRPr lang="en-IE"/>
        </a:p>
      </dgm:t>
    </dgm:pt>
    <dgm:pt modelId="{4BCDCE7F-E5DF-41D4-8AB7-95D153C70B92}" type="pres">
      <dgm:prSet presAssocID="{406CFF5C-B38E-40D8-8216-E11771DB32E6}" presName="spNode" presStyleCnt="0"/>
      <dgm:spPr/>
    </dgm:pt>
    <dgm:pt modelId="{1F6AD0CC-364F-4C24-97FD-26FBF6A7CC64}" type="pres">
      <dgm:prSet presAssocID="{5B4491F6-4CF3-4BA5-AF27-32247D21E8AE}" presName="sibTrans" presStyleLbl="sibTrans1D1" presStyleIdx="0" presStyleCnt="5"/>
      <dgm:spPr/>
      <dgm:t>
        <a:bodyPr/>
        <a:lstStyle/>
        <a:p>
          <a:endParaRPr lang="en-IE"/>
        </a:p>
      </dgm:t>
    </dgm:pt>
    <dgm:pt modelId="{D39D10D4-6FBD-4830-822A-FE7B2526610C}" type="pres">
      <dgm:prSet presAssocID="{8DE781D0-5A36-40A0-B1E9-28A6C70AC636}" presName="node" presStyleLbl="node1" presStyleIdx="1" presStyleCnt="5">
        <dgm:presLayoutVars>
          <dgm:bulletEnabled val="1"/>
        </dgm:presLayoutVars>
      </dgm:prSet>
      <dgm:spPr/>
      <dgm:t>
        <a:bodyPr/>
        <a:lstStyle/>
        <a:p>
          <a:endParaRPr lang="en-IE"/>
        </a:p>
      </dgm:t>
    </dgm:pt>
    <dgm:pt modelId="{2B49BCC3-E8E2-4D2A-94FB-0AD6BBE385F7}" type="pres">
      <dgm:prSet presAssocID="{8DE781D0-5A36-40A0-B1E9-28A6C70AC636}" presName="spNode" presStyleCnt="0"/>
      <dgm:spPr/>
    </dgm:pt>
    <dgm:pt modelId="{765A0B0C-F7BB-4584-B797-8025FE2C960E}" type="pres">
      <dgm:prSet presAssocID="{137E6223-D4EB-4DFE-9D6B-1155B8D8A937}" presName="sibTrans" presStyleLbl="sibTrans1D1" presStyleIdx="1" presStyleCnt="5"/>
      <dgm:spPr/>
      <dgm:t>
        <a:bodyPr/>
        <a:lstStyle/>
        <a:p>
          <a:endParaRPr lang="en-IE"/>
        </a:p>
      </dgm:t>
    </dgm:pt>
    <dgm:pt modelId="{DBB865C1-C752-4C8F-931E-CD59C053FCD4}" type="pres">
      <dgm:prSet presAssocID="{8A39EC0C-2A40-47A4-ADF2-7BD5A53ACBAB}" presName="node" presStyleLbl="node1" presStyleIdx="2" presStyleCnt="5">
        <dgm:presLayoutVars>
          <dgm:bulletEnabled val="1"/>
        </dgm:presLayoutVars>
      </dgm:prSet>
      <dgm:spPr/>
      <dgm:t>
        <a:bodyPr/>
        <a:lstStyle/>
        <a:p>
          <a:endParaRPr lang="en-IE"/>
        </a:p>
      </dgm:t>
    </dgm:pt>
    <dgm:pt modelId="{04AD2E61-9AC8-4948-A103-8FD4BB0E6C1F}" type="pres">
      <dgm:prSet presAssocID="{8A39EC0C-2A40-47A4-ADF2-7BD5A53ACBAB}" presName="spNode" presStyleCnt="0"/>
      <dgm:spPr/>
    </dgm:pt>
    <dgm:pt modelId="{A9E4BC55-ED99-47CF-9E50-A53729CBC6F2}" type="pres">
      <dgm:prSet presAssocID="{59917BA1-72BA-4B5C-8C0F-EBC4CAA89A7F}" presName="sibTrans" presStyleLbl="sibTrans1D1" presStyleIdx="2" presStyleCnt="5"/>
      <dgm:spPr/>
      <dgm:t>
        <a:bodyPr/>
        <a:lstStyle/>
        <a:p>
          <a:endParaRPr lang="en-IE"/>
        </a:p>
      </dgm:t>
    </dgm:pt>
    <dgm:pt modelId="{BF5F8263-9DE8-4503-A37E-E9ACB84E1C82}" type="pres">
      <dgm:prSet presAssocID="{A87833B4-9F7B-404B-A386-E97DB28A927E}" presName="node" presStyleLbl="node1" presStyleIdx="3" presStyleCnt="5">
        <dgm:presLayoutVars>
          <dgm:bulletEnabled val="1"/>
        </dgm:presLayoutVars>
      </dgm:prSet>
      <dgm:spPr/>
      <dgm:t>
        <a:bodyPr/>
        <a:lstStyle/>
        <a:p>
          <a:endParaRPr lang="en-IE"/>
        </a:p>
      </dgm:t>
    </dgm:pt>
    <dgm:pt modelId="{3A4BEC1C-C8A6-421C-B50A-F5DEB79F0378}" type="pres">
      <dgm:prSet presAssocID="{A87833B4-9F7B-404B-A386-E97DB28A927E}" presName="spNode" presStyleCnt="0"/>
      <dgm:spPr/>
    </dgm:pt>
    <dgm:pt modelId="{D6C8E9DD-ADFC-4126-B274-BF14EE86EB61}" type="pres">
      <dgm:prSet presAssocID="{77BEBA87-B34D-4B8F-864D-95B46AE29D6C}" presName="sibTrans" presStyleLbl="sibTrans1D1" presStyleIdx="3" presStyleCnt="5"/>
      <dgm:spPr/>
      <dgm:t>
        <a:bodyPr/>
        <a:lstStyle/>
        <a:p>
          <a:endParaRPr lang="en-IE"/>
        </a:p>
      </dgm:t>
    </dgm:pt>
    <dgm:pt modelId="{991FD546-A5CD-46AF-9E19-05180716FD0F}" type="pres">
      <dgm:prSet presAssocID="{703A9883-B041-48F7-B933-195B02D79DBF}" presName="node" presStyleLbl="node1" presStyleIdx="4" presStyleCnt="5">
        <dgm:presLayoutVars>
          <dgm:bulletEnabled val="1"/>
        </dgm:presLayoutVars>
      </dgm:prSet>
      <dgm:spPr/>
      <dgm:t>
        <a:bodyPr/>
        <a:lstStyle/>
        <a:p>
          <a:endParaRPr lang="en-IE"/>
        </a:p>
      </dgm:t>
    </dgm:pt>
    <dgm:pt modelId="{AC7AD28C-BE25-4B21-A0B7-1975C1CD3682}" type="pres">
      <dgm:prSet presAssocID="{703A9883-B041-48F7-B933-195B02D79DBF}" presName="spNode" presStyleCnt="0"/>
      <dgm:spPr/>
    </dgm:pt>
    <dgm:pt modelId="{A3399415-45F3-4DCD-9450-42DCD9D465CB}" type="pres">
      <dgm:prSet presAssocID="{35732CAC-14F7-4779-B66C-FD887B14EA8B}" presName="sibTrans" presStyleLbl="sibTrans1D1" presStyleIdx="4" presStyleCnt="5"/>
      <dgm:spPr/>
      <dgm:t>
        <a:bodyPr/>
        <a:lstStyle/>
        <a:p>
          <a:endParaRPr lang="en-IE"/>
        </a:p>
      </dgm:t>
    </dgm:pt>
  </dgm:ptLst>
  <dgm:cxnLst>
    <dgm:cxn modelId="{F17737E5-F91A-411F-BDA6-10614C3CCD51}" type="presOf" srcId="{8DE781D0-5A36-40A0-B1E9-28A6C70AC636}" destId="{D39D10D4-6FBD-4830-822A-FE7B2526610C}" srcOrd="0" destOrd="0" presId="urn:microsoft.com/office/officeart/2005/8/layout/cycle6"/>
    <dgm:cxn modelId="{8348526B-F8E6-41FB-A6F8-5ED25296060B}" type="presOf" srcId="{59917BA1-72BA-4B5C-8C0F-EBC4CAA89A7F}" destId="{A9E4BC55-ED99-47CF-9E50-A53729CBC6F2}" srcOrd="0" destOrd="0" presId="urn:microsoft.com/office/officeart/2005/8/layout/cycle6"/>
    <dgm:cxn modelId="{07E36F3F-5F48-49EB-88D2-33158E014A81}" type="presOf" srcId="{AD9A7552-88D1-4957-8842-0B443744C9C3}" destId="{89E43851-E0F5-49FE-B8A6-CB6E7567D048}" srcOrd="0" destOrd="0" presId="urn:microsoft.com/office/officeart/2005/8/layout/cycle6"/>
    <dgm:cxn modelId="{CD7FA763-CA24-4D56-B04C-4FE6B9A1C9B4}" type="presOf" srcId="{137E6223-D4EB-4DFE-9D6B-1155B8D8A937}" destId="{765A0B0C-F7BB-4584-B797-8025FE2C960E}" srcOrd="0" destOrd="0" presId="urn:microsoft.com/office/officeart/2005/8/layout/cycle6"/>
    <dgm:cxn modelId="{9EC8412C-9130-4453-9BC1-66310BB0F0CE}" type="presOf" srcId="{5B4491F6-4CF3-4BA5-AF27-32247D21E8AE}" destId="{1F6AD0CC-364F-4C24-97FD-26FBF6A7CC64}" srcOrd="0" destOrd="0" presId="urn:microsoft.com/office/officeart/2005/8/layout/cycle6"/>
    <dgm:cxn modelId="{47F4C930-EC45-4E4E-AD97-BC8401D86B0F}" type="presOf" srcId="{77BEBA87-B34D-4B8F-864D-95B46AE29D6C}" destId="{D6C8E9DD-ADFC-4126-B274-BF14EE86EB61}" srcOrd="0" destOrd="0" presId="urn:microsoft.com/office/officeart/2005/8/layout/cycle6"/>
    <dgm:cxn modelId="{DB9A6AC8-7697-468C-B0CD-7E028EA826BB}" type="presOf" srcId="{35732CAC-14F7-4779-B66C-FD887B14EA8B}" destId="{A3399415-45F3-4DCD-9450-42DCD9D465CB}" srcOrd="0" destOrd="0" presId="urn:microsoft.com/office/officeart/2005/8/layout/cycle6"/>
    <dgm:cxn modelId="{87675707-E672-4DFF-87A8-B4B95A445DAF}" srcId="{AD9A7552-88D1-4957-8842-0B443744C9C3}" destId="{406CFF5C-B38E-40D8-8216-E11771DB32E6}" srcOrd="0" destOrd="0" parTransId="{2BC8523A-849E-4517-84C9-4C01499E1B16}" sibTransId="{5B4491F6-4CF3-4BA5-AF27-32247D21E8AE}"/>
    <dgm:cxn modelId="{5CDD6651-E2D1-4553-BF27-391C2CE6701D}" srcId="{AD9A7552-88D1-4957-8842-0B443744C9C3}" destId="{8DE781D0-5A36-40A0-B1E9-28A6C70AC636}" srcOrd="1" destOrd="0" parTransId="{6E9C9346-27B4-4F3C-A9FD-47102A0D3E37}" sibTransId="{137E6223-D4EB-4DFE-9D6B-1155B8D8A937}"/>
    <dgm:cxn modelId="{1AD77C0A-5492-4344-AB19-6254066861B5}" srcId="{AD9A7552-88D1-4957-8842-0B443744C9C3}" destId="{703A9883-B041-48F7-B933-195B02D79DBF}" srcOrd="4" destOrd="0" parTransId="{6336D271-C789-4203-B9C2-C0B0541A27B8}" sibTransId="{35732CAC-14F7-4779-B66C-FD887B14EA8B}"/>
    <dgm:cxn modelId="{F779D15B-15D2-449A-9859-3B52B296D86E}" type="presOf" srcId="{8A39EC0C-2A40-47A4-ADF2-7BD5A53ACBAB}" destId="{DBB865C1-C752-4C8F-931E-CD59C053FCD4}" srcOrd="0" destOrd="0" presId="urn:microsoft.com/office/officeart/2005/8/layout/cycle6"/>
    <dgm:cxn modelId="{81C9346F-2573-47A1-8A20-4274ADBFFEBA}" srcId="{AD9A7552-88D1-4957-8842-0B443744C9C3}" destId="{8A39EC0C-2A40-47A4-ADF2-7BD5A53ACBAB}" srcOrd="2" destOrd="0" parTransId="{0941CA87-1704-4081-AC26-80900258D5A2}" sibTransId="{59917BA1-72BA-4B5C-8C0F-EBC4CAA89A7F}"/>
    <dgm:cxn modelId="{383DD037-5196-4530-8FD2-3E2B40A21247}" type="presOf" srcId="{A87833B4-9F7B-404B-A386-E97DB28A927E}" destId="{BF5F8263-9DE8-4503-A37E-E9ACB84E1C82}" srcOrd="0" destOrd="0" presId="urn:microsoft.com/office/officeart/2005/8/layout/cycle6"/>
    <dgm:cxn modelId="{C2DC0826-B195-4B7F-867C-02EB3C2686F7}" type="presOf" srcId="{406CFF5C-B38E-40D8-8216-E11771DB32E6}" destId="{09D0E8BD-87E5-4A06-9AD6-583AC042020C}" srcOrd="0" destOrd="0" presId="urn:microsoft.com/office/officeart/2005/8/layout/cycle6"/>
    <dgm:cxn modelId="{BE697883-7A50-411C-ACDE-6BAC5FE5CE3C}" type="presOf" srcId="{703A9883-B041-48F7-B933-195B02D79DBF}" destId="{991FD546-A5CD-46AF-9E19-05180716FD0F}" srcOrd="0" destOrd="0" presId="urn:microsoft.com/office/officeart/2005/8/layout/cycle6"/>
    <dgm:cxn modelId="{20457904-D829-44E9-B214-A6A56F1CFC40}" srcId="{AD9A7552-88D1-4957-8842-0B443744C9C3}" destId="{A87833B4-9F7B-404B-A386-E97DB28A927E}" srcOrd="3" destOrd="0" parTransId="{19ABCE51-DA00-45FF-8B33-0DA7F60F5EED}" sibTransId="{77BEBA87-B34D-4B8F-864D-95B46AE29D6C}"/>
    <dgm:cxn modelId="{FE73D6C7-ACE1-49FA-99CA-F2C609B460C0}" type="presParOf" srcId="{89E43851-E0F5-49FE-B8A6-CB6E7567D048}" destId="{09D0E8BD-87E5-4A06-9AD6-583AC042020C}" srcOrd="0" destOrd="0" presId="urn:microsoft.com/office/officeart/2005/8/layout/cycle6"/>
    <dgm:cxn modelId="{AC282CFB-0DCD-4FC8-B845-B997AC207519}" type="presParOf" srcId="{89E43851-E0F5-49FE-B8A6-CB6E7567D048}" destId="{4BCDCE7F-E5DF-41D4-8AB7-95D153C70B92}" srcOrd="1" destOrd="0" presId="urn:microsoft.com/office/officeart/2005/8/layout/cycle6"/>
    <dgm:cxn modelId="{54436205-078D-4C6A-A391-3AA5C04C60AD}" type="presParOf" srcId="{89E43851-E0F5-49FE-B8A6-CB6E7567D048}" destId="{1F6AD0CC-364F-4C24-97FD-26FBF6A7CC64}" srcOrd="2" destOrd="0" presId="urn:microsoft.com/office/officeart/2005/8/layout/cycle6"/>
    <dgm:cxn modelId="{4D6C8F11-8634-4E46-A92C-9E720D6DB28D}" type="presParOf" srcId="{89E43851-E0F5-49FE-B8A6-CB6E7567D048}" destId="{D39D10D4-6FBD-4830-822A-FE7B2526610C}" srcOrd="3" destOrd="0" presId="urn:microsoft.com/office/officeart/2005/8/layout/cycle6"/>
    <dgm:cxn modelId="{5EE09AFF-9F73-4C7A-B04D-DCF00CA839FF}" type="presParOf" srcId="{89E43851-E0F5-49FE-B8A6-CB6E7567D048}" destId="{2B49BCC3-E8E2-4D2A-94FB-0AD6BBE385F7}" srcOrd="4" destOrd="0" presId="urn:microsoft.com/office/officeart/2005/8/layout/cycle6"/>
    <dgm:cxn modelId="{24ED7C5D-AB45-4CB8-9500-2A42CBF99492}" type="presParOf" srcId="{89E43851-E0F5-49FE-B8A6-CB6E7567D048}" destId="{765A0B0C-F7BB-4584-B797-8025FE2C960E}" srcOrd="5" destOrd="0" presId="urn:microsoft.com/office/officeart/2005/8/layout/cycle6"/>
    <dgm:cxn modelId="{236EBF04-5B23-4169-A676-499C51F57B7E}" type="presParOf" srcId="{89E43851-E0F5-49FE-B8A6-CB6E7567D048}" destId="{DBB865C1-C752-4C8F-931E-CD59C053FCD4}" srcOrd="6" destOrd="0" presId="urn:microsoft.com/office/officeart/2005/8/layout/cycle6"/>
    <dgm:cxn modelId="{D1CE7375-7652-4F5A-A844-E0E851659A71}" type="presParOf" srcId="{89E43851-E0F5-49FE-B8A6-CB6E7567D048}" destId="{04AD2E61-9AC8-4948-A103-8FD4BB0E6C1F}" srcOrd="7" destOrd="0" presId="urn:microsoft.com/office/officeart/2005/8/layout/cycle6"/>
    <dgm:cxn modelId="{6FF2870A-6482-489F-925B-02E7165A9FCE}" type="presParOf" srcId="{89E43851-E0F5-49FE-B8A6-CB6E7567D048}" destId="{A9E4BC55-ED99-47CF-9E50-A53729CBC6F2}" srcOrd="8" destOrd="0" presId="urn:microsoft.com/office/officeart/2005/8/layout/cycle6"/>
    <dgm:cxn modelId="{0FCA8283-919F-44AF-88DF-7A6AB97A1E4D}" type="presParOf" srcId="{89E43851-E0F5-49FE-B8A6-CB6E7567D048}" destId="{BF5F8263-9DE8-4503-A37E-E9ACB84E1C82}" srcOrd="9" destOrd="0" presId="urn:microsoft.com/office/officeart/2005/8/layout/cycle6"/>
    <dgm:cxn modelId="{3FEC8F42-CC0E-4500-A04B-3317A415C693}" type="presParOf" srcId="{89E43851-E0F5-49FE-B8A6-CB6E7567D048}" destId="{3A4BEC1C-C8A6-421C-B50A-F5DEB79F0378}" srcOrd="10" destOrd="0" presId="urn:microsoft.com/office/officeart/2005/8/layout/cycle6"/>
    <dgm:cxn modelId="{FC81479F-6333-4B28-886B-4E46BE4CE2EE}" type="presParOf" srcId="{89E43851-E0F5-49FE-B8A6-CB6E7567D048}" destId="{D6C8E9DD-ADFC-4126-B274-BF14EE86EB61}" srcOrd="11" destOrd="0" presId="urn:microsoft.com/office/officeart/2005/8/layout/cycle6"/>
    <dgm:cxn modelId="{22482AC0-4F8F-4871-AA3E-802594555356}" type="presParOf" srcId="{89E43851-E0F5-49FE-B8A6-CB6E7567D048}" destId="{991FD546-A5CD-46AF-9E19-05180716FD0F}" srcOrd="12" destOrd="0" presId="urn:microsoft.com/office/officeart/2005/8/layout/cycle6"/>
    <dgm:cxn modelId="{9E39A691-278A-4E11-9601-2DE50590FABB}" type="presParOf" srcId="{89E43851-E0F5-49FE-B8A6-CB6E7567D048}" destId="{AC7AD28C-BE25-4B21-A0B7-1975C1CD3682}" srcOrd="13" destOrd="0" presId="urn:microsoft.com/office/officeart/2005/8/layout/cycle6"/>
    <dgm:cxn modelId="{44A13F13-665E-48A4-A2C6-9E143D8B6733}" type="presParOf" srcId="{89E43851-E0F5-49FE-B8A6-CB6E7567D048}" destId="{A3399415-45F3-4DCD-9450-42DCD9D465CB}"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9729D1C-D1F8-4AF6-B2CB-17259F70F903}">
      <dgm:prSet/>
      <dgm:spPr>
        <a:solidFill>
          <a:srgbClr val="00B050">
            <a:alpha val="50000"/>
          </a:srgbClr>
        </a:solidFill>
      </dgm:spPr>
      <dgm:t>
        <a:bodyPr/>
        <a:lstStyle/>
        <a:p>
          <a:r>
            <a:rPr lang="en-US" dirty="0"/>
            <a:t>Trauma Training</a:t>
          </a:r>
        </a:p>
      </dgm:t>
    </dgm:pt>
    <dgm:pt modelId="{2E27F1BF-5553-48E1-B2FC-97C161BEA3F6}" type="parTrans" cxnId="{03C17E00-7575-4A15-AF9A-39C1B21153EE}">
      <dgm:prSet/>
      <dgm:spPr/>
      <dgm:t>
        <a:bodyPr/>
        <a:lstStyle/>
        <a:p>
          <a:endParaRPr lang="en-US"/>
        </a:p>
      </dgm:t>
    </dgm:pt>
    <dgm:pt modelId="{67755F77-E81A-45CE-8F3A-6778D3513969}" type="sibTrans" cxnId="{03C17E00-7575-4A15-AF9A-39C1B21153EE}">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BAC6B2D9-1288-4B56-9E0C-53ECEA04040A}" type="pres">
      <dgm:prSet presAssocID="{A9729D1C-D1F8-4AF6-B2CB-17259F70F903}" presName="Name5" presStyleLbl="vennNode1" presStyleIdx="0" presStyleCnt="1" custLinFactNeighborX="-72852" custLinFactNeighborY="0">
        <dgm:presLayoutVars>
          <dgm:bulletEnabled val="1"/>
        </dgm:presLayoutVars>
      </dgm:prSet>
      <dgm:spPr/>
      <dgm:t>
        <a:bodyPr/>
        <a:lstStyle/>
        <a:p>
          <a:endParaRPr lang="en-IE"/>
        </a:p>
      </dgm:t>
    </dgm:pt>
  </dgm:ptLst>
  <dgm:cxnLst>
    <dgm:cxn modelId="{03C17E00-7575-4A15-AF9A-39C1B21153EE}" srcId="{84D62C79-C81A-4ACC-B616-544AEF6DA7CF}" destId="{A9729D1C-D1F8-4AF6-B2CB-17259F70F903}" srcOrd="0" destOrd="0" parTransId="{2E27F1BF-5553-48E1-B2FC-97C161BEA3F6}" sibTransId="{67755F77-E81A-45CE-8F3A-6778D3513969}"/>
    <dgm:cxn modelId="{E74E4180-26D8-4F39-82EB-97C61BCDA73C}" type="presOf" srcId="{84D62C79-C81A-4ACC-B616-544AEF6DA7CF}" destId="{7FBAF0F2-2487-4C48-9C57-3B63D81E9529}" srcOrd="0" destOrd="0" presId="urn:microsoft.com/office/officeart/2005/8/layout/venn3"/>
    <dgm:cxn modelId="{03893562-39B1-4AB5-BB9E-64D23CC32604}" type="presOf" srcId="{A9729D1C-D1F8-4AF6-B2CB-17259F70F903}" destId="{BAC6B2D9-1288-4B56-9E0C-53ECEA04040A}" srcOrd="0" destOrd="0" presId="urn:microsoft.com/office/officeart/2005/8/layout/venn3"/>
    <dgm:cxn modelId="{8A3136B1-43E7-43C5-B28D-D1E7FB2B364B}" type="presParOf" srcId="{7FBAF0F2-2487-4C48-9C57-3B63D81E9529}" destId="{BAC6B2D9-1288-4B56-9E0C-53ECEA04040A}"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D62C79-C81A-4ACC-B616-544AEF6DA7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3E94204-A651-4C0B-9BB0-EB74C7627743}">
      <dgm:prSet phldrT="[Text]"/>
      <dgm:spPr>
        <a:solidFill>
          <a:srgbClr val="FF0000">
            <a:alpha val="50000"/>
          </a:srgbClr>
        </a:solidFill>
      </dgm:spPr>
      <dgm:t>
        <a:bodyPr/>
        <a:lstStyle/>
        <a:p>
          <a:r>
            <a:rPr lang="en-US" dirty="0"/>
            <a:t>ACE Study</a:t>
          </a:r>
        </a:p>
      </dgm:t>
    </dgm:pt>
    <dgm:pt modelId="{F0A8EF98-CBCC-4056-8CC2-A7406CF41436}" type="parTrans" cxnId="{78CF149D-1919-432F-9778-4FC666413E34}">
      <dgm:prSet/>
      <dgm:spPr/>
      <dgm:t>
        <a:bodyPr/>
        <a:lstStyle/>
        <a:p>
          <a:endParaRPr lang="en-US"/>
        </a:p>
      </dgm:t>
    </dgm:pt>
    <dgm:pt modelId="{86F250FB-46DC-48CF-A144-539C0AFF1D1A}" type="sibTrans" cxnId="{78CF149D-1919-432F-9778-4FC666413E34}">
      <dgm:prSet/>
      <dgm:spPr/>
      <dgm:t>
        <a:bodyPr/>
        <a:lstStyle/>
        <a:p>
          <a:endParaRPr lang="en-US"/>
        </a:p>
      </dgm:t>
    </dgm:pt>
    <dgm:pt modelId="{752A05E0-0402-4E74-961B-29F0BE958F7C}">
      <dgm:prSet/>
      <dgm:spPr>
        <a:solidFill>
          <a:srgbClr val="FFC000">
            <a:alpha val="50000"/>
          </a:srgbClr>
        </a:solidFill>
      </dgm:spPr>
      <dgm:t>
        <a:bodyPr/>
        <a:lstStyle/>
        <a:p>
          <a:pPr algn="ctr"/>
          <a:r>
            <a:rPr lang="en-US" dirty="0"/>
            <a:t>Staff Compassion Levels</a:t>
          </a:r>
        </a:p>
      </dgm:t>
    </dgm:pt>
    <dgm:pt modelId="{2C8B876C-437C-46A8-875C-5C7C8948391F}" type="parTrans" cxnId="{FFB82681-2445-4DBA-AE3D-F65E7EC04764}">
      <dgm:prSet/>
      <dgm:spPr/>
      <dgm:t>
        <a:bodyPr/>
        <a:lstStyle/>
        <a:p>
          <a:endParaRPr lang="en-US"/>
        </a:p>
      </dgm:t>
    </dgm:pt>
    <dgm:pt modelId="{314B6571-F467-4F52-9813-B6EDC55BB5F7}" type="sibTrans" cxnId="{FFB82681-2445-4DBA-AE3D-F65E7EC04764}">
      <dgm:prSet/>
      <dgm:spPr/>
      <dgm:t>
        <a:bodyPr/>
        <a:lstStyle/>
        <a:p>
          <a:endParaRPr lang="en-US"/>
        </a:p>
      </dgm:t>
    </dgm:pt>
    <dgm:pt modelId="{5AF729CE-4379-402E-875A-46A72B7E8237}">
      <dgm:prSet/>
      <dgm:spPr>
        <a:ln>
          <a:solidFill>
            <a:srgbClr val="00B0F0"/>
          </a:solidFill>
        </a:ln>
      </dgm:spPr>
      <dgm:t>
        <a:bodyPr/>
        <a:lstStyle/>
        <a:p>
          <a:r>
            <a:rPr lang="en-US" dirty="0"/>
            <a:t>Agency Audit</a:t>
          </a:r>
        </a:p>
      </dgm:t>
    </dgm:pt>
    <dgm:pt modelId="{285926D5-D5B1-4EC4-815F-63BE90BC5B77}" type="parTrans" cxnId="{A44E76A4-7EC9-4D97-9F66-2ABD3D84A23F}">
      <dgm:prSet/>
      <dgm:spPr/>
      <dgm:t>
        <a:bodyPr/>
        <a:lstStyle/>
        <a:p>
          <a:endParaRPr lang="en-US"/>
        </a:p>
      </dgm:t>
    </dgm:pt>
    <dgm:pt modelId="{14DB885B-B129-40B8-B83B-33034CD74C72}" type="sibTrans" cxnId="{A44E76A4-7EC9-4D97-9F66-2ABD3D84A23F}">
      <dgm:prSet/>
      <dgm:spPr/>
      <dgm:t>
        <a:bodyPr/>
        <a:lstStyle/>
        <a:p>
          <a:endParaRPr lang="en-US"/>
        </a:p>
      </dgm:t>
    </dgm:pt>
    <dgm:pt modelId="{E7C623FC-CC7A-4630-A5BA-A717DAC7E6AA}">
      <dgm:prSet/>
      <dgm:spPr>
        <a:solidFill>
          <a:srgbClr val="00B050">
            <a:alpha val="50000"/>
          </a:srgbClr>
        </a:solidFill>
      </dgm:spPr>
      <dgm:t>
        <a:bodyPr/>
        <a:lstStyle/>
        <a:p>
          <a:r>
            <a:rPr lang="en-US" dirty="0"/>
            <a:t>Trauma Training</a:t>
          </a:r>
        </a:p>
      </dgm:t>
    </dgm:pt>
    <dgm:pt modelId="{9BD9E590-545C-4625-B335-6BC83703E101}" type="parTrans" cxnId="{BB82AAB1-BB61-45E1-9CE2-9835A13CAC07}">
      <dgm:prSet/>
      <dgm:spPr/>
      <dgm:t>
        <a:bodyPr/>
        <a:lstStyle/>
        <a:p>
          <a:endParaRPr lang="en-US"/>
        </a:p>
      </dgm:t>
    </dgm:pt>
    <dgm:pt modelId="{86EEBE53-6E69-4133-B938-D29540A649F3}" type="sibTrans" cxnId="{BB82AAB1-BB61-45E1-9CE2-9835A13CAC07}">
      <dgm:prSet/>
      <dgm:spPr/>
      <dgm:t>
        <a:bodyPr/>
        <a:lstStyle/>
        <a:p>
          <a:endParaRPr lang="en-US"/>
        </a:p>
      </dgm:t>
    </dgm:pt>
    <dgm:pt modelId="{7FBAF0F2-2487-4C48-9C57-3B63D81E9529}" type="pres">
      <dgm:prSet presAssocID="{84D62C79-C81A-4ACC-B616-544AEF6DA7CF}" presName="Name0" presStyleCnt="0">
        <dgm:presLayoutVars>
          <dgm:dir/>
          <dgm:resizeHandles val="exact"/>
        </dgm:presLayoutVars>
      </dgm:prSet>
      <dgm:spPr/>
      <dgm:t>
        <a:bodyPr/>
        <a:lstStyle/>
        <a:p>
          <a:endParaRPr lang="en-IE"/>
        </a:p>
      </dgm:t>
    </dgm:pt>
    <dgm:pt modelId="{A39E1DAD-55F6-40A6-A23C-518ED929CF06}" type="pres">
      <dgm:prSet presAssocID="{73E94204-A651-4C0B-9BB0-EB74C7627743}" presName="Name5" presStyleLbl="vennNode1" presStyleIdx="0" presStyleCnt="4">
        <dgm:presLayoutVars>
          <dgm:bulletEnabled val="1"/>
        </dgm:presLayoutVars>
      </dgm:prSet>
      <dgm:spPr/>
      <dgm:t>
        <a:bodyPr/>
        <a:lstStyle/>
        <a:p>
          <a:endParaRPr lang="en-IE"/>
        </a:p>
      </dgm:t>
    </dgm:pt>
    <dgm:pt modelId="{5EBD6968-19C4-46BD-9E38-1B3F612A0BFD}" type="pres">
      <dgm:prSet presAssocID="{86F250FB-46DC-48CF-A144-539C0AFF1D1A}" presName="space" presStyleCnt="0"/>
      <dgm:spPr/>
    </dgm:pt>
    <dgm:pt modelId="{E66ABF0A-3FDE-48B8-AFB9-1A2F8EAE36C2}" type="pres">
      <dgm:prSet presAssocID="{752A05E0-0402-4E74-961B-29F0BE958F7C}" presName="Name5" presStyleLbl="vennNode1" presStyleIdx="1" presStyleCnt="4">
        <dgm:presLayoutVars>
          <dgm:bulletEnabled val="1"/>
        </dgm:presLayoutVars>
      </dgm:prSet>
      <dgm:spPr/>
      <dgm:t>
        <a:bodyPr/>
        <a:lstStyle/>
        <a:p>
          <a:endParaRPr lang="en-IE"/>
        </a:p>
      </dgm:t>
    </dgm:pt>
    <dgm:pt modelId="{39D7F682-C9FF-4776-A134-A6224CB609E8}" type="pres">
      <dgm:prSet presAssocID="{314B6571-F467-4F52-9813-B6EDC55BB5F7}" presName="space" presStyleCnt="0"/>
      <dgm:spPr/>
    </dgm:pt>
    <dgm:pt modelId="{F6DD90FA-0FB3-4E3B-BB76-FF20481E22D4}" type="pres">
      <dgm:prSet presAssocID="{5AF729CE-4379-402E-875A-46A72B7E8237}" presName="Name5" presStyleLbl="vennNode1" presStyleIdx="2" presStyleCnt="4">
        <dgm:presLayoutVars>
          <dgm:bulletEnabled val="1"/>
        </dgm:presLayoutVars>
      </dgm:prSet>
      <dgm:spPr/>
      <dgm:t>
        <a:bodyPr/>
        <a:lstStyle/>
        <a:p>
          <a:endParaRPr lang="en-IE"/>
        </a:p>
      </dgm:t>
    </dgm:pt>
    <dgm:pt modelId="{B9A88028-12F9-46CE-9E9D-95EA6A630522}" type="pres">
      <dgm:prSet presAssocID="{14DB885B-B129-40B8-B83B-33034CD74C72}" presName="space" presStyleCnt="0"/>
      <dgm:spPr/>
    </dgm:pt>
    <dgm:pt modelId="{96CEF5E1-39E1-4A7C-B3E4-F72C43565EB5}" type="pres">
      <dgm:prSet presAssocID="{E7C623FC-CC7A-4630-A5BA-A717DAC7E6AA}" presName="Name5" presStyleLbl="vennNode1" presStyleIdx="3" presStyleCnt="4">
        <dgm:presLayoutVars>
          <dgm:bulletEnabled val="1"/>
        </dgm:presLayoutVars>
      </dgm:prSet>
      <dgm:spPr/>
      <dgm:t>
        <a:bodyPr/>
        <a:lstStyle/>
        <a:p>
          <a:endParaRPr lang="en-IE"/>
        </a:p>
      </dgm:t>
    </dgm:pt>
  </dgm:ptLst>
  <dgm:cxnLst>
    <dgm:cxn modelId="{78CF149D-1919-432F-9778-4FC666413E34}" srcId="{84D62C79-C81A-4ACC-B616-544AEF6DA7CF}" destId="{73E94204-A651-4C0B-9BB0-EB74C7627743}" srcOrd="0" destOrd="0" parTransId="{F0A8EF98-CBCC-4056-8CC2-A7406CF41436}" sibTransId="{86F250FB-46DC-48CF-A144-539C0AFF1D1A}"/>
    <dgm:cxn modelId="{8FEB4C02-A3D2-4485-AB53-88C8F03DD3B1}" type="presOf" srcId="{E7C623FC-CC7A-4630-A5BA-A717DAC7E6AA}" destId="{96CEF5E1-39E1-4A7C-B3E4-F72C43565EB5}" srcOrd="0" destOrd="0" presId="urn:microsoft.com/office/officeart/2005/8/layout/venn3"/>
    <dgm:cxn modelId="{34DCEE34-9865-4019-B930-60164ED9BB75}" type="presOf" srcId="{752A05E0-0402-4E74-961B-29F0BE958F7C}" destId="{E66ABF0A-3FDE-48B8-AFB9-1A2F8EAE36C2}" srcOrd="0" destOrd="0" presId="urn:microsoft.com/office/officeart/2005/8/layout/venn3"/>
    <dgm:cxn modelId="{FFB82681-2445-4DBA-AE3D-F65E7EC04764}" srcId="{84D62C79-C81A-4ACC-B616-544AEF6DA7CF}" destId="{752A05E0-0402-4E74-961B-29F0BE958F7C}" srcOrd="1" destOrd="0" parTransId="{2C8B876C-437C-46A8-875C-5C7C8948391F}" sibTransId="{314B6571-F467-4F52-9813-B6EDC55BB5F7}"/>
    <dgm:cxn modelId="{B0C88135-52C6-4678-BA53-02BAC5EF2FBE}" type="presOf" srcId="{5AF729CE-4379-402E-875A-46A72B7E8237}" destId="{F6DD90FA-0FB3-4E3B-BB76-FF20481E22D4}" srcOrd="0" destOrd="0" presId="urn:microsoft.com/office/officeart/2005/8/layout/venn3"/>
    <dgm:cxn modelId="{A44E76A4-7EC9-4D97-9F66-2ABD3D84A23F}" srcId="{84D62C79-C81A-4ACC-B616-544AEF6DA7CF}" destId="{5AF729CE-4379-402E-875A-46A72B7E8237}" srcOrd="2" destOrd="0" parTransId="{285926D5-D5B1-4EC4-815F-63BE90BC5B77}" sibTransId="{14DB885B-B129-40B8-B83B-33034CD74C72}"/>
    <dgm:cxn modelId="{E74E4180-26D8-4F39-82EB-97C61BCDA73C}" type="presOf" srcId="{84D62C79-C81A-4ACC-B616-544AEF6DA7CF}" destId="{7FBAF0F2-2487-4C48-9C57-3B63D81E9529}" srcOrd="0" destOrd="0" presId="urn:microsoft.com/office/officeart/2005/8/layout/venn3"/>
    <dgm:cxn modelId="{BB82AAB1-BB61-45E1-9CE2-9835A13CAC07}" srcId="{84D62C79-C81A-4ACC-B616-544AEF6DA7CF}" destId="{E7C623FC-CC7A-4630-A5BA-A717DAC7E6AA}" srcOrd="3" destOrd="0" parTransId="{9BD9E590-545C-4625-B335-6BC83703E101}" sibTransId="{86EEBE53-6E69-4133-B938-D29540A649F3}"/>
    <dgm:cxn modelId="{383E4FF3-63F1-44E9-A452-2B4FF0F0AABE}" type="presOf" srcId="{73E94204-A651-4C0B-9BB0-EB74C7627743}" destId="{A39E1DAD-55F6-40A6-A23C-518ED929CF06}" srcOrd="0" destOrd="0" presId="urn:microsoft.com/office/officeart/2005/8/layout/venn3"/>
    <dgm:cxn modelId="{40271980-138B-4C23-9902-98726FA2790A}" type="presParOf" srcId="{7FBAF0F2-2487-4C48-9C57-3B63D81E9529}" destId="{A39E1DAD-55F6-40A6-A23C-518ED929CF06}" srcOrd="0" destOrd="0" presId="urn:microsoft.com/office/officeart/2005/8/layout/venn3"/>
    <dgm:cxn modelId="{1573B3D4-EF1E-4372-9ED6-9DCFD75F38E3}" type="presParOf" srcId="{7FBAF0F2-2487-4C48-9C57-3B63D81E9529}" destId="{5EBD6968-19C4-46BD-9E38-1B3F612A0BFD}" srcOrd="1" destOrd="0" presId="urn:microsoft.com/office/officeart/2005/8/layout/venn3"/>
    <dgm:cxn modelId="{CA81A4EA-BA9A-4DD6-9348-8DCB9D0EF4FF}" type="presParOf" srcId="{7FBAF0F2-2487-4C48-9C57-3B63D81E9529}" destId="{E66ABF0A-3FDE-48B8-AFB9-1A2F8EAE36C2}" srcOrd="2" destOrd="0" presId="urn:microsoft.com/office/officeart/2005/8/layout/venn3"/>
    <dgm:cxn modelId="{97304184-C781-41BF-BD55-F16AB2F8EA00}" type="presParOf" srcId="{7FBAF0F2-2487-4C48-9C57-3B63D81E9529}" destId="{39D7F682-C9FF-4776-A134-A6224CB609E8}" srcOrd="3" destOrd="0" presId="urn:microsoft.com/office/officeart/2005/8/layout/venn3"/>
    <dgm:cxn modelId="{A77BF7F4-E646-44AF-90E2-FFFACD4BEBBD}" type="presParOf" srcId="{7FBAF0F2-2487-4C48-9C57-3B63D81E9529}" destId="{F6DD90FA-0FB3-4E3B-BB76-FF20481E22D4}" srcOrd="4" destOrd="0" presId="urn:microsoft.com/office/officeart/2005/8/layout/venn3"/>
    <dgm:cxn modelId="{FA3EA187-DA95-46AD-8ADC-EC6DF354BF4D}" type="presParOf" srcId="{7FBAF0F2-2487-4C48-9C57-3B63D81E9529}" destId="{B9A88028-12F9-46CE-9E9D-95EA6A630522}" srcOrd="5" destOrd="0" presId="urn:microsoft.com/office/officeart/2005/8/layout/venn3"/>
    <dgm:cxn modelId="{BB9D6EFD-C155-47A4-B00C-E9A4401A9DF7}" type="presParOf" srcId="{7FBAF0F2-2487-4C48-9C57-3B63D81E9529}" destId="{96CEF5E1-39E1-4A7C-B3E4-F72C43565EB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339F822-B79F-4C64-8877-3B3E65EA5E7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xmlns="" id="{AB307312-F9AD-41B2-9107-E8D86693D8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345BBC6-651D-4213-A456-D627BFFBDB9E}" type="datetimeFigureOut">
              <a:rPr lang="en-IE" smtClean="0"/>
              <a:t>27/09/2017</a:t>
            </a:fld>
            <a:endParaRPr lang="en-IE"/>
          </a:p>
        </p:txBody>
      </p:sp>
      <p:sp>
        <p:nvSpPr>
          <p:cNvPr id="4" name="Footer Placeholder 3">
            <a:extLst>
              <a:ext uri="{FF2B5EF4-FFF2-40B4-BE49-F238E27FC236}">
                <a16:creationId xmlns:a16="http://schemas.microsoft.com/office/drawing/2014/main" xmlns="" id="{99F0B9F2-CCDA-48F9-BB21-684DC799D7C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xmlns="" id="{6E5F613F-792E-4F5A-AAD6-5F608BC8A9F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B2F6BB-2E2E-4D71-BF75-76C898B9032B}" type="slidenum">
              <a:rPr lang="en-IE" smtClean="0"/>
              <a:t>‹#›</a:t>
            </a:fld>
            <a:endParaRPr lang="en-IE"/>
          </a:p>
        </p:txBody>
      </p:sp>
    </p:spTree>
    <p:extLst>
      <p:ext uri="{BB962C8B-B14F-4D97-AF65-F5344CB8AC3E}">
        <p14:creationId xmlns:p14="http://schemas.microsoft.com/office/powerpoint/2010/main" val="64640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4234C8-93A2-4C00-8040-E5704DD2A5FA}" type="datetimeFigureOut">
              <a:rPr lang="en-IE" smtClean="0"/>
              <a:t>27/09/2017</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DCACD0-F64D-439F-982D-90E8C6370842}" type="slidenum">
              <a:rPr lang="en-IE" smtClean="0"/>
              <a:t>‹#›</a:t>
            </a:fld>
            <a:endParaRPr lang="en-IE"/>
          </a:p>
        </p:txBody>
      </p:sp>
    </p:spTree>
    <p:extLst>
      <p:ext uri="{BB962C8B-B14F-4D97-AF65-F5344CB8AC3E}">
        <p14:creationId xmlns:p14="http://schemas.microsoft.com/office/powerpoint/2010/main" val="312574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Here today to talk to you all about a project that we at CSC have been working on in conjunction with UCC and HSE’s AHIT for the past 18 months.</a:t>
            </a:r>
          </a:p>
          <a:p>
            <a:r>
              <a:rPr lang="en-IE" dirty="0"/>
              <a:t>Essentially it began as a modest program that wanted to gain a more rounded look at the </a:t>
            </a:r>
            <a:r>
              <a:rPr lang="en-IE" dirty="0" err="1"/>
              <a:t>prevelance</a:t>
            </a:r>
            <a:r>
              <a:rPr lang="en-IE" dirty="0"/>
              <a:t> of trauma in CSC and evolved from there to take a service wide audit of trauma, its effects on service users and staff and how our systems of care aid and sometimes block its recovery.</a:t>
            </a:r>
          </a:p>
          <a:p>
            <a:r>
              <a:rPr lang="en-IE" dirty="0"/>
              <a:t>Last years conference saw our research team deliver a workshop on addiction &amp; the trauma experience in the context of the homeless setting. This workshop is in many ways a practical follow on exploring a means by which our trauma understanding can create trauma informed service delivery.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45F96-FC15-4BEA-A37B-8371A3747CE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Calibri"/>
                <a:ea typeface="+mn-ea"/>
                <a:cs typeface="+mn-cs"/>
              </a:rPr>
              <a:t>Copyright G. Gill-Emerson &amp; Dr. A.M. Naughton</a:t>
            </a:r>
          </a:p>
        </p:txBody>
      </p:sp>
    </p:spTree>
    <p:extLst>
      <p:ext uri="{BB962C8B-B14F-4D97-AF65-F5344CB8AC3E}">
        <p14:creationId xmlns:p14="http://schemas.microsoft.com/office/powerpoint/2010/main" val="362268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If we</a:t>
            </a:r>
            <a:r>
              <a:rPr lang="en-IE" sz="1200" baseline="0" dirty="0"/>
              <a:t> could identify a pollutant or chemical that could cause this much damage we would be targeting all of our interventions at it.</a:t>
            </a:r>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45F96-FC15-4BEA-A37B-8371A3747CE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Calibri"/>
                <a:ea typeface="+mn-ea"/>
                <a:cs typeface="+mn-cs"/>
              </a:rPr>
              <a:t>Copyright Graham Gill-Emerson</a:t>
            </a:r>
          </a:p>
        </p:txBody>
      </p:sp>
    </p:spTree>
    <p:extLst>
      <p:ext uri="{BB962C8B-B14F-4D97-AF65-F5344CB8AC3E}">
        <p14:creationId xmlns:p14="http://schemas.microsoft.com/office/powerpoint/2010/main" val="291639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sz="1200" b="1" dirty="0"/>
          </a:p>
        </p:txBody>
      </p:sp>
      <p:sp>
        <p:nvSpPr>
          <p:cNvPr id="4" name="Slide Number Placeholder 3"/>
          <p:cNvSpPr>
            <a:spLocks noGrp="1"/>
          </p:cNvSpPr>
          <p:nvPr>
            <p:ph type="sldNum" sz="quarter" idx="10"/>
          </p:nvPr>
        </p:nvSpPr>
        <p:spPr/>
        <p:txBody>
          <a:bodyPr/>
          <a:lstStyle/>
          <a:p>
            <a:fld id="{5C945F96-FC15-4BEA-A37B-8371A3747CEA}" type="slidenum">
              <a:rPr lang="en-IE" smtClean="0"/>
              <a:pPr/>
              <a:t>11</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Tree>
    <p:extLst>
      <p:ext uri="{BB962C8B-B14F-4D97-AF65-F5344CB8AC3E}">
        <p14:creationId xmlns:p14="http://schemas.microsoft.com/office/powerpoint/2010/main" val="401615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Who scored above 3 because 3 is the pathological threshold for ACE. 3 or above and your remain relatively unscathed</a:t>
            </a:r>
          </a:p>
          <a:p>
            <a:r>
              <a:rPr lang="en-IE" dirty="0"/>
              <a:t>4 – Say a little</a:t>
            </a:r>
          </a:p>
          <a:p>
            <a:r>
              <a:rPr lang="en-IE" dirty="0"/>
              <a:t>5 </a:t>
            </a:r>
          </a:p>
          <a:p>
            <a:r>
              <a:rPr lang="en-IE" dirty="0"/>
              <a:t>6 – Say a little </a:t>
            </a:r>
          </a:p>
          <a:p>
            <a:r>
              <a:rPr lang="en-IE" dirty="0"/>
              <a:t>7, 8, 9, 10</a:t>
            </a:r>
          </a:p>
        </p:txBody>
      </p:sp>
      <p:sp>
        <p:nvSpPr>
          <p:cNvPr id="4" name="Slide Number Placeholder 3"/>
          <p:cNvSpPr>
            <a:spLocks noGrp="1"/>
          </p:cNvSpPr>
          <p:nvPr>
            <p:ph type="sldNum" sz="quarter" idx="10"/>
          </p:nvPr>
        </p:nvSpPr>
        <p:spPr/>
        <p:txBody>
          <a:bodyPr/>
          <a:lstStyle/>
          <a:p>
            <a:fld id="{D4DCACD0-F64D-439F-982D-90E8C6370842}" type="slidenum">
              <a:rPr lang="en-IE" smtClean="0"/>
              <a:t>12</a:t>
            </a:fld>
            <a:endParaRPr lang="en-IE"/>
          </a:p>
        </p:txBody>
      </p:sp>
    </p:spTree>
    <p:extLst>
      <p:ext uri="{BB962C8B-B14F-4D97-AF65-F5344CB8AC3E}">
        <p14:creationId xmlns:p14="http://schemas.microsoft.com/office/powerpoint/2010/main" val="404176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Font typeface="Arial" pitchFamily="34" charset="0"/>
              <a:buChar char="•"/>
            </a:pPr>
            <a:r>
              <a:rPr lang="en-US" sz="2000" b="1" dirty="0"/>
              <a:t>Dual service users of Cork Simon Community (Age 18+) and the HSE Adult Homeless Integrated Team</a:t>
            </a:r>
          </a:p>
          <a:p>
            <a:pPr lvl="2">
              <a:buFont typeface="Arial" pitchFamily="34" charset="0"/>
              <a:buChar char="•"/>
            </a:pPr>
            <a:r>
              <a:rPr lang="en-US" sz="2000" b="1" dirty="0"/>
              <a:t>This offered some clinical</a:t>
            </a:r>
            <a:r>
              <a:rPr lang="en-US" sz="2000" b="1" baseline="0" dirty="0"/>
              <a:t> support post interview should the participant suffer from a high level of distress during interview.</a:t>
            </a:r>
          </a:p>
          <a:p>
            <a:endParaRPr lang="en-IE" dirty="0"/>
          </a:p>
        </p:txBody>
      </p:sp>
      <p:sp>
        <p:nvSpPr>
          <p:cNvPr id="4" name="Slide Number Placeholder 3"/>
          <p:cNvSpPr>
            <a:spLocks noGrp="1"/>
          </p:cNvSpPr>
          <p:nvPr>
            <p:ph type="sldNum" sz="quarter" idx="10"/>
          </p:nvPr>
        </p:nvSpPr>
        <p:spPr/>
        <p:txBody>
          <a:bodyPr/>
          <a:lstStyle/>
          <a:p>
            <a:fld id="{5C945F96-FC15-4BEA-A37B-8371A3747CEA}" type="slidenum">
              <a:rPr lang="en-IE" smtClean="0"/>
              <a:pPr/>
              <a:t>13</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Tree>
    <p:extLst>
      <p:ext uri="{BB962C8B-B14F-4D97-AF65-F5344CB8AC3E}">
        <p14:creationId xmlns:p14="http://schemas.microsoft.com/office/powerpoint/2010/main" val="248687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Blue=men	Red=women</a:t>
            </a:r>
          </a:p>
          <a:p>
            <a:r>
              <a:rPr lang="en-IE" dirty="0"/>
              <a:t>Average ACE score 5.38</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74% of participants scored ≥ ACE 4</a:t>
            </a:r>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Verbal</a:t>
            </a:r>
          </a:p>
          <a:p>
            <a:r>
              <a:rPr lang="en-IE" dirty="0" err="1"/>
              <a:t>Phyiscal</a:t>
            </a:r>
            <a:endParaRPr lang="en-IE" dirty="0"/>
          </a:p>
          <a:p>
            <a:r>
              <a:rPr lang="en-IE" dirty="0"/>
              <a:t>Emotional</a:t>
            </a:r>
          </a:p>
          <a:p>
            <a:r>
              <a:rPr lang="en-IE" dirty="0"/>
              <a:t>Substance</a:t>
            </a:r>
          </a:p>
        </p:txBody>
      </p:sp>
      <p:sp>
        <p:nvSpPr>
          <p:cNvPr id="4" name="Slide Number Placeholder 3"/>
          <p:cNvSpPr>
            <a:spLocks noGrp="1"/>
          </p:cNvSpPr>
          <p:nvPr>
            <p:ph type="sldNum" sz="quarter" idx="10"/>
          </p:nvPr>
        </p:nvSpPr>
        <p:spPr/>
        <p:txBody>
          <a:bodyPr/>
          <a:lstStyle/>
          <a:p>
            <a:fld id="{D4DCACD0-F64D-439F-982D-90E8C6370842}" type="slidenum">
              <a:rPr lang="en-IE" smtClean="0"/>
              <a:t>15</a:t>
            </a:fld>
            <a:endParaRPr lang="en-IE"/>
          </a:p>
        </p:txBody>
      </p:sp>
    </p:spTree>
    <p:extLst>
      <p:ext uri="{BB962C8B-B14F-4D97-AF65-F5344CB8AC3E}">
        <p14:creationId xmlns:p14="http://schemas.microsoft.com/office/powerpoint/2010/main" val="340416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Psychological Problems: </a:t>
            </a:r>
            <a:r>
              <a:rPr lang="en-IE" sz="1200" dirty="0">
                <a:latin typeface="Calibri" panose="020F0502020204030204" pitchFamily="34" charset="0"/>
                <a:ea typeface="Calibri" panose="020F0502020204030204" pitchFamily="34" charset="0"/>
                <a:cs typeface="Arial" panose="020B0604020202020204" pitchFamily="34" charset="0"/>
              </a:rPr>
              <a:t>depression, anxiety, psychosis, PTSD, ADHD, EUPD, Bipolar and schizophrenia</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Calibri" panose="020F0502020204030204" pitchFamily="34" charset="0"/>
                <a:ea typeface="Calibri" panose="020F0502020204030204" pitchFamily="34" charset="0"/>
                <a:cs typeface="Arial" panose="020B0604020202020204" pitchFamily="34" charset="0"/>
              </a:rPr>
              <a:t>Psychiatric medication: psychotics, SSRIs, benzodiazepines, methadone and sleeping tablets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latin typeface="Calibri" panose="020F0502020204030204" pitchFamily="34" charset="0"/>
              <a:ea typeface="Calibri" panose="020F0502020204030204" pitchFamily="34" charset="0"/>
              <a:cs typeface="Arial" panose="020B0604020202020204" pitchFamily="34" charset="0"/>
            </a:endParaRPr>
          </a:p>
          <a:p>
            <a:endParaRPr lang="en-IE" dirty="0"/>
          </a:p>
        </p:txBody>
      </p:sp>
      <p:sp>
        <p:nvSpPr>
          <p:cNvPr id="4" name="Footer Placeholder 3"/>
          <p:cNvSpPr>
            <a:spLocks noGrp="1"/>
          </p:cNvSpPr>
          <p:nvPr>
            <p:ph type="ftr" sz="quarter" idx="10"/>
          </p:nvPr>
        </p:nvSpPr>
        <p:spPr/>
        <p:txBody>
          <a:bodyPr/>
          <a:lstStyle/>
          <a:p>
            <a:r>
              <a:rPr lang="en-IE"/>
              <a:t>Copyright G. Gill-Emerson &amp; Dr. A.M. Naughton</a:t>
            </a:r>
          </a:p>
        </p:txBody>
      </p:sp>
      <p:sp>
        <p:nvSpPr>
          <p:cNvPr id="5" name="Slide Number Placeholder 4"/>
          <p:cNvSpPr>
            <a:spLocks noGrp="1"/>
          </p:cNvSpPr>
          <p:nvPr>
            <p:ph type="sldNum" sz="quarter" idx="11"/>
          </p:nvPr>
        </p:nvSpPr>
        <p:spPr/>
        <p:txBody>
          <a:bodyPr/>
          <a:lstStyle/>
          <a:p>
            <a:fld id="{5C945F96-FC15-4BEA-A37B-8371A3747CEA}" type="slidenum">
              <a:rPr lang="en-IE" smtClean="0"/>
              <a:pPr/>
              <a:t>17</a:t>
            </a:fld>
            <a:endParaRPr lang="en-IE"/>
          </a:p>
        </p:txBody>
      </p:sp>
    </p:spTree>
    <p:extLst>
      <p:ext uri="{BB962C8B-B14F-4D97-AF65-F5344CB8AC3E}">
        <p14:creationId xmlns:p14="http://schemas.microsoft.com/office/powerpoint/2010/main" val="163768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r>
              <a:rPr lang="en-IE" sz="3300" dirty="0">
                <a:solidFill>
                  <a:prstClr val="black"/>
                </a:solidFill>
              </a:rPr>
              <a:t>75.8% had abused </a:t>
            </a:r>
            <a:r>
              <a:rPr lang="en-IE" sz="3300" b="1" dirty="0">
                <a:solidFill>
                  <a:srgbClr val="C00000"/>
                </a:solidFill>
              </a:rPr>
              <a:t>heroin</a:t>
            </a:r>
            <a:r>
              <a:rPr lang="en-IE" sz="3300" dirty="0">
                <a:solidFill>
                  <a:prstClr val="black"/>
                </a:solidFill>
              </a:rPr>
              <a:t> </a:t>
            </a:r>
            <a:r>
              <a:rPr lang="en-IE" sz="3300" dirty="0">
                <a:solidFill>
                  <a:prstClr val="black">
                    <a:lumMod val="75000"/>
                    <a:lumOff val="25000"/>
                  </a:prstClr>
                </a:solidFill>
              </a:rPr>
              <a:t>(74% currently IV users and 44.2% having shared IV equipment)</a:t>
            </a:r>
          </a:p>
          <a:p>
            <a:pPr lvl="1">
              <a:buFont typeface="Arial" panose="020B0604020202020204" pitchFamily="34" charset="0"/>
              <a:buNone/>
            </a:pPr>
            <a:endParaRPr lang="en-IE" sz="3300" dirty="0">
              <a:solidFill>
                <a:prstClr val="black">
                  <a:lumMod val="75000"/>
                  <a:lumOff val="25000"/>
                </a:prstClr>
              </a:solidFill>
            </a:endParaRPr>
          </a:p>
          <a:p>
            <a:pPr lvl="1">
              <a:buFont typeface="Arial" panose="020B0604020202020204" pitchFamily="34" charset="0"/>
              <a:buNone/>
            </a:pPr>
            <a:r>
              <a:rPr lang="en-IE" sz="3300" dirty="0"/>
              <a:t>(53% had abused alcohol</a:t>
            </a:r>
            <a:r>
              <a:rPr lang="en-IE" sz="3300" dirty="0">
                <a:solidFill>
                  <a:srgbClr val="C00000"/>
                </a:solidFill>
              </a:rPr>
              <a:t> </a:t>
            </a:r>
            <a:r>
              <a:rPr lang="en-IE" sz="3300" dirty="0"/>
              <a:t>in the past)</a:t>
            </a:r>
          </a:p>
          <a:p>
            <a:endParaRPr lang="en-IE" dirty="0"/>
          </a:p>
        </p:txBody>
      </p:sp>
      <p:sp>
        <p:nvSpPr>
          <p:cNvPr id="4" name="Footer Placeholder 3"/>
          <p:cNvSpPr>
            <a:spLocks noGrp="1"/>
          </p:cNvSpPr>
          <p:nvPr>
            <p:ph type="ftr" sz="quarter" idx="10"/>
          </p:nvPr>
        </p:nvSpPr>
        <p:spPr/>
        <p:txBody>
          <a:bodyPr/>
          <a:lstStyle/>
          <a:p>
            <a:r>
              <a:rPr lang="en-IE"/>
              <a:t>Copyright G. Gill-Emerson &amp; Dr. A.M. Naughton</a:t>
            </a:r>
          </a:p>
        </p:txBody>
      </p:sp>
      <p:sp>
        <p:nvSpPr>
          <p:cNvPr id="5" name="Slide Number Placeholder 4"/>
          <p:cNvSpPr>
            <a:spLocks noGrp="1"/>
          </p:cNvSpPr>
          <p:nvPr>
            <p:ph type="sldNum" sz="quarter" idx="11"/>
          </p:nvPr>
        </p:nvSpPr>
        <p:spPr/>
        <p:txBody>
          <a:bodyPr/>
          <a:lstStyle/>
          <a:p>
            <a:fld id="{5C945F96-FC15-4BEA-A37B-8371A3747CEA}" type="slidenum">
              <a:rPr lang="en-IE" smtClean="0"/>
              <a:pPr/>
              <a:t>19</a:t>
            </a:fld>
            <a:endParaRPr lang="en-IE"/>
          </a:p>
        </p:txBody>
      </p:sp>
    </p:spTree>
    <p:extLst>
      <p:ext uri="{BB962C8B-B14F-4D97-AF65-F5344CB8AC3E}">
        <p14:creationId xmlns:p14="http://schemas.microsoft.com/office/powerpoint/2010/main" val="88171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23</a:t>
            </a:fld>
            <a:endParaRPr lang="en-IE"/>
          </a:p>
        </p:txBody>
      </p:sp>
    </p:spTree>
    <p:extLst>
      <p:ext uri="{BB962C8B-B14F-4D97-AF65-F5344CB8AC3E}">
        <p14:creationId xmlns:p14="http://schemas.microsoft.com/office/powerpoint/2010/main" val="86024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effectLst/>
                <a:latin typeface="Calibri" panose="020F0502020204030204" pitchFamily="34" charset="0"/>
                <a:ea typeface="Calibri" panose="020F0502020204030204" pitchFamily="34" charset="0"/>
                <a:cs typeface="Times New Roman" panose="02020603050405020304" pitchFamily="18" charset="0"/>
              </a:rPr>
              <a:t>¾ staff score within the average or high severity categories for CF and burnout.</a:t>
            </a:r>
          </a:p>
          <a:p>
            <a:r>
              <a:rPr lang="en-IE" sz="1200" dirty="0">
                <a:effectLst/>
                <a:latin typeface="Calibri" panose="020F0502020204030204" pitchFamily="34" charset="0"/>
                <a:ea typeface="Calibri" panose="020F0502020204030204" pitchFamily="34" charset="0"/>
                <a:cs typeface="Times New Roman" panose="02020603050405020304" pitchFamily="18" charset="0"/>
              </a:rPr>
              <a:t>¾ roughly corresponds to those that have an average or high compassion satisfaction.</a:t>
            </a:r>
          </a:p>
          <a:p>
            <a:r>
              <a:rPr lang="en-IE" sz="1200" dirty="0">
                <a:effectLst/>
                <a:latin typeface="Calibri" panose="020F0502020204030204" pitchFamily="34" charset="0"/>
                <a:ea typeface="Calibri" panose="020F0502020204030204" pitchFamily="34" charset="0"/>
                <a:cs typeface="Times New Roman" panose="02020603050405020304" pitchFamily="18" charset="0"/>
              </a:rPr>
              <a:t>possibly speaks to the ethos and value system of staff that they can continue to feel rewarded through the work they do despite its erosive nature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24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2</a:t>
            </a:fld>
            <a:endParaRPr lang="en-IE"/>
          </a:p>
        </p:txBody>
      </p:sp>
    </p:spTree>
    <p:extLst>
      <p:ext uri="{BB962C8B-B14F-4D97-AF65-F5344CB8AC3E}">
        <p14:creationId xmlns:p14="http://schemas.microsoft.com/office/powerpoint/2010/main" val="2345657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Discuss scores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547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27</a:t>
            </a:fld>
            <a:endParaRPr lang="en-IE"/>
          </a:p>
        </p:txBody>
      </p:sp>
    </p:spTree>
    <p:extLst>
      <p:ext uri="{BB962C8B-B14F-4D97-AF65-F5344CB8AC3E}">
        <p14:creationId xmlns:p14="http://schemas.microsoft.com/office/powerpoint/2010/main" val="2513223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5 domains – Supporting staff development; Safe &amp; Supportive Environment; Assessment &amp; Care Planning; Consumer Involvement; Po</a:t>
            </a:r>
          </a:p>
          <a:p>
            <a:r>
              <a:rPr lang="en-IE" dirty="0"/>
              <a:t>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000000"/>
                </a:solidFill>
                <a:ea typeface="Calibri" panose="020F0502020204030204" pitchFamily="34" charset="0"/>
              </a:rPr>
              <a:t>outreach, day centre, HESS, High Support, Transitional and Housing Support</a:t>
            </a:r>
          </a:p>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28</a:t>
            </a:fld>
            <a:endParaRPr lang="en-IE"/>
          </a:p>
        </p:txBody>
      </p:sp>
    </p:spTree>
    <p:extLst>
      <p:ext uri="{BB962C8B-B14F-4D97-AF65-F5344CB8AC3E}">
        <p14:creationId xmlns:p14="http://schemas.microsoft.com/office/powerpoint/2010/main" val="222812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5 domains – Supporting staff development; Safe &amp; Supportive Environment; Assessment &amp; Care Planning; Consumer Involvement; Policies</a:t>
            </a:r>
          </a:p>
        </p:txBody>
      </p:sp>
      <p:sp>
        <p:nvSpPr>
          <p:cNvPr id="4" name="Slide Number Placeholder 3"/>
          <p:cNvSpPr>
            <a:spLocks noGrp="1"/>
          </p:cNvSpPr>
          <p:nvPr>
            <p:ph type="sldNum" sz="quarter" idx="10"/>
          </p:nvPr>
        </p:nvSpPr>
        <p:spPr/>
        <p:txBody>
          <a:bodyPr/>
          <a:lstStyle/>
          <a:p>
            <a:fld id="{D4DCACD0-F64D-439F-982D-90E8C6370842}" type="slidenum">
              <a:rPr lang="en-IE" smtClean="0"/>
              <a:t>29</a:t>
            </a:fld>
            <a:endParaRPr lang="en-IE"/>
          </a:p>
        </p:txBody>
      </p:sp>
    </p:spTree>
    <p:extLst>
      <p:ext uri="{BB962C8B-B14F-4D97-AF65-F5344CB8AC3E}">
        <p14:creationId xmlns:p14="http://schemas.microsoft.com/office/powerpoint/2010/main" val="2580323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30</a:t>
            </a:fld>
            <a:endParaRPr lang="en-IE"/>
          </a:p>
        </p:txBody>
      </p:sp>
    </p:spTree>
    <p:extLst>
      <p:ext uri="{BB962C8B-B14F-4D97-AF65-F5344CB8AC3E}">
        <p14:creationId xmlns:p14="http://schemas.microsoft.com/office/powerpoint/2010/main" val="212660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5 domains – Supporting staff development; Safe &amp; Supportive Environment; Assessment &amp; Care Planning; Consumer Involvement; Policies</a:t>
            </a:r>
          </a:p>
          <a:p>
            <a:endParaRPr lang="en-IE" dirty="0"/>
          </a:p>
          <a:p>
            <a:pPr lvl="3"/>
            <a:r>
              <a:rPr lang="en-IE" sz="2400" dirty="0"/>
              <a:t>Tier 1: </a:t>
            </a:r>
            <a:r>
              <a:rPr lang="en-IE" sz="2400" dirty="0">
                <a:solidFill>
                  <a:srgbClr val="C00000"/>
                </a:solidFill>
              </a:rPr>
              <a:t>Ancillary Support Staff</a:t>
            </a:r>
            <a:r>
              <a:rPr lang="en-IE" sz="2400" dirty="0"/>
              <a:t>.  ½ day – Understanding trauma; recognising triggers, self care and staff input into creating TIC</a:t>
            </a:r>
          </a:p>
          <a:p>
            <a:pPr lvl="3"/>
            <a:r>
              <a:rPr lang="en-IE" sz="2400" dirty="0"/>
              <a:t>Tier 2: </a:t>
            </a:r>
            <a:r>
              <a:rPr lang="en-IE" sz="2400" dirty="0">
                <a:solidFill>
                  <a:srgbClr val="C00000"/>
                </a:solidFill>
              </a:rPr>
              <a:t>Front line workers</a:t>
            </a:r>
            <a:r>
              <a:rPr lang="en-IE" sz="2400" dirty="0"/>
              <a:t>. Full day – All of tier 1 with greater emphasis on how to develop TIC using SWOT of policy &amp; practice</a:t>
            </a:r>
          </a:p>
          <a:p>
            <a:pPr lvl="3"/>
            <a:r>
              <a:rPr lang="en-IE" sz="2400" dirty="0"/>
              <a:t>Tier 3</a:t>
            </a:r>
            <a:r>
              <a:rPr lang="en-IE" sz="2400" dirty="0">
                <a:solidFill>
                  <a:srgbClr val="C00000"/>
                </a:solidFill>
              </a:rPr>
              <a:t>: Middle &amp; Senior Management</a:t>
            </a:r>
            <a:r>
              <a:rPr lang="en-IE" sz="2400" dirty="0"/>
              <a:t>. Full day –All of above; emphasising feedback from Tier 1 &amp; 2 and exploring alterations to policy and practice.</a:t>
            </a:r>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5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261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Supervision – changes in format – separating out case management support from staff support. Offering an emphasis on a trauma lens within supervision.</a:t>
            </a:r>
          </a:p>
        </p:txBody>
      </p:sp>
      <p:sp>
        <p:nvSpPr>
          <p:cNvPr id="4" name="Slide Number Placeholder 3"/>
          <p:cNvSpPr>
            <a:spLocks noGrp="1"/>
          </p:cNvSpPr>
          <p:nvPr>
            <p:ph type="sldNum" sz="quarter" idx="10"/>
          </p:nvPr>
        </p:nvSpPr>
        <p:spPr/>
        <p:txBody>
          <a:bodyPr/>
          <a:lstStyle/>
          <a:p>
            <a:fld id="{D4DCACD0-F64D-439F-982D-90E8C6370842}" type="slidenum">
              <a:rPr lang="en-IE" smtClean="0"/>
              <a:t>33</a:t>
            </a:fld>
            <a:endParaRPr lang="en-IE"/>
          </a:p>
        </p:txBody>
      </p:sp>
    </p:spTree>
    <p:extLst>
      <p:ext uri="{BB962C8B-B14F-4D97-AF65-F5344CB8AC3E}">
        <p14:creationId xmlns:p14="http://schemas.microsoft.com/office/powerpoint/2010/main" val="302140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45F96-FC15-4BEA-A37B-8371A3747CE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Calibri"/>
                <a:ea typeface="+mn-ea"/>
                <a:cs typeface="+mn-cs"/>
              </a:rPr>
              <a:t>Copyright G. Gill-Emerson &amp; Dr. A.M. Naughton</a:t>
            </a:r>
          </a:p>
        </p:txBody>
      </p:sp>
    </p:spTree>
    <p:extLst>
      <p:ext uri="{BB962C8B-B14F-4D97-AF65-F5344CB8AC3E}">
        <p14:creationId xmlns:p14="http://schemas.microsoft.com/office/powerpoint/2010/main" val="10019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89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Sydney found that 98% of participants had experienced at least one trauma and 93% had experienced two or more. (average number was 6 Sample=53)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mn-lt"/>
                <a:ea typeface="+mn-ea"/>
                <a:cs typeface="+mn-cs"/>
              </a:rPr>
              <a:t>first trauma experience having occurred by the age of 12. 73% lifelong </a:t>
            </a:r>
            <a:r>
              <a:rPr kumimoji="0" lang="en-IE" sz="1200" b="0" i="0" u="none" strike="noStrike" kern="1200" cap="none" spc="0" normalizeH="0" baseline="0" noProof="0" dirty="0" err="1">
                <a:ln>
                  <a:noFill/>
                </a:ln>
                <a:solidFill>
                  <a:prstClr val="black"/>
                </a:solidFill>
                <a:effectLst/>
                <a:uLnTx/>
                <a:uFillTx/>
                <a:latin typeface="+mn-lt"/>
                <a:ea typeface="+mn-ea"/>
                <a:cs typeface="+mn-cs"/>
              </a:rPr>
              <a:t>prevelance</a:t>
            </a:r>
            <a:r>
              <a:rPr kumimoji="0" lang="en-IE" sz="1200" b="0" i="0" u="none" strike="noStrike" kern="1200" cap="none" spc="0" normalizeH="0" baseline="0" noProof="0" dirty="0">
                <a:ln>
                  <a:noFill/>
                </a:ln>
                <a:solidFill>
                  <a:prstClr val="black"/>
                </a:solidFill>
                <a:effectLst/>
                <a:uLnTx/>
                <a:uFillTx/>
                <a:latin typeface="+mn-lt"/>
                <a:ea typeface="+mn-ea"/>
                <a:cs typeface="+mn-cs"/>
              </a:rPr>
              <a:t> of PTSD. 59% showed PTSD onset before homeless.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mn-lt"/>
                <a:ea typeface="+mn-ea"/>
                <a:cs typeface="+mn-cs"/>
              </a:rPr>
              <a:t>Dublin study: 95% 1 or more trauma events. 46% met PTSD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We are in the business of supporting homeless recovery and in doing so are indirectly drawn into trauma management. This puts particular pressures and stressors on our staff and services systems of care</a:t>
            </a:r>
          </a:p>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3</a:t>
            </a:fld>
            <a:endParaRPr lang="en-IE"/>
          </a:p>
        </p:txBody>
      </p:sp>
    </p:spTree>
    <p:extLst>
      <p:ext uri="{BB962C8B-B14F-4D97-AF65-F5344CB8AC3E}">
        <p14:creationId xmlns:p14="http://schemas.microsoft.com/office/powerpoint/2010/main" val="21143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Ultimately offers a trauma lens through which we can take a new/alternate perspective of the service user and can utilise this in the creation of policies and </a:t>
            </a:r>
            <a:r>
              <a:rPr lang="en-IE" dirty="0" err="1"/>
              <a:t>procecduers</a:t>
            </a:r>
            <a:r>
              <a:rPr lang="en-IE" dirty="0"/>
              <a:t> that are </a:t>
            </a:r>
            <a:r>
              <a:rPr lang="en-IE" dirty="0" err="1"/>
              <a:t>cogniscent</a:t>
            </a:r>
            <a:r>
              <a:rPr lang="en-IE" dirty="0"/>
              <a:t> of trauma symptoms and triggers.</a:t>
            </a:r>
          </a:p>
        </p:txBody>
      </p:sp>
      <p:sp>
        <p:nvSpPr>
          <p:cNvPr id="4" name="Slide Number Placeholder 3"/>
          <p:cNvSpPr>
            <a:spLocks noGrp="1"/>
          </p:cNvSpPr>
          <p:nvPr>
            <p:ph type="sldNum" sz="quarter" idx="10"/>
          </p:nvPr>
        </p:nvSpPr>
        <p:spPr/>
        <p:txBody>
          <a:bodyPr/>
          <a:lstStyle/>
          <a:p>
            <a:fld id="{D4DCACD0-F64D-439F-982D-90E8C6370842}" type="slidenum">
              <a:rPr lang="en-IE" smtClean="0"/>
              <a:t>4</a:t>
            </a:fld>
            <a:endParaRPr lang="en-IE"/>
          </a:p>
        </p:txBody>
      </p:sp>
    </p:spTree>
    <p:extLst>
      <p:ext uri="{BB962C8B-B14F-4D97-AF65-F5344CB8AC3E}">
        <p14:creationId xmlns:p14="http://schemas.microsoft.com/office/powerpoint/2010/main" val="404225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While we won’t be able to offer you a complete program of understanding  trauma and TIP’s we can show you the process through by which we travelled to retro-fit TIC into CSC</a:t>
            </a:r>
          </a:p>
        </p:txBody>
      </p:sp>
      <p:sp>
        <p:nvSpPr>
          <p:cNvPr id="4" name="Slide Number Placeholder 3"/>
          <p:cNvSpPr>
            <a:spLocks noGrp="1"/>
          </p:cNvSpPr>
          <p:nvPr>
            <p:ph type="sldNum" sz="quarter" idx="10"/>
          </p:nvPr>
        </p:nvSpPr>
        <p:spPr/>
        <p:txBody>
          <a:bodyPr/>
          <a:lstStyle/>
          <a:p>
            <a:fld id="{D4DCACD0-F64D-439F-982D-90E8C6370842}" type="slidenum">
              <a:rPr lang="en-IE" smtClean="0"/>
              <a:t>5</a:t>
            </a:fld>
            <a:endParaRPr lang="en-IE"/>
          </a:p>
        </p:txBody>
      </p:sp>
    </p:spTree>
    <p:extLst>
      <p:ext uri="{BB962C8B-B14F-4D97-AF65-F5344CB8AC3E}">
        <p14:creationId xmlns:p14="http://schemas.microsoft.com/office/powerpoint/2010/main" val="244859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Move from anecdotal into the tangible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CACD0-F64D-439F-982D-90E8C637084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71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7</a:t>
            </a:fld>
            <a:endParaRPr lang="en-IE"/>
          </a:p>
        </p:txBody>
      </p:sp>
    </p:spTree>
    <p:extLst>
      <p:ext uri="{BB962C8B-B14F-4D97-AF65-F5344CB8AC3E}">
        <p14:creationId xmlns:p14="http://schemas.microsoft.com/office/powerpoint/2010/main" val="316842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4DCACD0-F64D-439F-982D-90E8C6370842}" type="slidenum">
              <a:rPr lang="en-IE" smtClean="0"/>
              <a:t>8</a:t>
            </a:fld>
            <a:endParaRPr lang="en-IE"/>
          </a:p>
        </p:txBody>
      </p:sp>
    </p:spTree>
    <p:extLst>
      <p:ext uri="{BB962C8B-B14F-4D97-AF65-F5344CB8AC3E}">
        <p14:creationId xmlns:p14="http://schemas.microsoft.com/office/powerpoint/2010/main" val="391208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a:t>Under three out of ten is the pathological cut off without too much 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45F96-FC15-4BEA-A37B-8371A3747CE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Calibri"/>
                <a:ea typeface="+mn-ea"/>
                <a:cs typeface="+mn-cs"/>
              </a:rPr>
              <a:t>Copyright G. Gill-Emerson &amp; Dr. A.M. Naughton</a:t>
            </a:r>
          </a:p>
        </p:txBody>
      </p:sp>
    </p:spTree>
    <p:extLst>
      <p:ext uri="{BB962C8B-B14F-4D97-AF65-F5344CB8AC3E}">
        <p14:creationId xmlns:p14="http://schemas.microsoft.com/office/powerpoint/2010/main" val="358326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7E5BC999-6CBA-4531-B28A-5F8824C21A6A}"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3452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74F34B7-11AA-47D4-934D-1ACB9F4EC8C0}"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44586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647170D-5063-47C6-8C4F-83C006CE9BB0}"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6919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59AE92D-D1B6-43E8-8ABC-E6F612F0BD67}"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Graham Gill-Emerson </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6308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CA5CCD8-DEEF-4D93-A987-50A97B0DA59A}"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Graham Gill-Emerson </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24610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182F3-379E-4A7F-9794-F8797D3ACB9C}"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Graham Gill-Emerson </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229654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0CE1C4C-1CFA-4931-8C32-932F2EAA909C}"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Graham Gill-Emerson </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72619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6631116-D58F-41F9-BF05-626274365F49}" type="datetime1">
              <a:rPr lang="en-IE" smtClean="0"/>
              <a:t>27/09/2017</a:t>
            </a:fld>
            <a:endParaRPr lang="en-IE"/>
          </a:p>
        </p:txBody>
      </p:sp>
      <p:sp>
        <p:nvSpPr>
          <p:cNvPr id="8" name="Footer Placeholder 7"/>
          <p:cNvSpPr>
            <a:spLocks noGrp="1"/>
          </p:cNvSpPr>
          <p:nvPr>
            <p:ph type="ftr" sz="quarter" idx="11"/>
          </p:nvPr>
        </p:nvSpPr>
        <p:spPr/>
        <p:txBody>
          <a:bodyPr/>
          <a:lstStyle/>
          <a:p>
            <a:r>
              <a:rPr lang="en-IE"/>
              <a:t>Copyright Graham Gill-Emerson </a:t>
            </a:r>
          </a:p>
        </p:txBody>
      </p:sp>
      <p:sp>
        <p:nvSpPr>
          <p:cNvPr id="9" name="Slide Number Placeholder 8"/>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46498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FE594BB-0EFE-47EA-85FA-F080A00B6BC3}" type="datetime1">
              <a:rPr lang="en-IE" smtClean="0"/>
              <a:t>27/09/2017</a:t>
            </a:fld>
            <a:endParaRPr lang="en-IE"/>
          </a:p>
        </p:txBody>
      </p:sp>
      <p:sp>
        <p:nvSpPr>
          <p:cNvPr id="4" name="Footer Placeholder 3"/>
          <p:cNvSpPr>
            <a:spLocks noGrp="1"/>
          </p:cNvSpPr>
          <p:nvPr>
            <p:ph type="ftr" sz="quarter" idx="11"/>
          </p:nvPr>
        </p:nvSpPr>
        <p:spPr/>
        <p:txBody>
          <a:bodyPr/>
          <a:lstStyle/>
          <a:p>
            <a:r>
              <a:rPr lang="en-IE"/>
              <a:t>Copyright Graham Gill-Emerson </a:t>
            </a:r>
          </a:p>
        </p:txBody>
      </p:sp>
      <p:sp>
        <p:nvSpPr>
          <p:cNvPr id="5" name="Slide Number Placeholder 4"/>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61243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4C2C8-D93C-4E76-ACD7-AE59BD285F82}" type="datetime1">
              <a:rPr lang="en-IE" smtClean="0"/>
              <a:t>27/09/2017</a:t>
            </a:fld>
            <a:endParaRPr lang="en-IE"/>
          </a:p>
        </p:txBody>
      </p:sp>
      <p:sp>
        <p:nvSpPr>
          <p:cNvPr id="3" name="Footer Placeholder 2"/>
          <p:cNvSpPr>
            <a:spLocks noGrp="1"/>
          </p:cNvSpPr>
          <p:nvPr>
            <p:ph type="ftr" sz="quarter" idx="11"/>
          </p:nvPr>
        </p:nvSpPr>
        <p:spPr/>
        <p:txBody>
          <a:bodyPr/>
          <a:lstStyle/>
          <a:p>
            <a:r>
              <a:rPr lang="en-IE"/>
              <a:t>Copyright Graham Gill-Emerson </a:t>
            </a:r>
          </a:p>
        </p:txBody>
      </p:sp>
      <p:sp>
        <p:nvSpPr>
          <p:cNvPr id="4" name="Slide Number Placeholder 3"/>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401896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7A6FF-B540-4FFF-8B07-7763C00B046A}"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Graham Gill-Emerson </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50733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F8945B-079C-4B5F-A511-3E49BB716371}"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5018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8F70F-5A27-4CBE-A125-F7CD7CB2833D}"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Graham Gill-Emerson </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641426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B02BB2-E303-42E7-9649-581D1858F3FE}"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Graham Gill-Emerson </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71939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7977D01-C418-4AEE-8FBC-A7B9F56D3859}"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Graham Gill-Emerson </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88194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AAF96-E3A3-4306-A528-BDCF0740C0EF}" type="datetime1">
              <a:rPr lang="en-IE" smtClean="0"/>
              <a:t>27/09/2017</a:t>
            </a:fld>
            <a:endParaRPr lang="en-IE"/>
          </a:p>
        </p:txBody>
      </p:sp>
      <p:sp>
        <p:nvSpPr>
          <p:cNvPr id="5" name="Footer Placeholder 4"/>
          <p:cNvSpPr>
            <a:spLocks noGrp="1"/>
          </p:cNvSpPr>
          <p:nvPr>
            <p:ph type="ftr" sz="quarter" idx="11"/>
          </p:nvPr>
        </p:nvSpPr>
        <p:spPr/>
        <p:txBody>
          <a:bodyPr/>
          <a:lstStyle/>
          <a:p>
            <a:r>
              <a:rPr lang="en-IE"/>
              <a:t>Copyright G. Gill-Emerson &amp; Dr. A.M. Naughton</a:t>
            </a:r>
          </a:p>
        </p:txBody>
      </p:sp>
      <p:sp>
        <p:nvSpPr>
          <p:cNvPr id="6" name="Slide Number Placeholder 5"/>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9842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7BF8F14E-94F9-43DD-9C52-950F302521C4}"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 Gill-Emerson &amp; Dr. A.M. Naughton</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921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0F0DF88-3D87-47A2-AB55-F79279EEE8FE}" type="datetime1">
              <a:rPr lang="en-IE" smtClean="0"/>
              <a:t>27/09/2017</a:t>
            </a:fld>
            <a:endParaRPr lang="en-IE"/>
          </a:p>
        </p:txBody>
      </p:sp>
      <p:sp>
        <p:nvSpPr>
          <p:cNvPr id="8" name="Footer Placeholder 7"/>
          <p:cNvSpPr>
            <a:spLocks noGrp="1"/>
          </p:cNvSpPr>
          <p:nvPr>
            <p:ph type="ftr" sz="quarter" idx="11"/>
          </p:nvPr>
        </p:nvSpPr>
        <p:spPr/>
        <p:txBody>
          <a:bodyPr/>
          <a:lstStyle/>
          <a:p>
            <a:r>
              <a:rPr lang="en-IE"/>
              <a:t>Copyright G. Gill-Emerson &amp; Dr. A.M. Naughton</a:t>
            </a:r>
          </a:p>
        </p:txBody>
      </p:sp>
      <p:sp>
        <p:nvSpPr>
          <p:cNvPr id="9" name="Slide Number Placeholder 8"/>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1858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EC755D2-BFF2-4168-A2F5-020850866A5A}" type="datetime1">
              <a:rPr lang="en-IE" smtClean="0"/>
              <a:t>27/09/2017</a:t>
            </a:fld>
            <a:endParaRPr lang="en-IE"/>
          </a:p>
        </p:txBody>
      </p:sp>
      <p:sp>
        <p:nvSpPr>
          <p:cNvPr id="4" name="Footer Placeholder 3"/>
          <p:cNvSpPr>
            <a:spLocks noGrp="1"/>
          </p:cNvSpPr>
          <p:nvPr>
            <p:ph type="ftr" sz="quarter" idx="11"/>
          </p:nvPr>
        </p:nvSpPr>
        <p:spPr/>
        <p:txBody>
          <a:bodyPr/>
          <a:lstStyle/>
          <a:p>
            <a:r>
              <a:rPr lang="en-IE"/>
              <a:t>Copyright G. Gill-Emerson &amp; Dr. A.M. Naughton</a:t>
            </a:r>
          </a:p>
        </p:txBody>
      </p:sp>
      <p:sp>
        <p:nvSpPr>
          <p:cNvPr id="5" name="Slide Number Placeholder 4"/>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371127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08CB8-D61B-4290-AF59-9A2DD45810BB}" type="datetime1">
              <a:rPr lang="en-IE" smtClean="0"/>
              <a:t>27/09/2017</a:t>
            </a:fld>
            <a:endParaRPr lang="en-IE"/>
          </a:p>
        </p:txBody>
      </p:sp>
      <p:sp>
        <p:nvSpPr>
          <p:cNvPr id="3" name="Footer Placeholder 2"/>
          <p:cNvSpPr>
            <a:spLocks noGrp="1"/>
          </p:cNvSpPr>
          <p:nvPr>
            <p:ph type="ftr" sz="quarter" idx="11"/>
          </p:nvPr>
        </p:nvSpPr>
        <p:spPr/>
        <p:txBody>
          <a:bodyPr/>
          <a:lstStyle/>
          <a:p>
            <a:r>
              <a:rPr lang="en-IE"/>
              <a:t>Copyright G. Gill-Emerson &amp; Dr. A.M. Naughton</a:t>
            </a:r>
          </a:p>
        </p:txBody>
      </p:sp>
      <p:sp>
        <p:nvSpPr>
          <p:cNvPr id="4" name="Slide Number Placeholder 3"/>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218641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43CFF-7864-4471-9B6B-A570B8644559}"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 Gill-Emerson &amp; Dr. A.M. Naughton</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78508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3D0557-3538-4398-9EDA-F5B0F5CDEF0F}" type="datetime1">
              <a:rPr lang="en-IE" smtClean="0"/>
              <a:t>27/09/2017</a:t>
            </a:fld>
            <a:endParaRPr lang="en-IE"/>
          </a:p>
        </p:txBody>
      </p:sp>
      <p:sp>
        <p:nvSpPr>
          <p:cNvPr id="6" name="Footer Placeholder 5"/>
          <p:cNvSpPr>
            <a:spLocks noGrp="1"/>
          </p:cNvSpPr>
          <p:nvPr>
            <p:ph type="ftr" sz="quarter" idx="11"/>
          </p:nvPr>
        </p:nvSpPr>
        <p:spPr/>
        <p:txBody>
          <a:bodyPr/>
          <a:lstStyle/>
          <a:p>
            <a:r>
              <a:rPr lang="en-IE"/>
              <a:t>Copyright G. Gill-Emerson &amp; Dr. A.M. Naughton</a:t>
            </a:r>
          </a:p>
        </p:txBody>
      </p:sp>
      <p:sp>
        <p:nvSpPr>
          <p:cNvPr id="7" name="Slide Number Placeholder 6"/>
          <p:cNvSpPr>
            <a:spLocks noGrp="1"/>
          </p:cNvSpPr>
          <p:nvPr>
            <p:ph type="sldNum" sz="quarter" idx="12"/>
          </p:nvPr>
        </p:nvSpPr>
        <p:spPr/>
        <p:txBody>
          <a:bodyPr/>
          <a:lstStyle/>
          <a:p>
            <a:fld id="{78CB390D-5ECD-4EBB-9823-43CB9B6E11EE}" type="slidenum">
              <a:rPr lang="en-IE" smtClean="0"/>
              <a:pPr/>
              <a:t>‹#›</a:t>
            </a:fld>
            <a:endParaRPr lang="en-IE"/>
          </a:p>
        </p:txBody>
      </p:sp>
    </p:spTree>
    <p:extLst>
      <p:ext uri="{BB962C8B-B14F-4D97-AF65-F5344CB8AC3E}">
        <p14:creationId xmlns:p14="http://schemas.microsoft.com/office/powerpoint/2010/main" val="166392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B6B5-433C-4BFE-8AC7-F14C0D81C872}" type="datetime1">
              <a:rPr lang="en-IE" smtClean="0"/>
              <a:t>27/09/2017</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Copyright G. Gill-Emerson &amp; Dr. A.M. Naughton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B390D-5ECD-4EBB-9823-43CB9B6E11EE}" type="slidenum">
              <a:rPr lang="en-IE" smtClean="0"/>
              <a:pPr/>
              <a:t>‹#›</a:t>
            </a:fld>
            <a:endParaRPr lang="en-IE"/>
          </a:p>
        </p:txBody>
      </p:sp>
    </p:spTree>
    <p:extLst>
      <p:ext uri="{BB962C8B-B14F-4D97-AF65-F5344CB8AC3E}">
        <p14:creationId xmlns:p14="http://schemas.microsoft.com/office/powerpoint/2010/main" val="145148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EE4DB-6406-4334-A48A-ABB88FE66178}" type="datetime1">
              <a:rPr lang="en-IE" smtClean="0"/>
              <a:t>27/09/2017</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Copyright Graham Gill-Emerson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B390D-5ECD-4EBB-9823-43CB9B6E11EE}" type="slidenum">
              <a:rPr lang="en-IE" smtClean="0"/>
              <a:pPr/>
              <a:t>‹#›</a:t>
            </a:fld>
            <a:endParaRPr lang="en-IE"/>
          </a:p>
        </p:txBody>
      </p:sp>
    </p:spTree>
    <p:extLst>
      <p:ext uri="{BB962C8B-B14F-4D97-AF65-F5344CB8AC3E}">
        <p14:creationId xmlns:p14="http://schemas.microsoft.com/office/powerpoint/2010/main" val="36379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0978" y="1863258"/>
            <a:ext cx="7920162" cy="3410417"/>
          </a:xfrm>
        </p:spPr>
        <p:txBody>
          <a:bodyPr>
            <a:noAutofit/>
          </a:bodyPr>
          <a:lstStyle/>
          <a:p>
            <a:pPr>
              <a:lnSpc>
                <a:spcPct val="115000"/>
              </a:lnSpc>
              <a:spcAft>
                <a:spcPts val="1000"/>
              </a:spcAft>
            </a:pPr>
            <a:r>
              <a:rPr lang="en-IE" sz="4800" dirty="0">
                <a:latin typeface="Times New Roman" panose="02020603050405020304" pitchFamily="18" charset="0"/>
                <a:ea typeface="Calibri" panose="020F0502020204030204" pitchFamily="34" charset="0"/>
                <a:cs typeface="Times New Roman" panose="02020603050405020304" pitchFamily="18" charset="0"/>
              </a:rPr>
              <a:t>Moving Towards Trauma Informed Care: A Model of Research and Practice</a:t>
            </a:r>
            <a:r>
              <a:rPr lang="en-IE" dirty="0">
                <a:latin typeface="Calibri" panose="020F0502020204030204" pitchFamily="34" charset="0"/>
                <a:ea typeface="Calibri" panose="020F0502020204030204" pitchFamily="34" charset="0"/>
                <a:cs typeface="Times New Roman" panose="02020603050405020304" pitchFamily="18" charset="0"/>
              </a:rPr>
              <a:t/>
            </a:r>
            <a:br>
              <a:rPr lang="en-IE" dirty="0">
                <a:latin typeface="Calibri" panose="020F0502020204030204" pitchFamily="34" charset="0"/>
                <a:ea typeface="Calibri" panose="020F0502020204030204" pitchFamily="34" charset="0"/>
                <a:cs typeface="Times New Roman" panose="02020603050405020304" pitchFamily="18" charset="0"/>
              </a:rPr>
            </a:br>
            <a:endParaRPr lang="en-IE" sz="4600" dirty="0"/>
          </a:p>
        </p:txBody>
      </p:sp>
      <p:pic>
        <p:nvPicPr>
          <p:cNvPr id="4" name="Picture 3" descr="CSC Logo.jpg"/>
          <p:cNvPicPr>
            <a:picLocks noChangeAspect="1"/>
          </p:cNvPicPr>
          <p:nvPr/>
        </p:nvPicPr>
        <p:blipFill>
          <a:blip r:embed="rId3" cstate="print"/>
          <a:stretch>
            <a:fillRect/>
          </a:stretch>
        </p:blipFill>
        <p:spPr>
          <a:xfrm>
            <a:off x="5974941" y="379726"/>
            <a:ext cx="1426347" cy="1225571"/>
          </a:xfrm>
          <a:prstGeom prst="rect">
            <a:avLst/>
          </a:prstGeom>
        </p:spPr>
      </p:pic>
      <p:pic>
        <p:nvPicPr>
          <p:cNvPr id="5" name="Picture 4" descr="UCC logo.jpg"/>
          <p:cNvPicPr>
            <a:picLocks noChangeAspect="1"/>
          </p:cNvPicPr>
          <p:nvPr/>
        </p:nvPicPr>
        <p:blipFill>
          <a:blip r:embed="rId4" cstate="print"/>
          <a:stretch>
            <a:fillRect/>
          </a:stretch>
        </p:blipFill>
        <p:spPr>
          <a:xfrm>
            <a:off x="7625250" y="502430"/>
            <a:ext cx="2512142" cy="906789"/>
          </a:xfrm>
          <a:prstGeom prst="rect">
            <a:avLst/>
          </a:prstGeom>
        </p:spPr>
      </p:pic>
      <p:pic>
        <p:nvPicPr>
          <p:cNvPr id="6" name="Picture 5" descr="HSE logo.png"/>
          <p:cNvPicPr>
            <a:picLocks noChangeAspect="1"/>
          </p:cNvPicPr>
          <p:nvPr/>
        </p:nvPicPr>
        <p:blipFill>
          <a:blip r:embed="rId5" cstate="print"/>
          <a:stretch>
            <a:fillRect/>
          </a:stretch>
        </p:blipFill>
        <p:spPr>
          <a:xfrm>
            <a:off x="1940978" y="599783"/>
            <a:ext cx="3810000" cy="712081"/>
          </a:xfrm>
          <a:prstGeom prst="rect">
            <a:avLst/>
          </a:prstGeom>
        </p:spPr>
      </p:pic>
      <p:sp>
        <p:nvSpPr>
          <p:cNvPr id="3" name="Flowchart: Document 2"/>
          <p:cNvSpPr/>
          <p:nvPr/>
        </p:nvSpPr>
        <p:spPr>
          <a:xfrm>
            <a:off x="1524000" y="5317537"/>
            <a:ext cx="9144000" cy="1447801"/>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7" name="TextBox 6"/>
          <p:cNvSpPr txBox="1"/>
          <p:nvPr/>
        </p:nvSpPr>
        <p:spPr>
          <a:xfrm>
            <a:off x="1524000" y="5513615"/>
            <a:ext cx="9144000" cy="584775"/>
          </a:xfrm>
          <a:prstGeom prst="rect">
            <a:avLst/>
          </a:prstGeom>
          <a:noFill/>
        </p:spPr>
        <p:txBody>
          <a:bodyPr wrap="square" rtlCol="0">
            <a:spAutoFit/>
          </a:bodyPr>
          <a:lstStyle/>
          <a:p>
            <a:pPr algn="ctr"/>
            <a:r>
              <a:rPr lang="en-IE" sz="3200" dirty="0">
                <a:solidFill>
                  <a:prstClr val="black"/>
                </a:solidFill>
                <a:latin typeface="Calibri"/>
              </a:rPr>
              <a:t>Graham Gill-Emerson</a:t>
            </a:r>
          </a:p>
        </p:txBody>
      </p:sp>
      <p:sp>
        <p:nvSpPr>
          <p:cNvPr id="9" name="Slide Number Placeholder 8"/>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1</a:t>
            </a:fld>
            <a:endParaRPr lang="en-IE">
              <a:solidFill>
                <a:prstClr val="black">
                  <a:tint val="75000"/>
                </a:prstClr>
              </a:solidFill>
              <a:latin typeface="Calibri"/>
            </a:endParaRPr>
          </a:p>
        </p:txBody>
      </p:sp>
      <p:sp>
        <p:nvSpPr>
          <p:cNvPr id="10" name="Footer Placeholder 9"/>
          <p:cNvSpPr>
            <a:spLocks noGrp="1"/>
          </p:cNvSpPr>
          <p:nvPr>
            <p:ph type="ftr" sz="quarter" idx="11"/>
          </p:nvPr>
        </p:nvSpPr>
        <p:spPr>
          <a:xfrm>
            <a:off x="4038599" y="6356351"/>
            <a:ext cx="4796307" cy="365125"/>
          </a:xfrm>
        </p:spPr>
        <p:txBody>
          <a:bodyPr/>
          <a:lstStyle/>
          <a:p>
            <a:r>
              <a:rPr lang="en-IE" dirty="0">
                <a:solidFill>
                  <a:prstClr val="black">
                    <a:tint val="75000"/>
                  </a:prstClr>
                </a:solidFill>
                <a:latin typeface="Calibri"/>
              </a:rPr>
              <a:t>Research Team Gill-Emerson, G, Lambert, S., Horan, A. &amp; Naughton, A.M</a:t>
            </a:r>
          </a:p>
        </p:txBody>
      </p:sp>
    </p:spTree>
    <p:extLst>
      <p:ext uri="{BB962C8B-B14F-4D97-AF65-F5344CB8AC3E}">
        <p14:creationId xmlns:p14="http://schemas.microsoft.com/office/powerpoint/2010/main" val="13093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1524000" y="228601"/>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28601"/>
            <a:ext cx="8281742" cy="814285"/>
          </a:xfrm>
          <a:prstGeom prst="rect">
            <a:avLst/>
          </a:prstGeom>
          <a:noFill/>
        </p:spPr>
        <p:txBody>
          <a:bodyPr wrap="square" rtlCol="0">
            <a:spAutoFit/>
          </a:bodyPr>
          <a:lstStyle/>
          <a:p>
            <a:r>
              <a:rPr lang="en-IE" sz="4500" dirty="0">
                <a:solidFill>
                  <a:prstClr val="black"/>
                </a:solidFill>
                <a:latin typeface="Calibri"/>
              </a:rPr>
              <a:t>ACE Dose Responses </a:t>
            </a:r>
            <a:r>
              <a:rPr lang="en-IE" sz="3000" dirty="0">
                <a:solidFill>
                  <a:prstClr val="black"/>
                </a:solidFill>
                <a:latin typeface="Calibri"/>
              </a:rPr>
              <a:t>(</a:t>
            </a:r>
            <a:r>
              <a:rPr lang="en-IE" sz="3000" dirty="0" err="1">
                <a:solidFill>
                  <a:prstClr val="black"/>
                </a:solidFill>
                <a:latin typeface="Calibri"/>
              </a:rPr>
              <a:t>Felitti</a:t>
            </a:r>
            <a:r>
              <a:rPr lang="en-IE" sz="3000" dirty="0">
                <a:solidFill>
                  <a:prstClr val="black"/>
                </a:solidFill>
                <a:latin typeface="Calibri"/>
              </a:rPr>
              <a:t> et al, 1998)</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568" y="1752601"/>
            <a:ext cx="6563032" cy="3870505"/>
          </a:xfrm>
          <a:prstGeom prst="rect">
            <a:avLst/>
          </a:prstGeom>
          <a:ln>
            <a:solidFill>
              <a:schemeClr val="bg1">
                <a:lumMod val="50000"/>
              </a:schemeClr>
            </a:solidFill>
          </a:ln>
        </p:spPr>
      </p:pic>
      <p:sp>
        <p:nvSpPr>
          <p:cNvPr id="10" name="TextBox 9"/>
          <p:cNvSpPr txBox="1"/>
          <p:nvPr/>
        </p:nvSpPr>
        <p:spPr>
          <a:xfrm>
            <a:off x="2819400" y="1828800"/>
            <a:ext cx="2438400" cy="523220"/>
          </a:xfrm>
          <a:prstGeom prst="rect">
            <a:avLst/>
          </a:prstGeom>
          <a:noFill/>
        </p:spPr>
        <p:txBody>
          <a:bodyPr wrap="square" rtlCol="0">
            <a:spAutoFit/>
          </a:bodyPr>
          <a:lstStyle/>
          <a:p>
            <a:r>
              <a:rPr lang="en-IE" sz="2800" dirty="0">
                <a:solidFill>
                  <a:srgbClr val="CC3300"/>
                </a:solidFill>
                <a:latin typeface="Calibri"/>
              </a:rPr>
              <a:t>ACE Score 6 +</a:t>
            </a:r>
          </a:p>
        </p:txBody>
      </p:sp>
      <p:sp>
        <p:nvSpPr>
          <p:cNvPr id="8" name="Slide Number Placeholder 7"/>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10</a:t>
            </a:fld>
            <a:endParaRPr lang="en-IE">
              <a:solidFill>
                <a:prstClr val="black">
                  <a:tint val="75000"/>
                </a:prstClr>
              </a:solidFill>
              <a:latin typeface="Calibri"/>
            </a:endParaRPr>
          </a:p>
        </p:txBody>
      </p:sp>
      <p:sp>
        <p:nvSpPr>
          <p:cNvPr id="9" name="Footer Placeholder 8"/>
          <p:cNvSpPr>
            <a:spLocks noGrp="1"/>
          </p:cNvSpPr>
          <p:nvPr>
            <p:ph type="ftr" sz="quarter" idx="11"/>
          </p:nvPr>
        </p:nvSpPr>
        <p:spPr/>
        <p:txBody>
          <a:bodyPr/>
          <a:lstStyle/>
          <a:p>
            <a:r>
              <a:rPr lang="en-IE">
                <a:solidFill>
                  <a:prstClr val="black">
                    <a:tint val="75000"/>
                  </a:prstClr>
                </a:solidFill>
                <a:latin typeface="Calibri"/>
              </a:rPr>
              <a:t>Copyright Graham Gill-Emerson </a:t>
            </a:r>
          </a:p>
        </p:txBody>
      </p:sp>
    </p:spTree>
    <p:extLst>
      <p:ext uri="{BB962C8B-B14F-4D97-AF65-F5344CB8AC3E}">
        <p14:creationId xmlns:p14="http://schemas.microsoft.com/office/powerpoint/2010/main" val="14550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shows a six-level pyramid to represent mechanisms by which adverse childhood experiences influence health and well-being throughout the lifespan. An arrow pointing upward is at the left of the pyramid. At bottom of the arrow is the word “conception;” at top is “death.” From the bottom up, the base of pyramid base of pyramid reads “Adverse Childhood Experiences.” Next level up reads “Disrupted Neurodevelopment.” Third level at middle of pyramid reads “Social, Emotional, and Cognitive Impairment.” Level four of the pyramid is Adoption of Health-risk Behaviors. Level five is Disease, Disability, and Social Problems. Level six at the top of the pyramid reads “Early Death.”"/>
          <p:cNvPicPr>
            <a:picLocks noGrp="1" noChangeAspect="1" noChangeArrowheads="1"/>
          </p:cNvPicPr>
          <p:nvPr>
            <p:ph idx="1"/>
          </p:nvPr>
        </p:nvPicPr>
        <p:blipFill>
          <a:blip r:embed="rId3" cstate="print"/>
          <a:srcRect/>
          <a:stretch>
            <a:fillRect/>
          </a:stretch>
        </p:blipFill>
        <p:spPr bwMode="auto">
          <a:xfrm>
            <a:off x="2375932" y="1359883"/>
            <a:ext cx="7096926" cy="5193318"/>
          </a:xfrm>
          <a:prstGeom prst="rect">
            <a:avLst/>
          </a:prstGeom>
          <a:noFill/>
        </p:spPr>
      </p:pic>
      <p:sp>
        <p:nvSpPr>
          <p:cNvPr id="6" name="Flowchart: Document 5"/>
          <p:cNvSpPr/>
          <p:nvPr/>
        </p:nvSpPr>
        <p:spPr>
          <a:xfrm>
            <a:off x="1524000" y="284409"/>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2233858" y="358170"/>
            <a:ext cx="7239000" cy="784830"/>
          </a:xfrm>
          <a:prstGeom prst="rect">
            <a:avLst/>
          </a:prstGeom>
          <a:noFill/>
        </p:spPr>
        <p:txBody>
          <a:bodyPr wrap="square" rtlCol="0">
            <a:spAutoFit/>
          </a:bodyPr>
          <a:lstStyle/>
          <a:p>
            <a:r>
              <a:rPr lang="en-IE" sz="4500" dirty="0"/>
              <a:t>ACE Progression</a:t>
            </a:r>
          </a:p>
        </p:txBody>
      </p:sp>
      <p:sp>
        <p:nvSpPr>
          <p:cNvPr id="8" name="Slide Number Placeholder 7"/>
          <p:cNvSpPr>
            <a:spLocks noGrp="1"/>
          </p:cNvSpPr>
          <p:nvPr>
            <p:ph type="sldNum" sz="quarter" idx="12"/>
          </p:nvPr>
        </p:nvSpPr>
        <p:spPr/>
        <p:txBody>
          <a:bodyPr/>
          <a:lstStyle/>
          <a:p>
            <a:fld id="{78CB390D-5ECD-4EBB-9823-43CB9B6E11EE}" type="slidenum">
              <a:rPr lang="en-IE" smtClean="0"/>
              <a:pPr/>
              <a:t>11</a:t>
            </a:fld>
            <a:endParaRPr lang="en-IE"/>
          </a:p>
        </p:txBody>
      </p:sp>
      <p:sp>
        <p:nvSpPr>
          <p:cNvPr id="9" name="Footer Placeholder 8"/>
          <p:cNvSpPr>
            <a:spLocks noGrp="1"/>
          </p:cNvSpPr>
          <p:nvPr>
            <p:ph type="ftr" sz="quarter" idx="11"/>
          </p:nvPr>
        </p:nvSpPr>
        <p:spPr>
          <a:xfrm>
            <a:off x="3948358" y="6370639"/>
            <a:ext cx="4927628" cy="350838"/>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412178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marL="0" indent="0">
              <a:buNone/>
            </a:pPr>
            <a:r>
              <a:rPr lang="en-IE" dirty="0"/>
              <a:t>Consider a specific client in your organisation where you know at least a basic level of their history</a:t>
            </a:r>
          </a:p>
          <a:p>
            <a:pPr marL="0" indent="0">
              <a:buNone/>
            </a:pPr>
            <a:endParaRPr lang="en-IE" dirty="0"/>
          </a:p>
          <a:p>
            <a:pPr marL="0" indent="0">
              <a:buNone/>
            </a:pPr>
            <a:r>
              <a:rPr lang="en-IE" dirty="0"/>
              <a:t>Complete yellow ACE form for their case</a:t>
            </a:r>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784830"/>
          </a:xfrm>
          <a:prstGeom prst="rect">
            <a:avLst/>
          </a:prstGeom>
          <a:noFill/>
        </p:spPr>
        <p:txBody>
          <a:bodyPr wrap="square" rtlCol="0">
            <a:spAutoFit/>
          </a:bodyPr>
          <a:lstStyle/>
          <a:p>
            <a:r>
              <a:rPr lang="en-IE" sz="4500" dirty="0">
                <a:solidFill>
                  <a:prstClr val="black"/>
                </a:solidFill>
                <a:latin typeface="Calibri"/>
              </a:rPr>
              <a:t>Exercise</a:t>
            </a:r>
            <a:endParaRPr lang="en-IE" sz="30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12</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73659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Participants</a:t>
            </a:r>
          </a:p>
        </p:txBody>
      </p:sp>
      <p:sp>
        <p:nvSpPr>
          <p:cNvPr id="6" name="Content Placeholder 5"/>
          <p:cNvSpPr>
            <a:spLocks noGrp="1"/>
          </p:cNvSpPr>
          <p:nvPr>
            <p:ph idx="1"/>
          </p:nvPr>
        </p:nvSpPr>
        <p:spPr>
          <a:xfrm>
            <a:off x="1905000" y="1491270"/>
            <a:ext cx="8382000" cy="5092095"/>
          </a:xfrm>
        </p:spPr>
        <p:txBody>
          <a:bodyPr>
            <a:normAutofit/>
          </a:bodyPr>
          <a:lstStyle/>
          <a:p>
            <a:pPr>
              <a:buNone/>
            </a:pPr>
            <a:endParaRPr lang="en-IE" sz="3600" dirty="0">
              <a:solidFill>
                <a:srgbClr val="CC3300"/>
              </a:solidFill>
            </a:endParaRPr>
          </a:p>
          <a:p>
            <a:r>
              <a:rPr lang="en-IE" sz="3600" dirty="0">
                <a:solidFill>
                  <a:srgbClr val="C00000"/>
                </a:solidFill>
              </a:rPr>
              <a:t>Participants:	   </a:t>
            </a:r>
            <a:r>
              <a:rPr lang="en-IE" sz="3600" dirty="0"/>
              <a:t>	   50</a:t>
            </a:r>
            <a:r>
              <a:rPr lang="en-IE" sz="3000" dirty="0"/>
              <a:t/>
            </a:r>
            <a:br>
              <a:rPr lang="en-IE" sz="3000" dirty="0"/>
            </a:br>
            <a:endParaRPr lang="en-IE" sz="3000" dirty="0"/>
          </a:p>
          <a:p>
            <a:r>
              <a:rPr lang="en-IE" sz="3600" dirty="0">
                <a:solidFill>
                  <a:srgbClr val="C00000"/>
                </a:solidFill>
              </a:rPr>
              <a:t>Age Range:</a:t>
            </a:r>
            <a:r>
              <a:rPr lang="en-IE" sz="3600" dirty="0">
                <a:solidFill>
                  <a:srgbClr val="CC3300"/>
                </a:solidFill>
              </a:rPr>
              <a:t>	</a:t>
            </a:r>
            <a:r>
              <a:rPr lang="en-IE" sz="3600" dirty="0"/>
              <a:t>	   20 – 45  years</a:t>
            </a:r>
            <a:br>
              <a:rPr lang="en-IE" sz="3600" dirty="0"/>
            </a:br>
            <a:endParaRPr lang="en-IE" sz="3600" dirty="0"/>
          </a:p>
          <a:p>
            <a:pPr marL="342900" lvl="8" indent="-342900"/>
            <a:r>
              <a:rPr lang="en-IE" sz="3600" dirty="0">
                <a:solidFill>
                  <a:srgbClr val="C00000"/>
                </a:solidFill>
              </a:rPr>
              <a:t>Nationality: </a:t>
            </a:r>
            <a:r>
              <a:rPr lang="en-IE" sz="3600" dirty="0">
                <a:solidFill>
                  <a:srgbClr val="CC3300"/>
                </a:solidFill>
              </a:rPr>
              <a:t>	</a:t>
            </a:r>
            <a:r>
              <a:rPr lang="en-IE" sz="3600" dirty="0"/>
              <a:t>	    </a:t>
            </a:r>
            <a:r>
              <a:rPr lang="en-IE" sz="3200" dirty="0"/>
              <a:t>Irish 86%</a:t>
            </a:r>
          </a:p>
          <a:p>
            <a:pPr marL="0" lvl="8" indent="0">
              <a:buNone/>
            </a:pPr>
            <a:r>
              <a:rPr lang="en-IE" sz="3200" dirty="0"/>
              <a:t>				    Other 14%</a:t>
            </a:r>
            <a:br>
              <a:rPr lang="en-IE" sz="3200" dirty="0"/>
            </a:br>
            <a:r>
              <a:rPr lang="en-IE" dirty="0"/>
              <a:t>					</a:t>
            </a:r>
          </a:p>
        </p:txBody>
      </p:sp>
      <p:sp>
        <p:nvSpPr>
          <p:cNvPr id="4" name="Flowchart: Document 3"/>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2233858" y="252516"/>
            <a:ext cx="8281742" cy="814285"/>
          </a:xfrm>
          <a:prstGeom prst="rect">
            <a:avLst/>
          </a:prstGeom>
          <a:noFill/>
        </p:spPr>
        <p:txBody>
          <a:bodyPr wrap="square" rtlCol="0">
            <a:spAutoFit/>
          </a:bodyPr>
          <a:lstStyle/>
          <a:p>
            <a:r>
              <a:rPr lang="en-IE" sz="4500" dirty="0"/>
              <a:t>Participants</a:t>
            </a:r>
            <a:endParaRPr lang="en-IE" sz="3000" dirty="0"/>
          </a:p>
        </p:txBody>
      </p:sp>
      <p:sp>
        <p:nvSpPr>
          <p:cNvPr id="8" name="Slide Number Placeholder 7"/>
          <p:cNvSpPr>
            <a:spLocks noGrp="1"/>
          </p:cNvSpPr>
          <p:nvPr>
            <p:ph type="sldNum" sz="quarter" idx="12"/>
          </p:nvPr>
        </p:nvSpPr>
        <p:spPr/>
        <p:txBody>
          <a:bodyPr/>
          <a:lstStyle/>
          <a:p>
            <a:fld id="{78CB390D-5ECD-4EBB-9823-43CB9B6E11EE}" type="slidenum">
              <a:rPr lang="en-IE" smtClean="0"/>
              <a:pPr/>
              <a:t>13</a:t>
            </a:fld>
            <a:endParaRPr lang="en-IE" dirty="0"/>
          </a:p>
        </p:txBody>
      </p:sp>
      <p:sp>
        <p:nvSpPr>
          <p:cNvPr id="9" name="Footer Placeholder 8"/>
          <p:cNvSpPr>
            <a:spLocks noGrp="1"/>
          </p:cNvSpPr>
          <p:nvPr>
            <p:ph type="ftr" sz="quarter" idx="11"/>
          </p:nvPr>
        </p:nvSpPr>
        <p:spPr>
          <a:xfrm>
            <a:off x="4038600" y="6356351"/>
            <a:ext cx="4837386"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9590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1524000" y="228601"/>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209800" y="331840"/>
            <a:ext cx="8281742" cy="814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500" b="0" i="0" u="none" strike="noStrike" kern="1200" cap="none" spc="0" normalizeH="0" baseline="0" noProof="0" dirty="0">
                <a:ln>
                  <a:noFill/>
                </a:ln>
                <a:solidFill>
                  <a:prstClr val="black"/>
                </a:solidFill>
                <a:effectLst/>
                <a:uLnTx/>
                <a:uFillTx/>
                <a:latin typeface="Calibri"/>
                <a:ea typeface="+mn-ea"/>
                <a:cs typeface="+mn-cs"/>
              </a:rPr>
              <a:t>ACE Scores by Gender</a:t>
            </a:r>
            <a:endParaRPr kumimoji="0" lang="en-IE"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9"/>
          <p:cNvSpPr>
            <a:spLocks noGrp="1"/>
          </p:cNvSpPr>
          <p:nvPr>
            <p:ph type="ftr" sz="quarter" idx="11"/>
          </p:nvPr>
        </p:nvSpPr>
        <p:spPr>
          <a:xfrm>
            <a:off x="4191000" y="6356351"/>
            <a:ext cx="514218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graphicFrame>
        <p:nvGraphicFramePr>
          <p:cNvPr id="7" name="Chart 6">
            <a:extLst>
              <a:ext uri="{FF2B5EF4-FFF2-40B4-BE49-F238E27FC236}">
                <a16:creationId xmlns:a16="http://schemas.microsoft.com/office/drawing/2014/main" xmlns="" id="{6FA2424F-D8B4-4DA0-950E-ED8C8F6E8F06}"/>
              </a:ext>
            </a:extLst>
          </p:cNvPr>
          <p:cNvGraphicFramePr>
            <a:graphicFrameLocks/>
          </p:cNvGraphicFramePr>
          <p:nvPr>
            <p:extLst/>
          </p:nvPr>
        </p:nvGraphicFramePr>
        <p:xfrm>
          <a:off x="1524000" y="1705000"/>
          <a:ext cx="9144000" cy="4374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1524000" y="228601"/>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6" name="TextBox 5"/>
          <p:cNvSpPr txBox="1"/>
          <p:nvPr/>
        </p:nvSpPr>
        <p:spPr>
          <a:xfrm>
            <a:off x="2209800" y="331839"/>
            <a:ext cx="8281742" cy="784830"/>
          </a:xfrm>
          <a:prstGeom prst="rect">
            <a:avLst/>
          </a:prstGeom>
          <a:noFill/>
        </p:spPr>
        <p:txBody>
          <a:bodyPr wrap="square" rtlCol="0">
            <a:spAutoFit/>
          </a:bodyPr>
          <a:lstStyle/>
          <a:p>
            <a:r>
              <a:rPr lang="en-IE" sz="4500" dirty="0">
                <a:solidFill>
                  <a:prstClr val="black"/>
                </a:solidFill>
                <a:latin typeface="Calibri"/>
              </a:rPr>
              <a:t>Breakdown across categories</a:t>
            </a:r>
          </a:p>
        </p:txBody>
      </p:sp>
      <p:sp>
        <p:nvSpPr>
          <p:cNvPr id="8" name="Slide Number Placeholder 7"/>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15</a:t>
            </a:fld>
            <a:endParaRPr lang="en-IE">
              <a:solidFill>
                <a:prstClr val="black">
                  <a:tint val="75000"/>
                </a:prstClr>
              </a:solidFill>
              <a:latin typeface="Calibri"/>
            </a:endParaRPr>
          </a:p>
        </p:txBody>
      </p:sp>
      <p:sp>
        <p:nvSpPr>
          <p:cNvPr id="10" name="Footer Placeholder 9"/>
          <p:cNvSpPr>
            <a:spLocks noGrp="1"/>
          </p:cNvSpPr>
          <p:nvPr>
            <p:ph type="ftr" sz="quarter" idx="11"/>
          </p:nvPr>
        </p:nvSpPr>
        <p:spPr>
          <a:xfrm>
            <a:off x="4114800" y="6356351"/>
            <a:ext cx="3429000" cy="365125"/>
          </a:xfrm>
        </p:spPr>
        <p:txBody>
          <a:bodyPr/>
          <a:lstStyle/>
          <a:p>
            <a:r>
              <a:rPr lang="en-IE" dirty="0">
                <a:solidFill>
                  <a:prstClr val="black">
                    <a:tint val="75000"/>
                  </a:prstClr>
                </a:solidFill>
                <a:latin typeface="Calibri"/>
              </a:rPr>
              <a:t>Copyright G. Gill-Emerson &amp; </a:t>
            </a:r>
            <a:r>
              <a:rPr lang="en-IE" dirty="0" err="1">
                <a:solidFill>
                  <a:prstClr val="black">
                    <a:tint val="75000"/>
                  </a:prstClr>
                </a:solidFill>
                <a:latin typeface="Calibri"/>
              </a:rPr>
              <a:t>Dr.</a:t>
            </a:r>
            <a:r>
              <a:rPr lang="en-IE" dirty="0">
                <a:solidFill>
                  <a:prstClr val="black">
                    <a:tint val="75000"/>
                  </a:prstClr>
                </a:solidFill>
                <a:latin typeface="Calibri"/>
              </a:rPr>
              <a:t> A.M. Naughton</a:t>
            </a:r>
          </a:p>
        </p:txBody>
      </p:sp>
      <p:graphicFrame>
        <p:nvGraphicFramePr>
          <p:cNvPr id="4" name="Table 3">
            <a:extLst>
              <a:ext uri="{FF2B5EF4-FFF2-40B4-BE49-F238E27FC236}">
                <a16:creationId xmlns:a16="http://schemas.microsoft.com/office/drawing/2014/main" xmlns="" id="{798A28C6-69F2-4208-9A85-A173776E79F1}"/>
              </a:ext>
            </a:extLst>
          </p:cNvPr>
          <p:cNvGraphicFramePr>
            <a:graphicFrameLocks noGrp="1"/>
          </p:cNvGraphicFramePr>
          <p:nvPr>
            <p:extLst/>
          </p:nvPr>
        </p:nvGraphicFramePr>
        <p:xfrm>
          <a:off x="2582900" y="1539877"/>
          <a:ext cx="6492801" cy="4525961"/>
        </p:xfrm>
        <a:graphic>
          <a:graphicData uri="http://schemas.openxmlformats.org/drawingml/2006/table">
            <a:tbl>
              <a:tblPr>
                <a:tableStyleId>{5C22544A-7EE6-4342-B048-85BDC9FD1C3A}</a:tableStyleId>
              </a:tblPr>
              <a:tblGrid>
                <a:gridCol w="5125454">
                  <a:extLst>
                    <a:ext uri="{9D8B030D-6E8A-4147-A177-3AD203B41FA5}">
                      <a16:colId xmlns:a16="http://schemas.microsoft.com/office/drawing/2014/main" xmlns="" val="775071323"/>
                    </a:ext>
                  </a:extLst>
                </a:gridCol>
                <a:gridCol w="1367347">
                  <a:extLst>
                    <a:ext uri="{9D8B030D-6E8A-4147-A177-3AD203B41FA5}">
                      <a16:colId xmlns:a16="http://schemas.microsoft.com/office/drawing/2014/main" xmlns="" val="949072745"/>
                    </a:ext>
                  </a:extLst>
                </a:gridCol>
              </a:tblGrid>
              <a:tr h="419071">
                <a:tc>
                  <a:txBody>
                    <a:bodyPr/>
                    <a:lstStyle/>
                    <a:p>
                      <a:pPr algn="l" fontAlgn="ctr"/>
                      <a:r>
                        <a:rPr lang="en-IE" sz="2200" u="none" strike="noStrike" dirty="0">
                          <a:effectLst/>
                        </a:rPr>
                        <a:t>  </a:t>
                      </a:r>
                      <a:r>
                        <a:rPr lang="en-IE" sz="2200" u="none" strike="noStrike" dirty="0">
                          <a:solidFill>
                            <a:srgbClr val="C00000"/>
                          </a:solidFill>
                          <a:effectLst/>
                        </a:rPr>
                        <a:t>ACE Scale Item</a:t>
                      </a:r>
                      <a:endParaRPr lang="en-IE" sz="2200" b="1" i="0" u="none" strike="noStrike" dirty="0">
                        <a:solidFill>
                          <a:srgbClr val="C00000"/>
                        </a:solidFill>
                        <a:effectLst/>
                        <a:latin typeface="Calibri" panose="020F0502020204030204" pitchFamily="34" charset="0"/>
                      </a:endParaRPr>
                    </a:p>
                  </a:txBody>
                  <a:tcPr marL="8381" marR="8381" marT="8381" marB="40231" anchor="ctr"/>
                </a:tc>
                <a:tc>
                  <a:txBody>
                    <a:bodyPr/>
                    <a:lstStyle/>
                    <a:p>
                      <a:pPr algn="ctr" fontAlgn="ctr"/>
                      <a:r>
                        <a:rPr lang="en-IE" sz="2200" u="none" strike="noStrike" dirty="0">
                          <a:solidFill>
                            <a:srgbClr val="C00000"/>
                          </a:solidFill>
                          <a:effectLst/>
                        </a:rPr>
                        <a:t>% (N:49)</a:t>
                      </a:r>
                      <a:endParaRPr lang="en-IE" sz="2200" b="1" i="0" u="none" strike="noStrike" dirty="0">
                        <a:solidFill>
                          <a:srgbClr val="C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4251150369"/>
                  </a:ext>
                </a:extLst>
              </a:tr>
              <a:tr h="410689">
                <a:tc>
                  <a:txBody>
                    <a:bodyPr/>
                    <a:lstStyle/>
                    <a:p>
                      <a:pPr algn="l" fontAlgn="ctr"/>
                      <a:r>
                        <a:rPr lang="en-IE" sz="1800" u="none" strike="noStrike">
                          <a:effectLst/>
                        </a:rPr>
                        <a:t>  Verbal Abuse</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75.5%</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1516147311"/>
                  </a:ext>
                </a:extLst>
              </a:tr>
              <a:tr h="410689">
                <a:tc>
                  <a:txBody>
                    <a:bodyPr/>
                    <a:lstStyle/>
                    <a:p>
                      <a:pPr algn="l" fontAlgn="ctr"/>
                      <a:r>
                        <a:rPr lang="en-IE" sz="1800" u="none" strike="noStrike">
                          <a:effectLst/>
                        </a:rPr>
                        <a:t>  Physical Abuse</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67.3%</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3504687755"/>
                  </a:ext>
                </a:extLst>
              </a:tr>
              <a:tr h="410689">
                <a:tc>
                  <a:txBody>
                    <a:bodyPr/>
                    <a:lstStyle/>
                    <a:p>
                      <a:pPr algn="l" fontAlgn="ctr"/>
                      <a:r>
                        <a:rPr lang="en-IE" sz="1800" u="none" strike="noStrike">
                          <a:effectLst/>
                        </a:rPr>
                        <a:t>  Sexual Abuse </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dirty="0">
                          <a:effectLst/>
                        </a:rPr>
                        <a:t>34.7%</a:t>
                      </a:r>
                      <a:endParaRPr lang="en-IE" sz="1800" b="0" i="0" u="none" strike="noStrike" dirty="0">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4052400350"/>
                  </a:ext>
                </a:extLst>
              </a:tr>
              <a:tr h="410689">
                <a:tc>
                  <a:txBody>
                    <a:bodyPr/>
                    <a:lstStyle/>
                    <a:p>
                      <a:pPr algn="l" fontAlgn="ctr"/>
                      <a:r>
                        <a:rPr lang="en-IE" sz="1800" u="none" strike="noStrike">
                          <a:effectLst/>
                        </a:rPr>
                        <a:t>  Emotional Neglect </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67.3%</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1229841725"/>
                  </a:ext>
                </a:extLst>
              </a:tr>
              <a:tr h="410689">
                <a:tc>
                  <a:txBody>
                    <a:bodyPr/>
                    <a:lstStyle/>
                    <a:p>
                      <a:pPr algn="l" fontAlgn="ctr"/>
                      <a:r>
                        <a:rPr lang="en-IE" sz="1800" u="none" strike="noStrike">
                          <a:effectLst/>
                        </a:rPr>
                        <a:t>  Physical Neglect</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26.5%</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2628197408"/>
                  </a:ext>
                </a:extLst>
              </a:tr>
              <a:tr h="410689">
                <a:tc>
                  <a:txBody>
                    <a:bodyPr/>
                    <a:lstStyle/>
                    <a:p>
                      <a:pPr algn="l" fontAlgn="ctr"/>
                      <a:r>
                        <a:rPr lang="en-IE" sz="1800" u="none" strike="noStrike">
                          <a:effectLst/>
                        </a:rPr>
                        <a:t>  Loss of Parent</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49.0%</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2279791598"/>
                  </a:ext>
                </a:extLst>
              </a:tr>
              <a:tr h="410689">
                <a:tc>
                  <a:txBody>
                    <a:bodyPr/>
                    <a:lstStyle/>
                    <a:p>
                      <a:pPr algn="l" fontAlgn="ctr"/>
                      <a:r>
                        <a:rPr lang="en-IE" sz="1800" u="none" strike="noStrike" dirty="0">
                          <a:effectLst/>
                        </a:rPr>
                        <a:t>  Mother Victim of Domestic Violence</a:t>
                      </a:r>
                      <a:endParaRPr lang="en-IE" sz="1800" b="0" i="0" u="none" strike="noStrike" dirty="0">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42.9%</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2574352605"/>
                  </a:ext>
                </a:extLst>
              </a:tr>
              <a:tr h="410689">
                <a:tc>
                  <a:txBody>
                    <a:bodyPr/>
                    <a:lstStyle/>
                    <a:p>
                      <a:pPr algn="l" fontAlgn="ctr"/>
                      <a:r>
                        <a:rPr lang="en-IE" sz="1800" u="none" strike="noStrike">
                          <a:effectLst/>
                        </a:rPr>
                        <a:t>  Substance Abuse in Family</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71.4%</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1376240721"/>
                  </a:ext>
                </a:extLst>
              </a:tr>
              <a:tr h="410689">
                <a:tc>
                  <a:txBody>
                    <a:bodyPr/>
                    <a:lstStyle/>
                    <a:p>
                      <a:pPr algn="l" fontAlgn="ctr"/>
                      <a:r>
                        <a:rPr lang="en-IE" sz="1800" u="none" strike="noStrike">
                          <a:effectLst/>
                        </a:rPr>
                        <a:t>  Mental Illness in Family</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a:effectLst/>
                        </a:rPr>
                        <a:t>59.2%</a:t>
                      </a:r>
                      <a:endParaRPr lang="en-IE" sz="1800" b="0" i="0" u="none" strike="noStrike">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3524864308"/>
                  </a:ext>
                </a:extLst>
              </a:tr>
              <a:tr h="410689">
                <a:tc>
                  <a:txBody>
                    <a:bodyPr/>
                    <a:lstStyle/>
                    <a:p>
                      <a:pPr algn="l" fontAlgn="ctr"/>
                      <a:r>
                        <a:rPr lang="en-IE" sz="1800" u="none" strike="noStrike">
                          <a:effectLst/>
                        </a:rPr>
                        <a:t>  Incarcerated Family Member</a:t>
                      </a:r>
                      <a:endParaRPr lang="en-IE" sz="1800" b="0" i="0" u="none" strike="noStrike">
                        <a:solidFill>
                          <a:srgbClr val="000000"/>
                        </a:solidFill>
                        <a:effectLst/>
                        <a:latin typeface="Calibri" panose="020F0502020204030204" pitchFamily="34" charset="0"/>
                      </a:endParaRPr>
                    </a:p>
                  </a:txBody>
                  <a:tcPr marL="8381" marR="8381" marT="8381" marB="40231" anchor="ctr"/>
                </a:tc>
                <a:tc>
                  <a:txBody>
                    <a:bodyPr/>
                    <a:lstStyle/>
                    <a:p>
                      <a:pPr algn="ctr" fontAlgn="ctr"/>
                      <a:r>
                        <a:rPr lang="en-IE" sz="1800" u="none" strike="noStrike" dirty="0">
                          <a:effectLst/>
                        </a:rPr>
                        <a:t>30.6%</a:t>
                      </a:r>
                      <a:endParaRPr lang="en-IE" sz="1800" b="0" i="0" u="none" strike="noStrike" dirty="0">
                        <a:solidFill>
                          <a:srgbClr val="000000"/>
                        </a:solidFill>
                        <a:effectLst/>
                        <a:latin typeface="Calibri" panose="020F0502020204030204" pitchFamily="34" charset="0"/>
                      </a:endParaRPr>
                    </a:p>
                  </a:txBody>
                  <a:tcPr marL="8381" marR="8381" marT="8381" marB="40231" anchor="ctr"/>
                </a:tc>
                <a:extLst>
                  <a:ext uri="{0D108BD9-81ED-4DB2-BD59-A6C34878D82A}">
                    <a16:rowId xmlns:a16="http://schemas.microsoft.com/office/drawing/2014/main" xmlns="" val="4005820762"/>
                  </a:ext>
                </a:extLst>
              </a:tr>
            </a:tbl>
          </a:graphicData>
        </a:graphic>
      </p:graphicFrame>
    </p:spTree>
    <p:extLst>
      <p:ext uri="{BB962C8B-B14F-4D97-AF65-F5344CB8AC3E}">
        <p14:creationId xmlns:p14="http://schemas.microsoft.com/office/powerpoint/2010/main" val="87113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8852" y="1830388"/>
            <a:ext cx="8382000" cy="4525963"/>
          </a:xfrm>
        </p:spPr>
        <p:txBody>
          <a:bodyPr>
            <a:normAutofit/>
          </a:bodyPr>
          <a:lstStyle/>
          <a:p>
            <a:pPr lvl="0"/>
            <a:r>
              <a:rPr lang="en-IE" dirty="0">
                <a:solidFill>
                  <a:prstClr val="black"/>
                </a:solidFill>
              </a:rPr>
              <a:t>Averaged 17 trips to </a:t>
            </a:r>
            <a:r>
              <a:rPr lang="en-IE" dirty="0">
                <a:solidFill>
                  <a:srgbClr val="C00000"/>
                </a:solidFill>
              </a:rPr>
              <a:t>A&amp;E</a:t>
            </a:r>
            <a:r>
              <a:rPr lang="en-IE" dirty="0">
                <a:solidFill>
                  <a:prstClr val="black"/>
                </a:solidFill>
              </a:rPr>
              <a:t> </a:t>
            </a:r>
            <a:r>
              <a:rPr lang="en-IE" sz="3000" dirty="0">
                <a:solidFill>
                  <a:schemeClr val="tx1">
                    <a:lumMod val="75000"/>
                    <a:lumOff val="25000"/>
                  </a:schemeClr>
                </a:solidFill>
              </a:rPr>
              <a:t>(Range 4 – 40)</a:t>
            </a:r>
          </a:p>
          <a:p>
            <a:pPr lvl="0"/>
            <a:endParaRPr lang="en-IE" dirty="0">
              <a:solidFill>
                <a:prstClr val="black"/>
              </a:solidFill>
            </a:endParaRPr>
          </a:p>
          <a:p>
            <a:pPr lvl="0"/>
            <a:r>
              <a:rPr lang="en-IE" dirty="0">
                <a:solidFill>
                  <a:prstClr val="black"/>
                </a:solidFill>
              </a:rPr>
              <a:t>47% had experienced </a:t>
            </a:r>
            <a:r>
              <a:rPr lang="en-IE" dirty="0">
                <a:solidFill>
                  <a:srgbClr val="C00000"/>
                </a:solidFill>
              </a:rPr>
              <a:t>serious head injuries</a:t>
            </a:r>
            <a:r>
              <a:rPr lang="en-IE" dirty="0">
                <a:solidFill>
                  <a:prstClr val="black"/>
                </a:solidFill>
                <a:highlight>
                  <a:srgbClr val="FFFF00"/>
                </a:highlight>
              </a:rPr>
              <a:t/>
            </a:r>
            <a:br>
              <a:rPr lang="en-IE" dirty="0">
                <a:solidFill>
                  <a:prstClr val="black"/>
                </a:solidFill>
                <a:highlight>
                  <a:srgbClr val="FFFF00"/>
                </a:highlight>
              </a:rPr>
            </a:br>
            <a:endParaRPr lang="en-IE" dirty="0">
              <a:solidFill>
                <a:prstClr val="black"/>
              </a:solidFill>
              <a:highlight>
                <a:srgbClr val="FFFF00"/>
              </a:highlight>
            </a:endParaRPr>
          </a:p>
          <a:p>
            <a:pPr lvl="0"/>
            <a:r>
              <a:rPr lang="en-IE" dirty="0">
                <a:solidFill>
                  <a:prstClr val="black"/>
                </a:solidFill>
              </a:rPr>
              <a:t>62% people had at least 1 </a:t>
            </a:r>
            <a:r>
              <a:rPr lang="en-IE" dirty="0">
                <a:solidFill>
                  <a:srgbClr val="C00000"/>
                </a:solidFill>
              </a:rPr>
              <a:t>overdose</a:t>
            </a:r>
            <a:endParaRPr lang="en-IE" dirty="0">
              <a:highlight>
                <a:srgbClr val="FFFF00"/>
              </a:highlight>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2233858" y="252516"/>
            <a:ext cx="8281742" cy="814285"/>
          </a:xfrm>
          <a:prstGeom prst="rect">
            <a:avLst/>
          </a:prstGeom>
          <a:noFill/>
        </p:spPr>
        <p:txBody>
          <a:bodyPr wrap="square" rtlCol="0">
            <a:spAutoFit/>
          </a:bodyPr>
          <a:lstStyle/>
          <a:p>
            <a:r>
              <a:rPr lang="en-IE" sz="4500" dirty="0"/>
              <a:t>Biological</a:t>
            </a:r>
            <a:endParaRPr lang="en-IE" sz="3000" dirty="0"/>
          </a:p>
        </p:txBody>
      </p:sp>
      <p:sp>
        <p:nvSpPr>
          <p:cNvPr id="7" name="Slide Number Placeholder 6"/>
          <p:cNvSpPr>
            <a:spLocks noGrp="1"/>
          </p:cNvSpPr>
          <p:nvPr>
            <p:ph type="sldNum" sz="quarter" idx="12"/>
          </p:nvPr>
        </p:nvSpPr>
        <p:spPr/>
        <p:txBody>
          <a:bodyPr/>
          <a:lstStyle/>
          <a:p>
            <a:fld id="{78CB390D-5ECD-4EBB-9823-43CB9B6E11EE}" type="slidenum">
              <a:rPr lang="en-IE" smtClean="0"/>
              <a:pPr/>
              <a:t>16</a:t>
            </a:fld>
            <a:endParaRPr lang="en-IE"/>
          </a:p>
        </p:txBody>
      </p:sp>
      <p:sp>
        <p:nvSpPr>
          <p:cNvPr id="8" name="Footer Placeholder 7"/>
          <p:cNvSpPr>
            <a:spLocks noGrp="1"/>
          </p:cNvSpPr>
          <p:nvPr>
            <p:ph type="ftr" sz="quarter" idx="11"/>
          </p:nvPr>
        </p:nvSpPr>
        <p:spPr>
          <a:xfrm>
            <a:off x="4190999" y="6356351"/>
            <a:ext cx="4921469" cy="501649"/>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27884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785886"/>
            <a:ext cx="8382000" cy="4908550"/>
          </a:xfrm>
        </p:spPr>
        <p:txBody>
          <a:bodyPr>
            <a:normAutofit/>
          </a:bodyPr>
          <a:lstStyle/>
          <a:p>
            <a:pPr lvl="0"/>
            <a:r>
              <a:rPr lang="en-IE" sz="2800" dirty="0">
                <a:solidFill>
                  <a:prstClr val="black"/>
                </a:solidFill>
              </a:rPr>
              <a:t>46% reported </a:t>
            </a:r>
            <a:r>
              <a:rPr lang="en-IE" sz="2800" dirty="0">
                <a:solidFill>
                  <a:srgbClr val="C00000"/>
                </a:solidFill>
              </a:rPr>
              <a:t>self harm </a:t>
            </a:r>
            <a:r>
              <a:rPr lang="en-IE" sz="2800" dirty="0">
                <a:solidFill>
                  <a:prstClr val="black"/>
                </a:solidFill>
              </a:rPr>
              <a:t>while 64% reported having had </a:t>
            </a:r>
            <a:r>
              <a:rPr lang="en-IE" sz="2800" dirty="0">
                <a:solidFill>
                  <a:srgbClr val="C00000"/>
                </a:solidFill>
              </a:rPr>
              <a:t>suicidal thoughts</a:t>
            </a:r>
          </a:p>
          <a:p>
            <a:pPr lvl="0"/>
            <a:endParaRPr lang="en-IE" sz="1400" dirty="0"/>
          </a:p>
          <a:p>
            <a:pPr lvl="0">
              <a:lnSpc>
                <a:spcPct val="110000"/>
              </a:lnSpc>
            </a:pPr>
            <a:r>
              <a:rPr lang="en-IE" sz="2800" dirty="0"/>
              <a:t>90% reported having seen </a:t>
            </a:r>
            <a:r>
              <a:rPr lang="en-IE" sz="2800" dirty="0">
                <a:solidFill>
                  <a:srgbClr val="C00000"/>
                </a:solidFill>
              </a:rPr>
              <a:t>psychiatrist or psychologist</a:t>
            </a:r>
          </a:p>
          <a:p>
            <a:pPr lvl="0">
              <a:lnSpc>
                <a:spcPct val="110000"/>
              </a:lnSpc>
            </a:pPr>
            <a:endParaRPr lang="en-IE" sz="1400" dirty="0">
              <a:solidFill>
                <a:srgbClr val="C00000"/>
              </a:solidFill>
            </a:endParaRPr>
          </a:p>
          <a:p>
            <a:pPr lvl="0">
              <a:lnSpc>
                <a:spcPct val="120000"/>
              </a:lnSpc>
            </a:pPr>
            <a:r>
              <a:rPr lang="en-IE" sz="2800" dirty="0"/>
              <a:t>90% believed they had </a:t>
            </a:r>
            <a:r>
              <a:rPr lang="en-IE" sz="2800" dirty="0">
                <a:solidFill>
                  <a:srgbClr val="C00000"/>
                </a:solidFill>
              </a:rPr>
              <a:t>psychological problems </a:t>
            </a:r>
            <a:r>
              <a:rPr lang="en-IE" sz="2800" dirty="0"/>
              <a:t>while</a:t>
            </a:r>
            <a:r>
              <a:rPr lang="en-IE" sz="2800" dirty="0">
                <a:solidFill>
                  <a:schemeClr val="tx1">
                    <a:lumMod val="75000"/>
                    <a:lumOff val="25000"/>
                  </a:schemeClr>
                </a:solidFill>
              </a:rPr>
              <a:t> </a:t>
            </a:r>
            <a:r>
              <a:rPr lang="en-IE" sz="2800" dirty="0"/>
              <a:t>23.5% reported </a:t>
            </a:r>
            <a:r>
              <a:rPr lang="en-IE" sz="2800" dirty="0">
                <a:solidFill>
                  <a:srgbClr val="C00000"/>
                </a:solidFill>
              </a:rPr>
              <a:t>knowing a diagnosis </a:t>
            </a:r>
          </a:p>
          <a:p>
            <a:pPr marL="0" indent="0">
              <a:lnSpc>
                <a:spcPct val="120000"/>
              </a:lnSpc>
              <a:buNone/>
            </a:pPr>
            <a:endParaRPr lang="en-IE" sz="1400" dirty="0">
              <a:solidFill>
                <a:srgbClr val="C00000"/>
              </a:solidFill>
            </a:endParaRPr>
          </a:p>
          <a:p>
            <a:pPr lvl="0">
              <a:lnSpc>
                <a:spcPct val="120000"/>
              </a:lnSpc>
            </a:pPr>
            <a:r>
              <a:rPr lang="en-IE" sz="2800" dirty="0"/>
              <a:t>35% reported being on</a:t>
            </a:r>
            <a:r>
              <a:rPr lang="en-IE" sz="2800" dirty="0">
                <a:solidFill>
                  <a:srgbClr val="FF0000"/>
                </a:solidFill>
              </a:rPr>
              <a:t> </a:t>
            </a:r>
            <a:r>
              <a:rPr lang="en-IE" sz="2800" dirty="0">
                <a:solidFill>
                  <a:srgbClr val="C00000"/>
                </a:solidFill>
              </a:rPr>
              <a:t>psychoactive medications</a:t>
            </a:r>
            <a:endParaRPr lang="en-IE" sz="1600" dirty="0">
              <a:solidFill>
                <a:prstClr val="black"/>
              </a:solidFill>
              <a:highlight>
                <a:srgbClr val="FFFF00"/>
              </a:highlight>
            </a:endParaRPr>
          </a:p>
          <a:p>
            <a:pPr marL="0" indent="0">
              <a:buNone/>
            </a:pPr>
            <a:endParaRPr lang="en-IE" sz="3000" b="1" dirty="0">
              <a:solidFill>
                <a:srgbClr val="C00000"/>
              </a:solidFill>
              <a:highlight>
                <a:srgbClr val="FFFF00"/>
              </a:highlight>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2233858" y="252516"/>
            <a:ext cx="8281742" cy="814285"/>
          </a:xfrm>
          <a:prstGeom prst="rect">
            <a:avLst/>
          </a:prstGeom>
          <a:noFill/>
        </p:spPr>
        <p:txBody>
          <a:bodyPr wrap="square" rtlCol="0">
            <a:spAutoFit/>
          </a:bodyPr>
          <a:lstStyle/>
          <a:p>
            <a:r>
              <a:rPr lang="en-IE" sz="4500" dirty="0"/>
              <a:t>Psychological</a:t>
            </a:r>
            <a:endParaRPr lang="en-IE" sz="3000" dirty="0"/>
          </a:p>
        </p:txBody>
      </p:sp>
      <p:sp>
        <p:nvSpPr>
          <p:cNvPr id="7" name="Slide Number Placeholder 6"/>
          <p:cNvSpPr>
            <a:spLocks noGrp="1"/>
          </p:cNvSpPr>
          <p:nvPr>
            <p:ph type="sldNum" sz="quarter" idx="12"/>
          </p:nvPr>
        </p:nvSpPr>
        <p:spPr/>
        <p:txBody>
          <a:bodyPr/>
          <a:lstStyle/>
          <a:p>
            <a:fld id="{78CB390D-5ECD-4EBB-9823-43CB9B6E11EE}" type="slidenum">
              <a:rPr lang="en-IE" smtClean="0"/>
              <a:pPr/>
              <a:t>17</a:t>
            </a:fld>
            <a:endParaRPr lang="en-IE"/>
          </a:p>
        </p:txBody>
      </p:sp>
      <p:sp>
        <p:nvSpPr>
          <p:cNvPr id="8" name="Footer Placeholder 7"/>
          <p:cNvSpPr>
            <a:spLocks noGrp="1"/>
          </p:cNvSpPr>
          <p:nvPr>
            <p:ph type="ftr" sz="quarter" idx="11"/>
          </p:nvPr>
        </p:nvSpPr>
        <p:spPr>
          <a:xfrm>
            <a:off x="3962400" y="6356351"/>
            <a:ext cx="5181600" cy="33808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343175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371601"/>
            <a:ext cx="8382000" cy="4525963"/>
          </a:xfrm>
        </p:spPr>
        <p:txBody>
          <a:bodyPr>
            <a:normAutofit fontScale="92500" lnSpcReduction="10000"/>
          </a:bodyPr>
          <a:lstStyle/>
          <a:p>
            <a:pPr lvl="0"/>
            <a:endParaRPr lang="en-IE" b="1" dirty="0">
              <a:solidFill>
                <a:srgbClr val="A50021"/>
              </a:solidFill>
            </a:endParaRPr>
          </a:p>
          <a:p>
            <a:pPr lvl="0"/>
            <a:r>
              <a:rPr lang="en-IE" sz="3500" dirty="0">
                <a:solidFill>
                  <a:srgbClr val="C00000"/>
                </a:solidFill>
              </a:rPr>
              <a:t>Average length of homeless: </a:t>
            </a:r>
            <a:r>
              <a:rPr lang="en-IE" sz="3000" dirty="0">
                <a:solidFill>
                  <a:prstClr val="black"/>
                </a:solidFill>
              </a:rPr>
              <a:t>6 years</a:t>
            </a:r>
          </a:p>
          <a:p>
            <a:pPr lvl="0"/>
            <a:endParaRPr lang="en-IE" sz="3000" dirty="0">
              <a:solidFill>
                <a:srgbClr val="FF0000"/>
              </a:solidFill>
            </a:endParaRPr>
          </a:p>
          <a:p>
            <a:pPr lvl="0"/>
            <a:r>
              <a:rPr lang="en-IE" sz="3500" dirty="0">
                <a:solidFill>
                  <a:srgbClr val="C00000"/>
                </a:solidFill>
              </a:rPr>
              <a:t>Average age left school: </a:t>
            </a:r>
            <a:r>
              <a:rPr lang="en-IE" sz="3000" dirty="0">
                <a:solidFill>
                  <a:prstClr val="black"/>
                </a:solidFill>
              </a:rPr>
              <a:t>15.9 years </a:t>
            </a:r>
            <a:r>
              <a:rPr lang="en-IE" sz="2800" dirty="0">
                <a:solidFill>
                  <a:schemeClr val="tx1">
                    <a:lumMod val="75000"/>
                    <a:lumOff val="25000"/>
                  </a:schemeClr>
                </a:solidFill>
              </a:rPr>
              <a:t>(range 10 – 19)</a:t>
            </a:r>
          </a:p>
          <a:p>
            <a:pPr marL="0" indent="0">
              <a:buNone/>
            </a:pPr>
            <a:endParaRPr lang="en-IE" sz="3000" dirty="0">
              <a:solidFill>
                <a:prstClr val="black"/>
              </a:solidFill>
            </a:endParaRPr>
          </a:p>
          <a:p>
            <a:pPr lvl="0"/>
            <a:r>
              <a:rPr lang="en-IE" sz="3500" dirty="0">
                <a:solidFill>
                  <a:srgbClr val="C00000"/>
                </a:solidFill>
              </a:rPr>
              <a:t>Children:</a:t>
            </a:r>
          </a:p>
          <a:p>
            <a:pPr lvl="2">
              <a:buFont typeface="Courier New" panose="02070309020205020404" pitchFamily="49" charset="0"/>
              <a:buChar char="o"/>
            </a:pPr>
            <a:r>
              <a:rPr lang="en-IE" sz="3000" dirty="0"/>
              <a:t>  46 children in total between 50 participants</a:t>
            </a:r>
          </a:p>
          <a:p>
            <a:pPr lvl="2">
              <a:buFont typeface="Courier New" panose="02070309020205020404" pitchFamily="49" charset="0"/>
              <a:buChar char="o"/>
            </a:pPr>
            <a:r>
              <a:rPr lang="en-IE" sz="3000" dirty="0"/>
              <a:t>  20% had children in care</a:t>
            </a:r>
          </a:p>
          <a:p>
            <a:pPr lvl="2">
              <a:buFont typeface="Courier New" panose="02070309020205020404" pitchFamily="49" charset="0"/>
              <a:buChar char="o"/>
            </a:pPr>
            <a:r>
              <a:rPr lang="en-IE" sz="3000" dirty="0"/>
              <a:t>  31% had been in care themselves</a:t>
            </a: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2233858" y="252516"/>
            <a:ext cx="8281742" cy="814285"/>
          </a:xfrm>
          <a:prstGeom prst="rect">
            <a:avLst/>
          </a:prstGeom>
          <a:noFill/>
        </p:spPr>
        <p:txBody>
          <a:bodyPr wrap="square" rtlCol="0">
            <a:spAutoFit/>
          </a:bodyPr>
          <a:lstStyle/>
          <a:p>
            <a:r>
              <a:rPr lang="en-IE" sz="4500" dirty="0"/>
              <a:t>Social</a:t>
            </a:r>
            <a:endParaRPr lang="en-IE" sz="3000" dirty="0"/>
          </a:p>
        </p:txBody>
      </p:sp>
      <p:sp>
        <p:nvSpPr>
          <p:cNvPr id="7" name="Slide Number Placeholder 6"/>
          <p:cNvSpPr>
            <a:spLocks noGrp="1"/>
          </p:cNvSpPr>
          <p:nvPr>
            <p:ph type="sldNum" sz="quarter" idx="12"/>
          </p:nvPr>
        </p:nvSpPr>
        <p:spPr/>
        <p:txBody>
          <a:bodyPr/>
          <a:lstStyle/>
          <a:p>
            <a:fld id="{78CB390D-5ECD-4EBB-9823-43CB9B6E11EE}" type="slidenum">
              <a:rPr lang="en-IE" smtClean="0"/>
              <a:pPr/>
              <a:t>18</a:t>
            </a:fld>
            <a:endParaRPr lang="en-IE"/>
          </a:p>
        </p:txBody>
      </p:sp>
      <p:sp>
        <p:nvSpPr>
          <p:cNvPr id="8" name="Footer Placeholder 7"/>
          <p:cNvSpPr>
            <a:spLocks noGrp="1"/>
          </p:cNvSpPr>
          <p:nvPr>
            <p:ph type="ftr" sz="quarter" idx="11"/>
          </p:nvPr>
        </p:nvSpPr>
        <p:spPr>
          <a:xfrm>
            <a:off x="3962400" y="6356351"/>
            <a:ext cx="4775200"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31008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54162"/>
            <a:ext cx="8382000" cy="4941231"/>
          </a:xfrm>
        </p:spPr>
        <p:txBody>
          <a:bodyPr>
            <a:normAutofit fontScale="85000" lnSpcReduction="20000"/>
          </a:bodyPr>
          <a:lstStyle/>
          <a:p>
            <a:r>
              <a:rPr lang="en-IE" sz="3900" dirty="0">
                <a:solidFill>
                  <a:srgbClr val="C00000"/>
                </a:solidFill>
              </a:rPr>
              <a:t>Heroin 75.8%</a:t>
            </a:r>
          </a:p>
          <a:p>
            <a:pPr lvl="1">
              <a:buFont typeface="Courier New" panose="02070309020205020404" pitchFamily="49" charset="0"/>
              <a:buChar char="o"/>
            </a:pPr>
            <a:r>
              <a:rPr lang="en-IE" sz="3300" dirty="0"/>
              <a:t> First used: 22 years old</a:t>
            </a:r>
          </a:p>
          <a:p>
            <a:pPr lvl="1">
              <a:buFont typeface="Courier New" panose="02070309020205020404" pitchFamily="49" charset="0"/>
              <a:buChar char="o"/>
            </a:pPr>
            <a:r>
              <a:rPr lang="en-IE" sz="3300" dirty="0"/>
              <a:t> First injected: 26 years old </a:t>
            </a:r>
            <a:r>
              <a:rPr lang="en-IE" sz="3100" dirty="0">
                <a:solidFill>
                  <a:schemeClr val="tx1">
                    <a:lumMod val="75000"/>
                    <a:lumOff val="25000"/>
                  </a:schemeClr>
                </a:solidFill>
              </a:rPr>
              <a:t>(range 13 – 44)</a:t>
            </a:r>
          </a:p>
          <a:p>
            <a:pPr marL="0" indent="0">
              <a:buNone/>
            </a:pPr>
            <a:endParaRPr lang="en-IE" sz="3300" dirty="0"/>
          </a:p>
          <a:p>
            <a:r>
              <a:rPr lang="en-IE" sz="3900" dirty="0">
                <a:solidFill>
                  <a:srgbClr val="C00000"/>
                </a:solidFill>
              </a:rPr>
              <a:t>Alcohol</a:t>
            </a:r>
            <a:r>
              <a:rPr lang="en-IE" sz="3900" dirty="0"/>
              <a:t> </a:t>
            </a:r>
            <a:r>
              <a:rPr lang="en-IE" sz="3900" dirty="0">
                <a:solidFill>
                  <a:srgbClr val="C00000"/>
                </a:solidFill>
              </a:rPr>
              <a:t>9%</a:t>
            </a:r>
            <a:r>
              <a:rPr lang="en-IE" sz="3900" dirty="0"/>
              <a:t>	</a:t>
            </a:r>
          </a:p>
          <a:p>
            <a:pPr lvl="1">
              <a:buFont typeface="Courier New" panose="02070309020205020404" pitchFamily="49" charset="0"/>
              <a:buChar char="o"/>
            </a:pPr>
            <a:r>
              <a:rPr lang="en-IE" sz="3300" dirty="0"/>
              <a:t> First used: 12 years old </a:t>
            </a:r>
            <a:r>
              <a:rPr lang="en-IE" sz="3100" dirty="0">
                <a:solidFill>
                  <a:schemeClr val="tx1">
                    <a:lumMod val="75000"/>
                    <a:lumOff val="25000"/>
                  </a:schemeClr>
                </a:solidFill>
              </a:rPr>
              <a:t>(range 10 - 19)</a:t>
            </a:r>
          </a:p>
          <a:p>
            <a:pPr lvl="1">
              <a:buFont typeface="Courier New" panose="02070309020205020404" pitchFamily="49" charset="0"/>
              <a:buChar char="o"/>
            </a:pPr>
            <a:r>
              <a:rPr lang="en-IE" sz="3300" dirty="0"/>
              <a:t> 20% using alcohol before this point</a:t>
            </a:r>
          </a:p>
          <a:p>
            <a:pPr marL="914400" lvl="2" indent="0">
              <a:buNone/>
            </a:pPr>
            <a:endParaRPr lang="en-IE" sz="3300" dirty="0"/>
          </a:p>
          <a:p>
            <a:r>
              <a:rPr lang="en-IE" sz="3900">
                <a:solidFill>
                  <a:srgbClr val="C00000"/>
                </a:solidFill>
              </a:rPr>
              <a:t>Cannabis</a:t>
            </a:r>
            <a:endParaRPr lang="en-IE" sz="3900" dirty="0">
              <a:solidFill>
                <a:srgbClr val="C00000"/>
              </a:solidFill>
            </a:endParaRPr>
          </a:p>
          <a:p>
            <a:pPr lvl="1">
              <a:buFont typeface="Courier New" panose="02070309020205020404" pitchFamily="49" charset="0"/>
              <a:buChar char="o"/>
            </a:pPr>
            <a:r>
              <a:rPr lang="en-IE" sz="3300" dirty="0"/>
              <a:t> First used: 14 years old </a:t>
            </a:r>
            <a:r>
              <a:rPr lang="en-IE" sz="3100" dirty="0">
                <a:solidFill>
                  <a:schemeClr val="tx1">
                    <a:lumMod val="75000"/>
                    <a:lumOff val="25000"/>
                  </a:schemeClr>
                </a:solidFill>
              </a:rPr>
              <a:t>(range 10 – 45)</a:t>
            </a:r>
          </a:p>
          <a:p>
            <a:pPr lvl="1">
              <a:buFont typeface="Courier New" panose="02070309020205020404" pitchFamily="49" charset="0"/>
              <a:buChar char="o"/>
            </a:pPr>
            <a:r>
              <a:rPr lang="en-IE" sz="3300" dirty="0"/>
              <a:t> 62% by age 13</a:t>
            </a:r>
          </a:p>
          <a:p>
            <a:endParaRPr lang="en-IE" sz="3300" dirty="0"/>
          </a:p>
          <a:p>
            <a:pPr lvl="1"/>
            <a:endParaRPr lang="en-IE" sz="3300" dirty="0"/>
          </a:p>
          <a:p>
            <a:pPr marL="0" indent="0">
              <a:buNone/>
            </a:pPr>
            <a:endParaRPr lang="en-IE" sz="3300" dirty="0">
              <a:highlight>
                <a:srgbClr val="FFFF00"/>
              </a:highlight>
            </a:endParaRPr>
          </a:p>
          <a:p>
            <a:endParaRPr lang="en-IE" dirty="0">
              <a:highlight>
                <a:srgbClr val="FFFF00"/>
              </a:highlight>
            </a:endParaRPr>
          </a:p>
          <a:p>
            <a:pPr>
              <a:buNone/>
            </a:pPr>
            <a:endParaRPr lang="en-IE" dirty="0"/>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981200" y="354876"/>
            <a:ext cx="8534400" cy="707886"/>
          </a:xfrm>
          <a:prstGeom prst="rect">
            <a:avLst/>
          </a:prstGeom>
          <a:noFill/>
        </p:spPr>
        <p:txBody>
          <a:bodyPr wrap="square" rtlCol="0">
            <a:spAutoFit/>
          </a:bodyPr>
          <a:lstStyle/>
          <a:p>
            <a:r>
              <a:rPr lang="en-IE" sz="4000" dirty="0"/>
              <a:t>Substance Use &amp; Addiction Information</a:t>
            </a:r>
          </a:p>
        </p:txBody>
      </p:sp>
      <p:sp>
        <p:nvSpPr>
          <p:cNvPr id="7" name="Slide Number Placeholder 6"/>
          <p:cNvSpPr>
            <a:spLocks noGrp="1"/>
          </p:cNvSpPr>
          <p:nvPr>
            <p:ph type="sldNum" sz="quarter" idx="12"/>
          </p:nvPr>
        </p:nvSpPr>
        <p:spPr/>
        <p:txBody>
          <a:bodyPr/>
          <a:lstStyle/>
          <a:p>
            <a:fld id="{78CB390D-5ECD-4EBB-9823-43CB9B6E11EE}" type="slidenum">
              <a:rPr lang="en-IE" smtClean="0"/>
              <a:pPr/>
              <a:t>19</a:t>
            </a:fld>
            <a:endParaRPr lang="en-IE"/>
          </a:p>
        </p:txBody>
      </p:sp>
      <p:sp>
        <p:nvSpPr>
          <p:cNvPr id="8" name="Footer Placeholder 7"/>
          <p:cNvSpPr>
            <a:spLocks noGrp="1"/>
          </p:cNvSpPr>
          <p:nvPr>
            <p:ph type="ftr" sz="quarter" idx="11"/>
          </p:nvPr>
        </p:nvSpPr>
        <p:spPr>
          <a:xfrm>
            <a:off x="3962399" y="6356351"/>
            <a:ext cx="5213131" cy="501649"/>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41246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4951" y="1648534"/>
            <a:ext cx="8382000" cy="4525963"/>
          </a:xfrm>
        </p:spPr>
        <p:txBody>
          <a:bodyPr>
            <a:normAutofit/>
          </a:bodyPr>
          <a:lstStyle/>
          <a:p>
            <a:pPr marL="0" lvl="0" indent="0">
              <a:buNone/>
            </a:pPr>
            <a:r>
              <a:rPr lang="en-IE" b="1" dirty="0">
                <a:solidFill>
                  <a:srgbClr val="A50021"/>
                </a:solidFill>
              </a:rPr>
              <a:t>Trauma – </a:t>
            </a:r>
          </a:p>
          <a:p>
            <a:pPr marL="0" lvl="0" indent="0">
              <a:buNone/>
            </a:pPr>
            <a:r>
              <a:rPr lang="en-IE" i="1" u="sng" dirty="0">
                <a:latin typeface="Calibri" panose="020F0502020204030204" pitchFamily="34" charset="0"/>
                <a:ea typeface="Calibri" panose="020F0502020204030204" pitchFamily="34" charset="0"/>
                <a:cs typeface="Arial" panose="020B0604020202020204" pitchFamily="34" charset="0"/>
              </a:rPr>
              <a:t>unique individual experience</a:t>
            </a:r>
            <a:r>
              <a:rPr lang="en-IE" i="1" dirty="0">
                <a:latin typeface="Calibri" panose="020F0502020204030204" pitchFamily="34" charset="0"/>
                <a:ea typeface="Calibri" panose="020F0502020204030204" pitchFamily="34" charset="0"/>
                <a:cs typeface="Arial" panose="020B0604020202020204" pitchFamily="34" charset="0"/>
              </a:rPr>
              <a:t> of an event or enduring conditions, in which; the individual's ability to integrate his/her emotional experience is </a:t>
            </a:r>
            <a:r>
              <a:rPr lang="en-IE" i="1" u="sng" dirty="0">
                <a:latin typeface="Calibri" panose="020F0502020204030204" pitchFamily="34" charset="0"/>
                <a:ea typeface="Calibri" panose="020F0502020204030204" pitchFamily="34" charset="0"/>
                <a:cs typeface="Arial" panose="020B0604020202020204" pitchFamily="34" charset="0"/>
              </a:rPr>
              <a:t>overwhelmed</a:t>
            </a:r>
            <a:r>
              <a:rPr lang="en-IE" i="1" dirty="0">
                <a:latin typeface="Calibri" panose="020F0502020204030204" pitchFamily="34" charset="0"/>
                <a:ea typeface="Calibri" panose="020F0502020204030204" pitchFamily="34" charset="0"/>
                <a:cs typeface="Arial" panose="020B0604020202020204" pitchFamily="34" charset="0"/>
              </a:rPr>
              <a:t> or the individual experiences (subjectively) a threat to life, bodily integrity, or sanity </a:t>
            </a:r>
          </a:p>
          <a:p>
            <a:pPr marL="3657600" lvl="8" indent="0">
              <a:buNone/>
            </a:pPr>
            <a:r>
              <a:rPr lang="en-IE" i="1" dirty="0">
                <a:latin typeface="Calibri" panose="020F0502020204030204" pitchFamily="34" charset="0"/>
                <a:ea typeface="Calibri" panose="020F0502020204030204" pitchFamily="34" charset="0"/>
                <a:cs typeface="Arial" panose="020B0604020202020204" pitchFamily="34" charset="0"/>
              </a:rPr>
              <a:t>	</a:t>
            </a:r>
            <a:r>
              <a:rPr lang="en-IE" dirty="0">
                <a:latin typeface="Calibri" panose="020F0502020204030204" pitchFamily="34" charset="0"/>
                <a:ea typeface="Calibri" panose="020F0502020204030204" pitchFamily="34" charset="0"/>
                <a:cs typeface="Arial" panose="020B0604020202020204" pitchFamily="34" charset="0"/>
              </a:rPr>
              <a:t>(Pearlman &amp; </a:t>
            </a:r>
            <a:r>
              <a:rPr lang="en-IE" dirty="0" err="1">
                <a:latin typeface="Calibri" panose="020F0502020204030204" pitchFamily="34" charset="0"/>
                <a:ea typeface="Calibri" panose="020F0502020204030204" pitchFamily="34" charset="0"/>
                <a:cs typeface="Arial" panose="020B0604020202020204" pitchFamily="34" charset="0"/>
              </a:rPr>
              <a:t>Saakvitne</a:t>
            </a:r>
            <a:r>
              <a:rPr lang="en-IE" dirty="0">
                <a:latin typeface="Calibri" panose="020F0502020204030204" pitchFamily="34" charset="0"/>
                <a:ea typeface="Calibri" panose="020F0502020204030204" pitchFamily="34" charset="0"/>
                <a:cs typeface="Arial" panose="020B0604020202020204" pitchFamily="34" charset="0"/>
              </a:rPr>
              <a:t>, 1995</a:t>
            </a:r>
            <a:endParaRPr lang="en-IE" dirty="0">
              <a:latin typeface="Calibri" panose="020F0502020204030204" pitchFamily="34" charset="0"/>
              <a:cs typeface="Arial" panose="020B0604020202020204" pitchFamily="34" charset="0"/>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784830"/>
          </a:xfrm>
          <a:prstGeom prst="rect">
            <a:avLst/>
          </a:prstGeom>
          <a:noFill/>
        </p:spPr>
        <p:txBody>
          <a:bodyPr wrap="square" rtlCol="0">
            <a:spAutoFit/>
          </a:bodyPr>
          <a:lstStyle/>
          <a:p>
            <a:r>
              <a:rPr lang="en-IE" sz="4500" dirty="0">
                <a:solidFill>
                  <a:prstClr val="black"/>
                </a:solidFill>
                <a:latin typeface="Calibri"/>
              </a:rPr>
              <a:t>Background</a:t>
            </a:r>
            <a:endParaRPr lang="en-IE" sz="30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2</a:t>
            </a:fld>
            <a:endParaRPr lang="en-IE" dirty="0">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pic>
        <p:nvPicPr>
          <p:cNvPr id="2" name="Picture 1">
            <a:extLst>
              <a:ext uri="{FF2B5EF4-FFF2-40B4-BE49-F238E27FC236}">
                <a16:creationId xmlns:a16="http://schemas.microsoft.com/office/drawing/2014/main" xmlns="" id="{04124E62-8D4A-4D26-A9B5-90BA003995D7}"/>
              </a:ext>
            </a:extLst>
          </p:cNvPr>
          <p:cNvPicPr>
            <a:picLocks noChangeAspect="1"/>
          </p:cNvPicPr>
          <p:nvPr/>
        </p:nvPicPr>
        <p:blipFill>
          <a:blip r:embed="rId3"/>
          <a:stretch>
            <a:fillRect/>
          </a:stretch>
        </p:blipFill>
        <p:spPr>
          <a:xfrm>
            <a:off x="648760" y="2033089"/>
            <a:ext cx="3170195" cy="3170195"/>
          </a:xfrm>
          <a:prstGeom prst="rect">
            <a:avLst/>
          </a:prstGeom>
        </p:spPr>
      </p:pic>
    </p:spTree>
    <p:extLst>
      <p:ext uri="{BB962C8B-B14F-4D97-AF65-F5344CB8AC3E}">
        <p14:creationId xmlns:p14="http://schemas.microsoft.com/office/powerpoint/2010/main" val="363647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794"/>
            <a:ext cx="8382000" cy="4525963"/>
          </a:xfrm>
        </p:spPr>
        <p:txBody>
          <a:bodyPr>
            <a:normAutofit fontScale="92500" lnSpcReduction="20000"/>
          </a:bodyPr>
          <a:lstStyle/>
          <a:p>
            <a:r>
              <a:rPr lang="en-IE" sz="3700" dirty="0">
                <a:solidFill>
                  <a:srgbClr val="C00000"/>
                </a:solidFill>
              </a:rPr>
              <a:t>Gambling 17%</a:t>
            </a:r>
          </a:p>
          <a:p>
            <a:pPr lvl="1">
              <a:buFont typeface="Courier New" panose="02070309020205020404" pitchFamily="49" charset="0"/>
              <a:buChar char="o"/>
            </a:pPr>
            <a:r>
              <a:rPr lang="en-IE" sz="3000" dirty="0"/>
              <a:t> 17% reported problematic gambling</a:t>
            </a:r>
            <a:endParaRPr lang="en-IE" sz="3000" b="1" dirty="0">
              <a:solidFill>
                <a:srgbClr val="C00000"/>
              </a:solidFill>
            </a:endParaRPr>
          </a:p>
          <a:p>
            <a:pPr marL="0" indent="0">
              <a:buNone/>
            </a:pPr>
            <a:endParaRPr lang="en-IE" sz="3300" dirty="0"/>
          </a:p>
          <a:p>
            <a:r>
              <a:rPr lang="en-IE" sz="3700" dirty="0">
                <a:solidFill>
                  <a:srgbClr val="C00000"/>
                </a:solidFill>
              </a:rPr>
              <a:t>Treatment 82%</a:t>
            </a:r>
          </a:p>
          <a:p>
            <a:pPr lvl="1">
              <a:buFont typeface="Courier New" panose="02070309020205020404" pitchFamily="49" charset="0"/>
              <a:buChar char="o"/>
            </a:pPr>
            <a:r>
              <a:rPr lang="en-IE" sz="3300" dirty="0"/>
              <a:t> </a:t>
            </a:r>
            <a:r>
              <a:rPr lang="en-IE" sz="3000" dirty="0"/>
              <a:t>82% had previous addiction treatment with an      	average of 3 treatment episodes</a:t>
            </a:r>
          </a:p>
          <a:p>
            <a:pPr marL="457200" lvl="1" indent="0">
              <a:buNone/>
            </a:pPr>
            <a:endParaRPr lang="en-IE" sz="1400" dirty="0"/>
          </a:p>
          <a:p>
            <a:pPr lvl="1">
              <a:lnSpc>
                <a:spcPct val="120000"/>
              </a:lnSpc>
              <a:buFont typeface="Courier New" panose="02070309020205020404" pitchFamily="49" charset="0"/>
              <a:buChar char="o"/>
            </a:pPr>
            <a:r>
              <a:rPr lang="en-IE" sz="3000" dirty="0"/>
              <a:t> Reasons for treatment breakdowns included:  	</a:t>
            </a:r>
            <a:r>
              <a:rPr lang="en-IE" sz="3000" dirty="0">
                <a:solidFill>
                  <a:srgbClr val="A50021"/>
                </a:solidFill>
              </a:rPr>
              <a:t>ethos, treatment demands, poor aftercare </a:t>
            </a:r>
            <a:r>
              <a:rPr lang="en-IE" sz="3000" dirty="0"/>
              <a:t>and 	</a:t>
            </a:r>
            <a:r>
              <a:rPr lang="en-IE" sz="3000" dirty="0">
                <a:solidFill>
                  <a:srgbClr val="A50021"/>
                </a:solidFill>
              </a:rPr>
              <a:t>interpersonal issues </a:t>
            </a:r>
            <a:r>
              <a:rPr lang="en-IE" sz="3000" dirty="0"/>
              <a:t>with other service users</a:t>
            </a:r>
          </a:p>
          <a:p>
            <a:pPr marL="0" indent="0">
              <a:buNone/>
            </a:pPr>
            <a:endParaRPr lang="en-IE" sz="3300" dirty="0">
              <a:highlight>
                <a:srgbClr val="FFFF00"/>
              </a:highlight>
            </a:endParaRPr>
          </a:p>
          <a:p>
            <a:endParaRPr lang="en-IE" dirty="0">
              <a:highlight>
                <a:srgbClr val="FFFF00"/>
              </a:highlight>
            </a:endParaRPr>
          </a:p>
          <a:p>
            <a:pPr>
              <a:buNone/>
            </a:pPr>
            <a:endParaRPr lang="en-IE" dirty="0"/>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981200" y="252515"/>
            <a:ext cx="8534400" cy="707886"/>
          </a:xfrm>
          <a:prstGeom prst="rect">
            <a:avLst/>
          </a:prstGeom>
          <a:noFill/>
        </p:spPr>
        <p:txBody>
          <a:bodyPr wrap="square" rtlCol="0">
            <a:spAutoFit/>
          </a:bodyPr>
          <a:lstStyle/>
          <a:p>
            <a:r>
              <a:rPr lang="en-IE" sz="4000" dirty="0"/>
              <a:t>Substance Use &amp; Addiction Information</a:t>
            </a:r>
          </a:p>
        </p:txBody>
      </p:sp>
      <p:sp>
        <p:nvSpPr>
          <p:cNvPr id="7" name="Slide Number Placeholder 6"/>
          <p:cNvSpPr>
            <a:spLocks noGrp="1"/>
          </p:cNvSpPr>
          <p:nvPr>
            <p:ph type="sldNum" sz="quarter" idx="12"/>
          </p:nvPr>
        </p:nvSpPr>
        <p:spPr/>
        <p:txBody>
          <a:bodyPr/>
          <a:lstStyle/>
          <a:p>
            <a:fld id="{78CB390D-5ECD-4EBB-9823-43CB9B6E11EE}" type="slidenum">
              <a:rPr lang="en-IE" smtClean="0"/>
              <a:pPr/>
              <a:t>20</a:t>
            </a:fld>
            <a:endParaRPr lang="en-IE"/>
          </a:p>
        </p:txBody>
      </p:sp>
      <p:sp>
        <p:nvSpPr>
          <p:cNvPr id="8" name="Footer Placeholder 7"/>
          <p:cNvSpPr>
            <a:spLocks noGrp="1"/>
          </p:cNvSpPr>
          <p:nvPr>
            <p:ph type="ftr" sz="quarter" idx="11"/>
          </p:nvPr>
        </p:nvSpPr>
        <p:spPr>
          <a:xfrm>
            <a:off x="3962400" y="6356351"/>
            <a:ext cx="3581400" cy="365125"/>
          </a:xfrm>
        </p:spPr>
        <p:txBody>
          <a:bodyPr/>
          <a:lstStyle/>
          <a:p>
            <a:r>
              <a:rPr lang="en-IE" dirty="0"/>
              <a:t>Copyright G. Gill-Emerson &amp; </a:t>
            </a:r>
            <a:r>
              <a:rPr lang="en-IE" dirty="0" err="1"/>
              <a:t>Dr.</a:t>
            </a:r>
            <a:r>
              <a:rPr lang="en-IE" dirty="0"/>
              <a:t> A.M. Naughton</a:t>
            </a:r>
          </a:p>
        </p:txBody>
      </p:sp>
    </p:spTree>
    <p:extLst>
      <p:ext uri="{BB962C8B-B14F-4D97-AF65-F5344CB8AC3E}">
        <p14:creationId xmlns:p14="http://schemas.microsoft.com/office/powerpoint/2010/main" val="103373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r>
              <a:rPr lang="en-IE" sz="3600" dirty="0">
                <a:solidFill>
                  <a:srgbClr val="C00000"/>
                </a:solidFill>
              </a:rPr>
              <a:t>Levels of distress </a:t>
            </a:r>
          </a:p>
          <a:p>
            <a:pPr lvl="1">
              <a:buFont typeface="Courier New" panose="02070309020205020404" pitchFamily="49" charset="0"/>
              <a:buChar char="o"/>
            </a:pPr>
            <a:r>
              <a:rPr lang="en-IE" dirty="0"/>
              <a:t> Average 4.08 out of 10 </a:t>
            </a:r>
            <a:r>
              <a:rPr lang="en-IE" sz="2600" dirty="0">
                <a:solidFill>
                  <a:schemeClr val="tx1">
                    <a:lumMod val="75000"/>
                    <a:lumOff val="25000"/>
                  </a:schemeClr>
                </a:solidFill>
              </a:rPr>
              <a:t>(range 1 – 10)</a:t>
            </a:r>
          </a:p>
          <a:p>
            <a:pPr lvl="1">
              <a:buFont typeface="Courier New" panose="02070309020205020404" pitchFamily="49" charset="0"/>
              <a:buChar char="o"/>
            </a:pPr>
            <a:r>
              <a:rPr lang="en-IE" dirty="0">
                <a:latin typeface="Calibri" panose="020F0502020204030204" pitchFamily="34" charset="0"/>
                <a:ea typeface="Calibri" panose="020F0502020204030204" pitchFamily="34" charset="0"/>
                <a:cs typeface="Arial" panose="020B0604020202020204" pitchFamily="34" charset="0"/>
              </a:rPr>
              <a:t> 82% rated their level of distress at 6 or under</a:t>
            </a:r>
            <a:endParaRPr lang="en-IE" dirty="0">
              <a:solidFill>
                <a:schemeClr val="tx1">
                  <a:lumMod val="75000"/>
                  <a:lumOff val="25000"/>
                </a:schemeClr>
              </a:solidFill>
              <a:highlight>
                <a:srgbClr val="FFFF00"/>
              </a:highlight>
            </a:endParaRPr>
          </a:p>
          <a:p>
            <a:pPr marL="0" indent="0">
              <a:buNone/>
            </a:pPr>
            <a:endParaRPr lang="en-IE" dirty="0"/>
          </a:p>
          <a:p>
            <a:r>
              <a:rPr lang="en-IE" sz="3600" dirty="0">
                <a:solidFill>
                  <a:srgbClr val="C00000"/>
                </a:solidFill>
              </a:rPr>
              <a:t>Interviewers experiences:</a:t>
            </a:r>
          </a:p>
          <a:p>
            <a:pPr lvl="1">
              <a:buFont typeface="Courier New" panose="02070309020205020404" pitchFamily="49" charset="0"/>
              <a:buChar char="o"/>
            </a:pPr>
            <a:r>
              <a:rPr lang="en-IE" dirty="0"/>
              <a:t> At times interviewers reported </a:t>
            </a:r>
            <a:r>
              <a:rPr lang="en-IE" dirty="0">
                <a:solidFill>
                  <a:srgbClr val="C00000"/>
                </a:solidFill>
              </a:rPr>
              <a:t>higher levels of distress</a:t>
            </a:r>
            <a:r>
              <a:rPr lang="en-IE" b="1" dirty="0">
                <a:solidFill>
                  <a:srgbClr val="C00000"/>
                </a:solidFill>
              </a:rPr>
              <a:t> </a:t>
            </a:r>
            <a:r>
              <a:rPr lang="en-IE" dirty="0"/>
              <a:t>than clients </a:t>
            </a:r>
            <a:r>
              <a:rPr lang="en-IE" sz="2600" dirty="0">
                <a:solidFill>
                  <a:schemeClr val="tx1">
                    <a:lumMod val="75000"/>
                    <a:lumOff val="25000"/>
                  </a:schemeClr>
                </a:solidFill>
              </a:rPr>
              <a:t>(Mean – 5.67; range 5 – 6)</a:t>
            </a:r>
          </a:p>
          <a:p>
            <a:pPr marL="914400" lvl="2" indent="0">
              <a:buNone/>
            </a:pPr>
            <a:endParaRPr lang="en-IE" sz="2600" dirty="0"/>
          </a:p>
          <a:p>
            <a:pPr lvl="2"/>
            <a:endParaRPr lang="en-IE" sz="1100" dirty="0"/>
          </a:p>
          <a:p>
            <a:endParaRPr lang="en-IE" dirty="0"/>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233858" y="252516"/>
            <a:ext cx="8281742" cy="814285"/>
          </a:xfrm>
          <a:prstGeom prst="rect">
            <a:avLst/>
          </a:prstGeom>
          <a:noFill/>
        </p:spPr>
        <p:txBody>
          <a:bodyPr wrap="square" rtlCol="0">
            <a:spAutoFit/>
          </a:bodyPr>
          <a:lstStyle/>
          <a:p>
            <a:r>
              <a:rPr lang="en-IE" sz="4500" dirty="0"/>
              <a:t>Service User Feedback</a:t>
            </a:r>
            <a:endParaRPr lang="en-IE" sz="3000" dirty="0"/>
          </a:p>
        </p:txBody>
      </p:sp>
      <p:sp>
        <p:nvSpPr>
          <p:cNvPr id="8" name="Slide Number Placeholder 7"/>
          <p:cNvSpPr>
            <a:spLocks noGrp="1"/>
          </p:cNvSpPr>
          <p:nvPr>
            <p:ph type="sldNum" sz="quarter" idx="12"/>
          </p:nvPr>
        </p:nvSpPr>
        <p:spPr/>
        <p:txBody>
          <a:bodyPr/>
          <a:lstStyle/>
          <a:p>
            <a:fld id="{78CB390D-5ECD-4EBB-9823-43CB9B6E11EE}" type="slidenum">
              <a:rPr lang="en-IE" smtClean="0"/>
              <a:pPr/>
              <a:t>21</a:t>
            </a:fld>
            <a:endParaRPr lang="en-IE"/>
          </a:p>
        </p:txBody>
      </p:sp>
      <p:sp>
        <p:nvSpPr>
          <p:cNvPr id="9" name="Footer Placeholder 8"/>
          <p:cNvSpPr>
            <a:spLocks noGrp="1"/>
          </p:cNvSpPr>
          <p:nvPr>
            <p:ph type="ftr" sz="quarter" idx="11"/>
          </p:nvPr>
        </p:nvSpPr>
        <p:spPr>
          <a:xfrm>
            <a:off x="3962400" y="6356351"/>
            <a:ext cx="3581400" cy="365125"/>
          </a:xfrm>
        </p:spPr>
        <p:txBody>
          <a:bodyPr/>
          <a:lstStyle/>
          <a:p>
            <a:r>
              <a:rPr lang="en-IE" dirty="0"/>
              <a:t>Copyright G. Gill-Emerson &amp; </a:t>
            </a:r>
            <a:r>
              <a:rPr lang="en-IE" dirty="0" err="1"/>
              <a:t>Dr.</a:t>
            </a:r>
            <a:r>
              <a:rPr lang="en-IE" dirty="0"/>
              <a:t> A.M. Naughton</a:t>
            </a:r>
          </a:p>
        </p:txBody>
      </p:sp>
    </p:spTree>
    <p:extLst>
      <p:ext uri="{BB962C8B-B14F-4D97-AF65-F5344CB8AC3E}">
        <p14:creationId xmlns:p14="http://schemas.microsoft.com/office/powerpoint/2010/main" val="372475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marL="914400" lvl="2" indent="0">
              <a:buNone/>
            </a:pPr>
            <a:endParaRPr lang="en-IE" sz="1100" dirty="0"/>
          </a:p>
          <a:p>
            <a:pPr lvl="0" fontAlgn="base">
              <a:buFont typeface="Calibri" panose="020F0502020204030204" pitchFamily="34" charset="0"/>
              <a:buChar char="-"/>
            </a:pPr>
            <a:r>
              <a:rPr lang="en-IE"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Client noted that in doing the ACE Questionnaire he noted just how much things have improved in his family of origin since he turned 18 years old.</a:t>
            </a:r>
          </a:p>
          <a:p>
            <a:pPr lvl="0" fontAlgn="base">
              <a:buFont typeface="Calibri" panose="020F0502020204030204" pitchFamily="34" charset="0"/>
              <a:buChar char="-"/>
            </a:pPr>
            <a:r>
              <a:rPr lang="en-IE" sz="2000" i="1" dirty="0">
                <a:solidFill>
                  <a:srgbClr val="000000"/>
                </a:solidFill>
                <a:latin typeface="Arial" panose="020B0604020202020204" pitchFamily="34" charset="0"/>
                <a:ea typeface="Calibri" panose="020F0502020204030204" pitchFamily="34" charset="0"/>
              </a:rPr>
              <a:t>Client took a look through ACE literature after filling in the questionnaire &amp; spoke about how it made sense to his experiences in life &amp; with his addiction &amp; educational progress.</a:t>
            </a:r>
          </a:p>
          <a:p>
            <a:pPr lvl="0" fontAlgn="base">
              <a:buFont typeface="Calibri" panose="020F0502020204030204" pitchFamily="34" charset="0"/>
              <a:buChar char="-"/>
            </a:pPr>
            <a:r>
              <a:rPr lang="en-IE"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Good to ask these questions. 'I always wonder, was I born an addict, or was it because my family put me into care?'</a:t>
            </a:r>
            <a:endParaRPr lang="en-IE"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lvl="0" fontAlgn="base">
              <a:buFont typeface="Calibri" panose="020F0502020204030204" pitchFamily="34" charset="0"/>
              <a:buChar char="-"/>
            </a:pPr>
            <a:r>
              <a:rPr lang="en-IE"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If you spend your life getting abused/ let down by people, you lose trust in people and how can you then be expected to walk into an NA meeting full of people?’</a:t>
            </a:r>
          </a:p>
          <a:p>
            <a:pPr lvl="0" fontAlgn="base">
              <a:buFont typeface="Calibri" panose="020F0502020204030204" pitchFamily="34" charset="0"/>
              <a:buChar char="-"/>
            </a:pPr>
            <a:r>
              <a:rPr lang="en-IE"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It depends if you feel comfortable talking to the person. When you know you are not getting judged. There is not enough support. You are just another number. The problem is just getting passed on.</a:t>
            </a:r>
            <a:endParaRPr lang="en-IE"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lvl="0" fontAlgn="base">
              <a:buFont typeface="Calibri" panose="020F0502020204030204" pitchFamily="34" charset="0"/>
              <a:buChar char="-"/>
            </a:pPr>
            <a:endParaRPr lang="en-IE" sz="2000" i="1" dirty="0">
              <a:solidFill>
                <a:srgbClr val="000000"/>
              </a:solidFill>
              <a:latin typeface="Arial" panose="020B0604020202020204" pitchFamily="34" charset="0"/>
              <a:ea typeface="Calibri" panose="020F0502020204030204" pitchFamily="34" charset="0"/>
            </a:endParaRPr>
          </a:p>
          <a:p>
            <a:pPr lvl="0" fontAlgn="base">
              <a:buFont typeface="Calibri" panose="020F0502020204030204" pitchFamily="34" charset="0"/>
              <a:buChar char="-"/>
            </a:pPr>
            <a:endParaRPr lang="en-IE" sz="2000" dirty="0">
              <a:latin typeface="Times New Roman" panose="02020603050405020304" pitchFamily="18" charset="0"/>
              <a:ea typeface="Times New Roman" panose="02020603050405020304" pitchFamily="18" charset="0"/>
              <a:cs typeface="Arial" panose="020B0604020202020204" pitchFamily="34" charset="0"/>
            </a:endParaRPr>
          </a:p>
          <a:p>
            <a:pPr lvl="0" fontAlgn="base">
              <a:buFont typeface="Calibri" panose="020F0502020204030204" pitchFamily="34" charset="0"/>
              <a:buChar char="-"/>
            </a:pPr>
            <a:endParaRPr lang="en-IE" sz="1200" dirty="0">
              <a:latin typeface="Times New Roman" panose="02020603050405020304" pitchFamily="18" charset="0"/>
              <a:ea typeface="Times New Roman" panose="02020603050405020304" pitchFamily="18" charset="0"/>
              <a:cs typeface="Arial" panose="020B0604020202020204" pitchFamily="34" charset="0"/>
            </a:endParaRPr>
          </a:p>
          <a:p>
            <a:endParaRPr lang="en-IE" dirty="0"/>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233858" y="252516"/>
            <a:ext cx="8281742" cy="814285"/>
          </a:xfrm>
          <a:prstGeom prst="rect">
            <a:avLst/>
          </a:prstGeom>
          <a:noFill/>
        </p:spPr>
        <p:txBody>
          <a:bodyPr wrap="square" rtlCol="0">
            <a:spAutoFit/>
          </a:bodyPr>
          <a:lstStyle/>
          <a:p>
            <a:r>
              <a:rPr lang="en-IE" sz="4500" dirty="0"/>
              <a:t>Service user feedback</a:t>
            </a:r>
            <a:endParaRPr lang="en-IE" sz="3000" dirty="0"/>
          </a:p>
        </p:txBody>
      </p:sp>
      <p:sp>
        <p:nvSpPr>
          <p:cNvPr id="8" name="Slide Number Placeholder 7"/>
          <p:cNvSpPr>
            <a:spLocks noGrp="1"/>
          </p:cNvSpPr>
          <p:nvPr>
            <p:ph type="sldNum" sz="quarter" idx="12"/>
          </p:nvPr>
        </p:nvSpPr>
        <p:spPr/>
        <p:txBody>
          <a:bodyPr/>
          <a:lstStyle/>
          <a:p>
            <a:fld id="{78CB390D-5ECD-4EBB-9823-43CB9B6E11EE}" type="slidenum">
              <a:rPr lang="en-IE" smtClean="0"/>
              <a:pPr/>
              <a:t>22</a:t>
            </a:fld>
            <a:endParaRPr lang="en-IE"/>
          </a:p>
        </p:txBody>
      </p:sp>
      <p:sp>
        <p:nvSpPr>
          <p:cNvPr id="9" name="Footer Placeholder 8"/>
          <p:cNvSpPr>
            <a:spLocks noGrp="1"/>
          </p:cNvSpPr>
          <p:nvPr>
            <p:ph type="ftr" sz="quarter" idx="11"/>
          </p:nvPr>
        </p:nvSpPr>
        <p:spPr>
          <a:xfrm>
            <a:off x="4267200" y="6356351"/>
            <a:ext cx="5002924"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113608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23</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4244999996"/>
              </p:ext>
            </p:extLst>
          </p:nvPr>
        </p:nvGraphicFramePr>
        <p:xfrm>
          <a:off x="1524000" y="2010167"/>
          <a:ext cx="3979894" cy="370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B6FCCA9B-60EF-4BCA-A296-069B01598ED0}"/>
              </a:ext>
            </a:extLst>
          </p:cNvPr>
          <p:cNvPicPr>
            <a:picLocks noChangeAspect="1"/>
          </p:cNvPicPr>
          <p:nvPr/>
        </p:nvPicPr>
        <p:blipFill>
          <a:blip r:embed="rId8"/>
          <a:stretch>
            <a:fillRect/>
          </a:stretch>
        </p:blipFill>
        <p:spPr>
          <a:xfrm>
            <a:off x="5699125" y="1449387"/>
            <a:ext cx="6076950" cy="4562475"/>
          </a:xfrm>
          <a:prstGeom prst="rect">
            <a:avLst/>
          </a:prstGeom>
        </p:spPr>
      </p:pic>
    </p:spTree>
    <p:extLst>
      <p:ext uri="{BB962C8B-B14F-4D97-AF65-F5344CB8AC3E}">
        <p14:creationId xmlns:p14="http://schemas.microsoft.com/office/powerpoint/2010/main" val="111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lnSpcReduction="10000"/>
          </a:bodyPr>
          <a:lstStyle/>
          <a:p>
            <a:pPr marL="914400" lvl="2" indent="0">
              <a:buNone/>
            </a:pPr>
            <a:endParaRPr lang="en-IE" sz="1100" dirty="0"/>
          </a:p>
          <a:p>
            <a:pPr marL="0" lvl="0" indent="0" fontAlgn="base">
              <a:buNone/>
            </a:pPr>
            <a:r>
              <a:rPr lang="en-IE" sz="2800" dirty="0">
                <a:ea typeface="Times New Roman" panose="02020603050405020304" pitchFamily="18" charset="0"/>
                <a:cs typeface="Arial" panose="020B0604020202020204" pitchFamily="34" charset="0"/>
              </a:rPr>
              <a:t>55 Staff across the spectrum of roles</a:t>
            </a:r>
          </a:p>
          <a:p>
            <a:pPr marL="0" lvl="0" indent="0" fontAlgn="base">
              <a:buNone/>
            </a:pPr>
            <a:endParaRPr lang="en-IE" sz="2800" dirty="0">
              <a:ea typeface="Times New Roman" panose="02020603050405020304" pitchFamily="18" charset="0"/>
              <a:cs typeface="Arial" panose="020B0604020202020204" pitchFamily="34" charset="0"/>
            </a:endParaRPr>
          </a:p>
          <a:p>
            <a:pPr marL="0" indent="0">
              <a:buNone/>
            </a:pPr>
            <a:r>
              <a:rPr lang="en-IE" sz="2800" dirty="0"/>
              <a:t>30 item self-report measure to assess:</a:t>
            </a:r>
          </a:p>
          <a:p>
            <a:r>
              <a:rPr lang="en-IE" sz="2800" b="1" dirty="0">
                <a:solidFill>
                  <a:srgbClr val="C00000"/>
                </a:solidFill>
              </a:rPr>
              <a:t>Compassion satisfaction </a:t>
            </a:r>
            <a:r>
              <a:rPr lang="en-IE" sz="2800" dirty="0"/>
              <a:t>- </a:t>
            </a:r>
            <a:r>
              <a:rPr lang="en-IE" sz="2800" dirty="0">
                <a:latin typeface="Calibri" panose="020F0502020204030204" pitchFamily="34" charset="0"/>
                <a:ea typeface="Calibri" panose="020F0502020204030204" pitchFamily="34" charset="0"/>
                <a:cs typeface="Times New Roman" panose="02020603050405020304" pitchFamily="18" charset="0"/>
              </a:rPr>
              <a:t>↑ high scores = greater satisfaction related to your ability to be an effective caregiver</a:t>
            </a:r>
            <a:endParaRPr lang="en-IE" sz="2800" dirty="0"/>
          </a:p>
          <a:p>
            <a:r>
              <a:rPr lang="en-IE" sz="2800" b="1" dirty="0">
                <a:solidFill>
                  <a:srgbClr val="C00000"/>
                </a:solidFill>
              </a:rPr>
              <a:t>Burn-out</a:t>
            </a:r>
            <a:r>
              <a:rPr lang="en-IE" sz="2800" dirty="0"/>
              <a:t> - </a:t>
            </a:r>
            <a:r>
              <a:rPr lang="en-IE"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high scores = ↑ hopelessness and difficulties in dealing with work</a:t>
            </a:r>
            <a:endParaRPr lang="en-IE" sz="2800" dirty="0"/>
          </a:p>
          <a:p>
            <a:r>
              <a:rPr lang="en-IE" sz="2800" b="1" dirty="0">
                <a:solidFill>
                  <a:srgbClr val="C00000"/>
                </a:solidFill>
              </a:rPr>
              <a:t>Compassion fatigue </a:t>
            </a:r>
            <a:r>
              <a:rPr lang="en-IE" sz="2800" dirty="0"/>
              <a:t>- </a:t>
            </a:r>
            <a:r>
              <a:rPr lang="en-IE"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high scores = </a:t>
            </a:r>
            <a:r>
              <a:rPr lang="en-IE" sz="2800" dirty="0">
                <a:latin typeface="Calibri" panose="020F0502020204030204" pitchFamily="34" charset="0"/>
                <a:ea typeface="Calibri" panose="020F0502020204030204" pitchFamily="34" charset="0"/>
                <a:cs typeface="Times New Roman" panose="02020603050405020304" pitchFamily="18" charset="0"/>
              </a:rPr>
              <a:t>exposed to frightening experiences at work </a:t>
            </a:r>
            <a:endParaRPr lang="en-IE" sz="2800" dirty="0"/>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233858" y="252516"/>
            <a:ext cx="8281742" cy="814285"/>
          </a:xfrm>
          <a:prstGeom prst="rect">
            <a:avLst/>
          </a:prstGeom>
          <a:noFill/>
        </p:spPr>
        <p:txBody>
          <a:bodyPr wrap="square" rtlCol="0">
            <a:spAutoFit/>
          </a:bodyPr>
          <a:lstStyle/>
          <a:p>
            <a:r>
              <a:rPr lang="en-IE" sz="4500" dirty="0"/>
              <a:t>Staff Trauma Contagion</a:t>
            </a:r>
            <a:endParaRPr lang="en-IE" sz="3000" dirty="0"/>
          </a:p>
        </p:txBody>
      </p:sp>
      <p:sp>
        <p:nvSpPr>
          <p:cNvPr id="8" name="Slide Number Placeholder 7"/>
          <p:cNvSpPr>
            <a:spLocks noGrp="1"/>
          </p:cNvSpPr>
          <p:nvPr>
            <p:ph type="sldNum" sz="quarter" idx="12"/>
          </p:nvPr>
        </p:nvSpPr>
        <p:spPr/>
        <p:txBody>
          <a:bodyPr/>
          <a:lstStyle/>
          <a:p>
            <a:fld id="{78CB390D-5ECD-4EBB-9823-43CB9B6E11EE}" type="slidenum">
              <a:rPr lang="en-IE" smtClean="0"/>
              <a:pPr/>
              <a:t>24</a:t>
            </a:fld>
            <a:endParaRPr lang="en-IE"/>
          </a:p>
        </p:txBody>
      </p:sp>
      <p:sp>
        <p:nvSpPr>
          <p:cNvPr id="9" name="Footer Placeholder 8"/>
          <p:cNvSpPr>
            <a:spLocks noGrp="1"/>
          </p:cNvSpPr>
          <p:nvPr>
            <p:ph type="ftr" sz="quarter" idx="11"/>
          </p:nvPr>
        </p:nvSpPr>
        <p:spPr>
          <a:xfrm>
            <a:off x="4267199" y="6356351"/>
            <a:ext cx="4703379"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5072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marL="914400" lvl="2" indent="0">
              <a:buNone/>
            </a:pPr>
            <a:endParaRPr lang="en-IE" sz="1100" dirty="0"/>
          </a:p>
          <a:p>
            <a:pPr marL="0" lvl="0" indent="0" fontAlgn="base">
              <a:buNone/>
            </a:pPr>
            <a:endParaRPr lang="en-IE" sz="2000" i="1" dirty="0">
              <a:solidFill>
                <a:srgbClr val="000000"/>
              </a:solidFill>
              <a:latin typeface="Arial" panose="020B0604020202020204" pitchFamily="34" charset="0"/>
              <a:ea typeface="Calibri" panose="020F0502020204030204" pitchFamily="34" charset="0"/>
            </a:endParaRPr>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233858" y="252516"/>
            <a:ext cx="8281742" cy="814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500" b="0" i="0" u="none" strike="noStrike" kern="1200" cap="none" spc="0" normalizeH="0" baseline="0" noProof="0" dirty="0">
                <a:ln>
                  <a:noFill/>
                </a:ln>
                <a:solidFill>
                  <a:prstClr val="black"/>
                </a:solidFill>
                <a:effectLst/>
                <a:uLnTx/>
                <a:uFillTx/>
                <a:latin typeface="Calibri"/>
                <a:ea typeface="+mn-ea"/>
                <a:cs typeface="+mn-cs"/>
              </a:rPr>
              <a:t>Staff Trauma Contagion</a:t>
            </a:r>
            <a:endParaRPr kumimoji="0" lang="en-IE"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a:xfrm>
            <a:off x="4267199" y="6356351"/>
            <a:ext cx="5034455" cy="501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graphicFrame>
        <p:nvGraphicFramePr>
          <p:cNvPr id="7" name="Table 6">
            <a:extLst>
              <a:ext uri="{FF2B5EF4-FFF2-40B4-BE49-F238E27FC236}">
                <a16:creationId xmlns:a16="http://schemas.microsoft.com/office/drawing/2014/main" xmlns="" id="{98F78CD2-5E59-48F7-B1FA-696D56D5C294}"/>
              </a:ext>
            </a:extLst>
          </p:cNvPr>
          <p:cNvGraphicFramePr>
            <a:graphicFrameLocks noGrp="1"/>
          </p:cNvGraphicFramePr>
          <p:nvPr>
            <p:extLst/>
          </p:nvPr>
        </p:nvGraphicFramePr>
        <p:xfrm>
          <a:off x="1524001" y="1732548"/>
          <a:ext cx="9144001" cy="3801978"/>
        </p:xfrm>
        <a:graphic>
          <a:graphicData uri="http://schemas.openxmlformats.org/drawingml/2006/table">
            <a:tbl>
              <a:tblPr>
                <a:tableStyleId>{5C22544A-7EE6-4342-B048-85BDC9FD1C3A}</a:tableStyleId>
              </a:tblPr>
              <a:tblGrid>
                <a:gridCol w="1220859">
                  <a:extLst>
                    <a:ext uri="{9D8B030D-6E8A-4147-A177-3AD203B41FA5}">
                      <a16:colId xmlns:a16="http://schemas.microsoft.com/office/drawing/2014/main" xmlns="" val="1149992877"/>
                    </a:ext>
                  </a:extLst>
                </a:gridCol>
                <a:gridCol w="59485">
                  <a:extLst>
                    <a:ext uri="{9D8B030D-6E8A-4147-A177-3AD203B41FA5}">
                      <a16:colId xmlns:a16="http://schemas.microsoft.com/office/drawing/2014/main" xmlns="" val="964174985"/>
                    </a:ext>
                  </a:extLst>
                </a:gridCol>
                <a:gridCol w="2679107">
                  <a:extLst>
                    <a:ext uri="{9D8B030D-6E8A-4147-A177-3AD203B41FA5}">
                      <a16:colId xmlns:a16="http://schemas.microsoft.com/office/drawing/2014/main" xmlns="" val="2404795226"/>
                    </a:ext>
                  </a:extLst>
                </a:gridCol>
                <a:gridCol w="59485">
                  <a:extLst>
                    <a:ext uri="{9D8B030D-6E8A-4147-A177-3AD203B41FA5}">
                      <a16:colId xmlns:a16="http://schemas.microsoft.com/office/drawing/2014/main" xmlns="" val="2291655392"/>
                    </a:ext>
                  </a:extLst>
                </a:gridCol>
                <a:gridCol w="1971179">
                  <a:extLst>
                    <a:ext uri="{9D8B030D-6E8A-4147-A177-3AD203B41FA5}">
                      <a16:colId xmlns:a16="http://schemas.microsoft.com/office/drawing/2014/main" xmlns="" val="3095118220"/>
                    </a:ext>
                  </a:extLst>
                </a:gridCol>
                <a:gridCol w="67825">
                  <a:extLst>
                    <a:ext uri="{9D8B030D-6E8A-4147-A177-3AD203B41FA5}">
                      <a16:colId xmlns:a16="http://schemas.microsoft.com/office/drawing/2014/main" xmlns="" val="789622480"/>
                    </a:ext>
                  </a:extLst>
                </a:gridCol>
                <a:gridCol w="3086061">
                  <a:extLst>
                    <a:ext uri="{9D8B030D-6E8A-4147-A177-3AD203B41FA5}">
                      <a16:colId xmlns:a16="http://schemas.microsoft.com/office/drawing/2014/main" xmlns="" val="2016414520"/>
                    </a:ext>
                  </a:extLst>
                </a:gridCol>
              </a:tblGrid>
              <a:tr h="1114374">
                <a:tc>
                  <a:txBody>
                    <a:bodyPr/>
                    <a:lstStyle/>
                    <a:p>
                      <a:pPr algn="l" fontAlgn="b"/>
                      <a:endParaRPr lang="en-IE" sz="1100" b="0" i="0" u="none" strike="noStrike">
                        <a:solidFill>
                          <a:srgbClr val="A50021"/>
                        </a:solidFill>
                        <a:effectLst/>
                        <a:latin typeface="Calibri" panose="020F0502020204030204" pitchFamily="34" charset="0"/>
                      </a:endParaRPr>
                    </a:p>
                  </a:txBody>
                  <a:tcPr marL="9525" marR="9525" marT="9525" marB="0" anchor="b"/>
                </a:tc>
                <a:tc>
                  <a:txBody>
                    <a:bodyPr/>
                    <a:lstStyle/>
                    <a:p>
                      <a:pPr algn="ctr" fontAlgn="b"/>
                      <a:r>
                        <a:rPr lang="en-IE" sz="1100" u="none" strike="noStrike">
                          <a:solidFill>
                            <a:srgbClr val="A50021"/>
                          </a:solidFill>
                          <a:effectLst/>
                        </a:rPr>
                        <a:t> </a:t>
                      </a:r>
                      <a:endParaRPr lang="en-IE" sz="1100" b="0" i="0" u="none" strike="noStrike">
                        <a:solidFill>
                          <a:srgbClr val="A50021"/>
                        </a:solidFill>
                        <a:effectLst/>
                        <a:latin typeface="Calibri" panose="020F0502020204030204" pitchFamily="34" charset="0"/>
                      </a:endParaRPr>
                    </a:p>
                  </a:txBody>
                  <a:tcPr marL="9525" marR="9525" marT="9525" marB="0" anchor="b"/>
                </a:tc>
                <a:tc>
                  <a:txBody>
                    <a:bodyPr/>
                    <a:lstStyle/>
                    <a:p>
                      <a:pPr algn="ctr" fontAlgn="ctr"/>
                      <a:r>
                        <a:rPr lang="en-IE" sz="2700" u="none" strike="noStrike" dirty="0">
                          <a:solidFill>
                            <a:srgbClr val="A50021"/>
                          </a:solidFill>
                          <a:effectLst/>
                        </a:rPr>
                        <a:t>Compassion Fatigue</a:t>
                      </a:r>
                      <a:endParaRPr lang="en-IE" sz="2700" b="1" i="0" u="none" strike="noStrike" dirty="0">
                        <a:solidFill>
                          <a:srgbClr val="A50021"/>
                        </a:solidFill>
                        <a:effectLst/>
                        <a:latin typeface="Calibri" panose="020F0502020204030204" pitchFamily="34" charset="0"/>
                      </a:endParaRPr>
                    </a:p>
                  </a:txBody>
                  <a:tcPr marL="9525" marR="9525" marT="9525" marB="0" anchor="ctr"/>
                </a:tc>
                <a:tc>
                  <a:txBody>
                    <a:bodyPr/>
                    <a:lstStyle/>
                    <a:p>
                      <a:pPr algn="ctr" fontAlgn="ctr"/>
                      <a:r>
                        <a:rPr lang="en-IE" sz="2700" u="none" strike="noStrike">
                          <a:solidFill>
                            <a:srgbClr val="A50021"/>
                          </a:solidFill>
                          <a:effectLst/>
                        </a:rPr>
                        <a:t> </a:t>
                      </a:r>
                      <a:endParaRPr lang="en-IE" sz="2700" b="1" i="0" u="none" strike="noStrike">
                        <a:solidFill>
                          <a:srgbClr val="A50021"/>
                        </a:solidFill>
                        <a:effectLst/>
                        <a:latin typeface="Calibri" panose="020F0502020204030204" pitchFamily="34" charset="0"/>
                      </a:endParaRPr>
                    </a:p>
                  </a:txBody>
                  <a:tcPr marL="9525" marR="9525" marT="9525" marB="0" anchor="ctr"/>
                </a:tc>
                <a:tc>
                  <a:txBody>
                    <a:bodyPr/>
                    <a:lstStyle/>
                    <a:p>
                      <a:pPr algn="ctr" fontAlgn="ctr"/>
                      <a:r>
                        <a:rPr lang="en-IE" sz="2700" u="none" strike="noStrike" dirty="0">
                          <a:solidFill>
                            <a:srgbClr val="A50021"/>
                          </a:solidFill>
                          <a:effectLst/>
                        </a:rPr>
                        <a:t>Burnout</a:t>
                      </a:r>
                      <a:endParaRPr lang="en-IE" sz="2700" b="1" i="0" u="none" strike="noStrike" dirty="0">
                        <a:solidFill>
                          <a:srgbClr val="A50021"/>
                        </a:solidFill>
                        <a:effectLst/>
                        <a:latin typeface="Calibri" panose="020F0502020204030204" pitchFamily="34" charset="0"/>
                      </a:endParaRPr>
                    </a:p>
                  </a:txBody>
                  <a:tcPr marL="9525" marR="9525" marT="9525" marB="0" anchor="ctr"/>
                </a:tc>
                <a:tc>
                  <a:txBody>
                    <a:bodyPr/>
                    <a:lstStyle/>
                    <a:p>
                      <a:pPr algn="ctr" fontAlgn="ctr"/>
                      <a:r>
                        <a:rPr lang="en-IE" sz="2700" u="none" strike="noStrike">
                          <a:solidFill>
                            <a:srgbClr val="A50021"/>
                          </a:solidFill>
                          <a:effectLst/>
                        </a:rPr>
                        <a:t> </a:t>
                      </a:r>
                      <a:endParaRPr lang="en-IE" sz="2700" b="1" i="0" u="none" strike="noStrike">
                        <a:solidFill>
                          <a:srgbClr val="A50021"/>
                        </a:solidFill>
                        <a:effectLst/>
                        <a:latin typeface="Calibri" panose="020F0502020204030204" pitchFamily="34" charset="0"/>
                      </a:endParaRPr>
                    </a:p>
                  </a:txBody>
                  <a:tcPr marL="9525" marR="9525" marT="9525" marB="0" anchor="ctr"/>
                </a:tc>
                <a:tc>
                  <a:txBody>
                    <a:bodyPr/>
                    <a:lstStyle/>
                    <a:p>
                      <a:pPr algn="ctr" fontAlgn="ctr"/>
                      <a:r>
                        <a:rPr lang="en-IE" sz="2700" u="none" strike="noStrike" dirty="0">
                          <a:solidFill>
                            <a:srgbClr val="A50021"/>
                          </a:solidFill>
                          <a:effectLst/>
                        </a:rPr>
                        <a:t>Secondary Traumatic Stress</a:t>
                      </a:r>
                      <a:endParaRPr lang="en-IE" sz="2700" b="1" i="0" u="none" strike="noStrike" dirty="0">
                        <a:solidFill>
                          <a:srgbClr val="A5002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388691447"/>
                  </a:ext>
                </a:extLst>
              </a:tr>
              <a:tr h="895868">
                <a:tc>
                  <a:txBody>
                    <a:bodyPr/>
                    <a:lstStyle/>
                    <a:p>
                      <a:pPr algn="l" fontAlgn="b"/>
                      <a:r>
                        <a:rPr lang="en-IE" sz="2400" b="1" u="none" strike="noStrike" dirty="0">
                          <a:effectLst/>
                        </a:rPr>
                        <a:t>Low</a:t>
                      </a:r>
                      <a:endParaRPr lang="en-IE"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1100" u="none" strike="noStrike">
                          <a:effectLst/>
                        </a:rPr>
                        <a:t> </a:t>
                      </a:r>
                      <a:endParaRPr lang="en-I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i="0" u="none" strike="noStrike" dirty="0">
                          <a:effectLst/>
                        </a:rPr>
                        <a:t>20%  </a:t>
                      </a:r>
                      <a:r>
                        <a:rPr lang="en-IE" sz="2000" i="0" u="none" strike="noStrike" dirty="0">
                          <a:effectLst/>
                        </a:rPr>
                        <a:t>(n. 11)</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20%  </a:t>
                      </a:r>
                      <a:r>
                        <a:rPr lang="en-IE" sz="2000" u="none" strike="noStrike" dirty="0">
                          <a:effectLst/>
                        </a:rPr>
                        <a:t>(n. 11)</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25.5%  </a:t>
                      </a:r>
                      <a:r>
                        <a:rPr lang="en-IE" sz="2000" u="none" strike="noStrike" dirty="0">
                          <a:effectLst/>
                        </a:rPr>
                        <a:t>(n. 14)</a:t>
                      </a:r>
                      <a:endParaRPr lang="en-I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25526757"/>
                  </a:ext>
                </a:extLst>
              </a:tr>
              <a:tr h="895868">
                <a:tc>
                  <a:txBody>
                    <a:bodyPr/>
                    <a:lstStyle/>
                    <a:p>
                      <a:pPr algn="l" fontAlgn="b"/>
                      <a:r>
                        <a:rPr lang="en-IE" sz="2400" b="1" u="none" strike="noStrike" dirty="0">
                          <a:effectLst/>
                        </a:rPr>
                        <a:t>Average</a:t>
                      </a:r>
                      <a:endParaRPr lang="en-IE"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1100" u="none" strike="noStrike">
                          <a:effectLst/>
                        </a:rPr>
                        <a:t> </a:t>
                      </a:r>
                      <a:endParaRPr lang="en-I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i="0" u="none" strike="noStrike" dirty="0">
                          <a:effectLst/>
                        </a:rPr>
                        <a:t>56.4%  </a:t>
                      </a:r>
                      <a:r>
                        <a:rPr lang="en-IE" sz="2000" i="0" u="none" strike="noStrike" dirty="0">
                          <a:effectLst/>
                        </a:rPr>
                        <a:t>(n.31)</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61.8%  </a:t>
                      </a:r>
                      <a:r>
                        <a:rPr lang="en-IE" sz="2000" u="none" strike="noStrike" dirty="0">
                          <a:effectLst/>
                        </a:rPr>
                        <a:t>(n. 34)</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49.1%  </a:t>
                      </a:r>
                      <a:r>
                        <a:rPr lang="en-IE" sz="2000" u="none" strike="noStrike" dirty="0">
                          <a:effectLst/>
                        </a:rPr>
                        <a:t>(n. 27)</a:t>
                      </a:r>
                      <a:endParaRPr lang="en-I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9125488"/>
                  </a:ext>
                </a:extLst>
              </a:tr>
              <a:tr h="895868">
                <a:tc>
                  <a:txBody>
                    <a:bodyPr/>
                    <a:lstStyle/>
                    <a:p>
                      <a:pPr algn="l" fontAlgn="b"/>
                      <a:r>
                        <a:rPr lang="en-IE" sz="2400" b="1" u="none" strike="noStrike" dirty="0">
                          <a:effectLst/>
                        </a:rPr>
                        <a:t>High</a:t>
                      </a:r>
                      <a:endParaRPr lang="en-IE"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1100" u="none" strike="noStrike">
                          <a:effectLst/>
                        </a:rPr>
                        <a:t> </a:t>
                      </a:r>
                      <a:endParaRPr lang="en-I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i="0" u="none" strike="noStrike" dirty="0">
                          <a:effectLst/>
                        </a:rPr>
                        <a:t>23.6%  </a:t>
                      </a:r>
                      <a:r>
                        <a:rPr lang="en-IE" sz="2000" i="0" u="none" strike="noStrike" dirty="0">
                          <a:effectLst/>
                        </a:rPr>
                        <a:t>(n. 13)</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12.7%  </a:t>
                      </a:r>
                      <a:r>
                        <a:rPr lang="en-IE" sz="2000" u="none" strike="noStrike" dirty="0">
                          <a:effectLst/>
                        </a:rPr>
                        <a:t>(n. 7)</a:t>
                      </a:r>
                      <a:endParaRPr lang="en-I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a:effectLst/>
                        </a:rPr>
                        <a:t> </a:t>
                      </a:r>
                      <a:endParaRPr lang="en-IE"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u="none" strike="noStrike" dirty="0">
                          <a:effectLst/>
                        </a:rPr>
                        <a:t>25.5%  </a:t>
                      </a:r>
                      <a:r>
                        <a:rPr lang="en-IE" sz="2000" u="none" strike="noStrike" dirty="0">
                          <a:effectLst/>
                        </a:rPr>
                        <a:t>(n.14)</a:t>
                      </a:r>
                      <a:endParaRPr lang="en-I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71189781"/>
                  </a:ext>
                </a:extLst>
              </a:tr>
            </a:tbl>
          </a:graphicData>
        </a:graphic>
      </p:graphicFrame>
    </p:spTree>
    <p:extLst>
      <p:ext uri="{BB962C8B-B14F-4D97-AF65-F5344CB8AC3E}">
        <p14:creationId xmlns:p14="http://schemas.microsoft.com/office/powerpoint/2010/main" val="42728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marL="0" indent="0">
              <a:buNone/>
            </a:pPr>
            <a:r>
              <a:rPr lang="en-IE" dirty="0"/>
              <a:t>Consider your own work.</a:t>
            </a:r>
          </a:p>
          <a:p>
            <a:pPr marL="0" indent="0">
              <a:buNone/>
            </a:pPr>
            <a:endParaRPr lang="en-IE" dirty="0"/>
          </a:p>
          <a:p>
            <a:pPr marL="0" indent="0">
              <a:buNone/>
            </a:pPr>
            <a:r>
              <a:rPr lang="en-IE" dirty="0"/>
              <a:t>Complete </a:t>
            </a:r>
            <a:r>
              <a:rPr lang="en-IE" dirty="0" err="1"/>
              <a:t>ProQOL</a:t>
            </a:r>
            <a:r>
              <a:rPr lang="en-IE" dirty="0"/>
              <a:t> form for yourself in your work.</a:t>
            </a:r>
          </a:p>
          <a:p>
            <a:pPr marL="0" indent="0">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233858" y="252516"/>
            <a:ext cx="828174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500" b="0" i="0" u="none" strike="noStrike" kern="1200" cap="none" spc="0" normalizeH="0" baseline="0" noProof="0" dirty="0">
                <a:ln>
                  <a:noFill/>
                </a:ln>
                <a:solidFill>
                  <a:prstClr val="black"/>
                </a:solidFill>
                <a:effectLst/>
                <a:uLnTx/>
                <a:uFillTx/>
                <a:latin typeface="Calibri"/>
                <a:ea typeface="+mn-ea"/>
                <a:cs typeface="+mn-cs"/>
              </a:rPr>
              <a:t>Exercise</a:t>
            </a:r>
            <a:endParaRPr kumimoji="0" lang="en-IE"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3219717" y="6356351"/>
            <a:ext cx="57053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spTree>
    <p:extLst>
      <p:ext uri="{BB962C8B-B14F-4D97-AF65-F5344CB8AC3E}">
        <p14:creationId xmlns:p14="http://schemas.microsoft.com/office/powerpoint/2010/main" val="38484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400" dirty="0">
                <a:solidFill>
                  <a:schemeClr val="tx1"/>
                </a:solidFill>
                <a:latin typeface="+mj-lt"/>
              </a:rPr>
              <a:t>Aim 2: Assess Agency’s capacity for Trauma Informed Care</a:t>
            </a: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27</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4276931290"/>
              </p:ext>
            </p:extLst>
          </p:nvPr>
        </p:nvGraphicFramePr>
        <p:xfrm>
          <a:off x="1524000" y="2010167"/>
          <a:ext cx="3885301" cy="370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BFBBA301-A314-49B0-A472-1A3677C38C3A}"/>
              </a:ext>
            </a:extLst>
          </p:cNvPr>
          <p:cNvGraphicFramePr/>
          <p:nvPr>
            <p:extLst>
              <p:ext uri="{D42A27DB-BD31-4B8C-83A1-F6EECF244321}">
                <p14:modId xmlns:p14="http://schemas.microsoft.com/office/powerpoint/2010/main" val="1408115922"/>
              </p:ext>
            </p:extLst>
          </p:nvPr>
        </p:nvGraphicFramePr>
        <p:xfrm>
          <a:off x="5481144" y="1799098"/>
          <a:ext cx="5186856" cy="41281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5724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marL="914400" lvl="2" indent="0">
              <a:buNone/>
            </a:pPr>
            <a:endParaRPr lang="en-IE" sz="1100" dirty="0"/>
          </a:p>
          <a:p>
            <a:pPr lvl="0" fontAlgn="base">
              <a:buFont typeface="Calibri" panose="020F0502020204030204" pitchFamily="34" charset="0"/>
              <a:buChar char="-"/>
            </a:pPr>
            <a:r>
              <a:rPr lang="en-IE" sz="2800" dirty="0">
                <a:solidFill>
                  <a:srgbClr val="000000"/>
                </a:solidFill>
                <a:ea typeface="Calibri" panose="020F0502020204030204" pitchFamily="34" charset="0"/>
              </a:rPr>
              <a:t>Instrument assesses across 5 domains</a:t>
            </a:r>
          </a:p>
          <a:p>
            <a:pPr lvl="0" fontAlgn="base">
              <a:buFont typeface="Calibri" panose="020F0502020204030204" pitchFamily="34" charset="0"/>
              <a:buChar char="-"/>
            </a:pPr>
            <a:r>
              <a:rPr lang="en-IE" sz="2800" dirty="0">
                <a:solidFill>
                  <a:srgbClr val="000000"/>
                </a:solidFill>
                <a:ea typeface="Calibri" panose="020F0502020204030204" pitchFamily="34" charset="0"/>
              </a:rPr>
              <a:t>Completed across every point of the care/support continuum</a:t>
            </a:r>
          </a:p>
          <a:p>
            <a:pPr lvl="0" fontAlgn="base">
              <a:buFont typeface="Calibri" panose="020F0502020204030204" pitchFamily="34" charset="0"/>
              <a:buChar char="-"/>
            </a:pPr>
            <a:r>
              <a:rPr lang="en-IE" sz="2800" dirty="0">
                <a:solidFill>
                  <a:srgbClr val="000000"/>
                </a:solidFill>
                <a:ea typeface="Calibri" panose="020F0502020204030204" pitchFamily="34" charset="0"/>
              </a:rPr>
              <a:t>Completed in a mixed assessment format</a:t>
            </a:r>
          </a:p>
          <a:p>
            <a:pPr lvl="2" fontAlgn="base">
              <a:buFont typeface="Calibri" panose="020F0502020204030204" pitchFamily="34" charset="0"/>
              <a:buChar char="-"/>
            </a:pPr>
            <a:r>
              <a:rPr lang="en-IE" sz="2800" dirty="0">
                <a:solidFill>
                  <a:srgbClr val="000000"/>
                </a:solidFill>
                <a:ea typeface="Calibri" panose="020F0502020204030204" pitchFamily="34" charset="0"/>
              </a:rPr>
              <a:t>‘Secret shopper’</a:t>
            </a:r>
          </a:p>
          <a:p>
            <a:pPr lvl="2" fontAlgn="base">
              <a:buFont typeface="Calibri" panose="020F0502020204030204" pitchFamily="34" charset="0"/>
              <a:buChar char="-"/>
            </a:pPr>
            <a:r>
              <a:rPr lang="en-IE" sz="2800" dirty="0">
                <a:solidFill>
                  <a:srgbClr val="000000"/>
                </a:solidFill>
                <a:ea typeface="Calibri" panose="020F0502020204030204" pitchFamily="34" charset="0"/>
              </a:rPr>
              <a:t>Team leader</a:t>
            </a:r>
          </a:p>
          <a:p>
            <a:pPr lvl="2" fontAlgn="base">
              <a:buFont typeface="Calibri" panose="020F0502020204030204" pitchFamily="34" charset="0"/>
              <a:buChar char="-"/>
            </a:pPr>
            <a:r>
              <a:rPr lang="en-IE" sz="2800" dirty="0">
                <a:solidFill>
                  <a:srgbClr val="000000"/>
                </a:solidFill>
                <a:ea typeface="Calibri" panose="020F0502020204030204" pitchFamily="34" charset="0"/>
              </a:rPr>
              <a:t>Staff trauma champion</a:t>
            </a:r>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p:cNvSpPr txBox="1"/>
          <p:nvPr/>
        </p:nvSpPr>
        <p:spPr>
          <a:xfrm>
            <a:off x="2233858" y="252516"/>
            <a:ext cx="8281742" cy="646331"/>
          </a:xfrm>
          <a:prstGeom prst="rect">
            <a:avLst/>
          </a:prstGeom>
          <a:noFill/>
        </p:spPr>
        <p:txBody>
          <a:bodyPr wrap="square" rtlCol="0">
            <a:spAutoFit/>
          </a:bodyPr>
          <a:lstStyle/>
          <a:p>
            <a:pPr lvl="0" fontAlgn="base">
              <a:spcBef>
                <a:spcPct val="20000"/>
              </a:spcBef>
            </a:pPr>
            <a:r>
              <a:rPr lang="en-IE" sz="3600" dirty="0">
                <a:solidFill>
                  <a:srgbClr val="000000"/>
                </a:solidFill>
                <a:ea typeface="Calibri" panose="020F0502020204030204" pitchFamily="34" charset="0"/>
              </a:rPr>
              <a:t>Trauma informed Agency Self Assessment</a:t>
            </a:r>
          </a:p>
        </p:txBody>
      </p:sp>
      <p:sp>
        <p:nvSpPr>
          <p:cNvPr id="8" name="Slide Number Placeholder 7"/>
          <p:cNvSpPr>
            <a:spLocks noGrp="1"/>
          </p:cNvSpPr>
          <p:nvPr>
            <p:ph type="sldNum" sz="quarter" idx="12"/>
          </p:nvPr>
        </p:nvSpPr>
        <p:spPr/>
        <p:txBody>
          <a:bodyPr/>
          <a:lstStyle/>
          <a:p>
            <a:fld id="{78CB390D-5ECD-4EBB-9823-43CB9B6E11EE}" type="slidenum">
              <a:rPr lang="en-IE" smtClean="0"/>
              <a:pPr/>
              <a:t>28</a:t>
            </a:fld>
            <a:endParaRPr lang="en-IE"/>
          </a:p>
        </p:txBody>
      </p:sp>
      <p:sp>
        <p:nvSpPr>
          <p:cNvPr id="9" name="Footer Placeholder 8"/>
          <p:cNvSpPr>
            <a:spLocks noGrp="1"/>
          </p:cNvSpPr>
          <p:nvPr>
            <p:ph type="ftr" sz="quarter" idx="11"/>
          </p:nvPr>
        </p:nvSpPr>
        <p:spPr>
          <a:xfrm>
            <a:off x="4267200" y="6356351"/>
            <a:ext cx="3276600" cy="365125"/>
          </a:xfrm>
        </p:spPr>
        <p:txBody>
          <a:bodyPr/>
          <a:lstStyle/>
          <a:p>
            <a:r>
              <a:rPr lang="en-IE" dirty="0"/>
              <a:t>Copyright G. Gill-Emerson &amp; </a:t>
            </a:r>
            <a:r>
              <a:rPr lang="en-IE" dirty="0" err="1"/>
              <a:t>Dr.</a:t>
            </a:r>
            <a:r>
              <a:rPr lang="en-IE" dirty="0"/>
              <a:t> A.M. Naughton</a:t>
            </a:r>
          </a:p>
        </p:txBody>
      </p:sp>
    </p:spTree>
    <p:extLst>
      <p:ext uri="{BB962C8B-B14F-4D97-AF65-F5344CB8AC3E}">
        <p14:creationId xmlns:p14="http://schemas.microsoft.com/office/powerpoint/2010/main" val="12703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lvl="2"/>
            <a:r>
              <a:rPr lang="en-IE" sz="2800" dirty="0">
                <a:latin typeface="Calibri" panose="020F0502020204030204" pitchFamily="34" charset="0"/>
                <a:ea typeface="Calibri" panose="020F0502020204030204" pitchFamily="34" charset="0"/>
                <a:cs typeface="Arial" panose="020B0604020202020204" pitchFamily="34" charset="0"/>
              </a:rPr>
              <a:t>Many of existing policies and procedures are operating from a place that provides for working with deeply traumatised people</a:t>
            </a:r>
          </a:p>
          <a:p>
            <a:pPr lvl="2"/>
            <a:r>
              <a:rPr lang="en-IE" sz="2800" dirty="0"/>
              <a:t>Areas for improvement were mostly constrained by resources issues: single occupancy rooms, lack of staff rooms, waiting list for counselling service, a day service that is now too small for demand</a:t>
            </a:r>
          </a:p>
          <a:p>
            <a:pPr lvl="2"/>
            <a:r>
              <a:rPr lang="en-IE" sz="2800" dirty="0"/>
              <a:t>Issues identified beyond org’s control: National paperwork that is not strength based; centre of interest issues</a:t>
            </a:r>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p:cNvSpPr txBox="1"/>
          <p:nvPr/>
        </p:nvSpPr>
        <p:spPr>
          <a:xfrm>
            <a:off x="2233858" y="252516"/>
            <a:ext cx="8281742" cy="646331"/>
          </a:xfrm>
          <a:prstGeom prst="rect">
            <a:avLst/>
          </a:prstGeom>
          <a:noFill/>
        </p:spPr>
        <p:txBody>
          <a:bodyPr wrap="square" rtlCol="0">
            <a:spAutoFit/>
          </a:bodyPr>
          <a:lstStyle/>
          <a:p>
            <a:pPr lvl="0" fontAlgn="base">
              <a:spcBef>
                <a:spcPct val="20000"/>
              </a:spcBef>
            </a:pPr>
            <a:r>
              <a:rPr lang="en-IE" sz="3600" dirty="0">
                <a:solidFill>
                  <a:srgbClr val="000000"/>
                </a:solidFill>
                <a:ea typeface="Calibri" panose="020F0502020204030204" pitchFamily="34" charset="0"/>
              </a:rPr>
              <a:t>Audit Findings</a:t>
            </a:r>
          </a:p>
        </p:txBody>
      </p:sp>
      <p:sp>
        <p:nvSpPr>
          <p:cNvPr id="8" name="Slide Number Placeholder 7"/>
          <p:cNvSpPr>
            <a:spLocks noGrp="1"/>
          </p:cNvSpPr>
          <p:nvPr>
            <p:ph type="sldNum" sz="quarter" idx="12"/>
          </p:nvPr>
        </p:nvSpPr>
        <p:spPr/>
        <p:txBody>
          <a:bodyPr/>
          <a:lstStyle/>
          <a:p>
            <a:fld id="{78CB390D-5ECD-4EBB-9823-43CB9B6E11EE}" type="slidenum">
              <a:rPr lang="en-IE" smtClean="0"/>
              <a:pPr/>
              <a:t>29</a:t>
            </a:fld>
            <a:endParaRPr lang="en-IE"/>
          </a:p>
        </p:txBody>
      </p:sp>
      <p:sp>
        <p:nvSpPr>
          <p:cNvPr id="9" name="Footer Placeholder 8"/>
          <p:cNvSpPr>
            <a:spLocks noGrp="1"/>
          </p:cNvSpPr>
          <p:nvPr>
            <p:ph type="ftr" sz="quarter" idx="11"/>
          </p:nvPr>
        </p:nvSpPr>
        <p:spPr>
          <a:xfrm>
            <a:off x="4267200" y="6356351"/>
            <a:ext cx="3276600" cy="365125"/>
          </a:xfrm>
        </p:spPr>
        <p:txBody>
          <a:bodyPr/>
          <a:lstStyle/>
          <a:p>
            <a:r>
              <a:rPr lang="en-IE" dirty="0"/>
              <a:t>Copyright G. Gill-Emerson &amp; </a:t>
            </a:r>
            <a:r>
              <a:rPr lang="en-IE" dirty="0" err="1"/>
              <a:t>Dr.</a:t>
            </a:r>
            <a:r>
              <a:rPr lang="en-IE" dirty="0"/>
              <a:t> A.M. Naughton</a:t>
            </a:r>
          </a:p>
        </p:txBody>
      </p:sp>
    </p:spTree>
    <p:extLst>
      <p:ext uri="{BB962C8B-B14F-4D97-AF65-F5344CB8AC3E}">
        <p14:creationId xmlns:p14="http://schemas.microsoft.com/office/powerpoint/2010/main" val="25103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794"/>
            <a:ext cx="8382000" cy="4525963"/>
          </a:xfrm>
        </p:spPr>
        <p:txBody>
          <a:bodyPr>
            <a:normAutofit fontScale="92500"/>
          </a:bodyPr>
          <a:lstStyle/>
          <a:p>
            <a:pPr>
              <a:buNone/>
            </a:pPr>
            <a:r>
              <a:rPr lang="en-IE" i="1" dirty="0"/>
              <a:t>	Homelessness is traumatic. People experiencing  homelessness are living with a multitude of losses.</a:t>
            </a:r>
          </a:p>
          <a:p>
            <a:pPr>
              <a:buNone/>
            </a:pPr>
            <a:r>
              <a:rPr lang="en-IE" i="1" dirty="0"/>
              <a:t>	People experiencing homelessness have lost the protection of home and community, and are marginalized, isolated, and stigmatized within society at large. </a:t>
            </a:r>
          </a:p>
          <a:p>
            <a:pPr>
              <a:buNone/>
            </a:pPr>
            <a:r>
              <a:rPr lang="en-IE" i="1" dirty="0"/>
              <a:t>	People who are experiencing homelessness are highly vulnerable to violence and victimization</a:t>
            </a:r>
          </a:p>
          <a:p>
            <a:pPr>
              <a:buNone/>
            </a:pPr>
            <a:r>
              <a:rPr lang="en-IE" dirty="0"/>
              <a:t>							(SAMHSA)</a:t>
            </a:r>
          </a:p>
          <a:p>
            <a:pPr marL="0" lvl="0" indent="0">
              <a:buNone/>
            </a:pPr>
            <a:endParaRPr lang="en-IE" b="1" dirty="0">
              <a:solidFill>
                <a:srgbClr val="A50021"/>
              </a:solidFill>
            </a:endParaRPr>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784830"/>
          </a:xfrm>
          <a:prstGeom prst="rect">
            <a:avLst/>
          </a:prstGeom>
          <a:noFill/>
        </p:spPr>
        <p:txBody>
          <a:bodyPr wrap="square" rtlCol="0">
            <a:spAutoFit/>
          </a:bodyPr>
          <a:lstStyle/>
          <a:p>
            <a:r>
              <a:rPr lang="en-IE" sz="4500" dirty="0">
                <a:solidFill>
                  <a:prstClr val="black"/>
                </a:solidFill>
                <a:latin typeface="Calibri"/>
              </a:rPr>
              <a:t>Background</a:t>
            </a:r>
            <a:endParaRPr lang="en-IE" sz="30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3</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4901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3400" dirty="0">
              <a:solidFill>
                <a:schemeClr val="tx1"/>
              </a:solidFill>
              <a:latin typeface="+mj-lt"/>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30</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3735791922"/>
              </p:ext>
            </p:extLst>
          </p:nvPr>
        </p:nvGraphicFramePr>
        <p:xfrm>
          <a:off x="1524000" y="2010167"/>
          <a:ext cx="3711880" cy="370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C41C9AC4-E272-44DB-B01E-5FB8DC6DCDFB}"/>
              </a:ext>
            </a:extLst>
          </p:cNvPr>
          <p:cNvPicPr>
            <a:picLocks noChangeAspect="1"/>
          </p:cNvPicPr>
          <p:nvPr/>
        </p:nvPicPr>
        <p:blipFill>
          <a:blip r:embed="rId8"/>
          <a:stretch>
            <a:fillRect/>
          </a:stretch>
        </p:blipFill>
        <p:spPr>
          <a:xfrm>
            <a:off x="6421414" y="2010167"/>
            <a:ext cx="4353418" cy="3320116"/>
          </a:xfrm>
          <a:prstGeom prst="rect">
            <a:avLst/>
          </a:prstGeom>
        </p:spPr>
      </p:pic>
    </p:spTree>
    <p:extLst>
      <p:ext uri="{BB962C8B-B14F-4D97-AF65-F5344CB8AC3E}">
        <p14:creationId xmlns:p14="http://schemas.microsoft.com/office/powerpoint/2010/main" val="410596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058400" cy="5029200"/>
          </a:xfrm>
        </p:spPr>
        <p:txBody>
          <a:bodyPr>
            <a:normAutofit/>
          </a:bodyPr>
          <a:lstStyle/>
          <a:p>
            <a:pPr lvl="2"/>
            <a:r>
              <a:rPr lang="en-IE" sz="2800" dirty="0">
                <a:latin typeface="Calibri" panose="020F0502020204030204" pitchFamily="34" charset="0"/>
                <a:cs typeface="Arial" panose="020B0604020202020204" pitchFamily="34" charset="0"/>
              </a:rPr>
              <a:t>Informed by the other three research areas: </a:t>
            </a:r>
            <a:r>
              <a:rPr lang="en-IE" sz="2800" b="1" dirty="0">
                <a:solidFill>
                  <a:srgbClr val="C00000"/>
                </a:solidFill>
                <a:latin typeface="Calibri" panose="020F0502020204030204" pitchFamily="34" charset="0"/>
                <a:cs typeface="Arial" panose="020B0604020202020204" pitchFamily="34" charset="0"/>
              </a:rPr>
              <a:t>ACE, </a:t>
            </a:r>
            <a:r>
              <a:rPr lang="en-IE" sz="2800" b="1" dirty="0" err="1">
                <a:solidFill>
                  <a:srgbClr val="C00000"/>
                </a:solidFill>
                <a:latin typeface="Calibri" panose="020F0502020204030204" pitchFamily="34" charset="0"/>
                <a:cs typeface="Arial" panose="020B0604020202020204" pitchFamily="34" charset="0"/>
              </a:rPr>
              <a:t>ProQOL</a:t>
            </a:r>
            <a:r>
              <a:rPr lang="en-IE" sz="2800" b="1" dirty="0">
                <a:solidFill>
                  <a:srgbClr val="C00000"/>
                </a:solidFill>
                <a:latin typeface="Calibri" panose="020F0502020204030204" pitchFamily="34" charset="0"/>
                <a:cs typeface="Arial" panose="020B0604020202020204" pitchFamily="34" charset="0"/>
              </a:rPr>
              <a:t> and audit</a:t>
            </a:r>
          </a:p>
          <a:p>
            <a:pPr lvl="2"/>
            <a:endParaRPr lang="en-IE" sz="2800" dirty="0">
              <a:latin typeface="Calibri" panose="020F0502020204030204" pitchFamily="34" charset="0"/>
              <a:cs typeface="Arial" panose="020B0604020202020204" pitchFamily="34" charset="0"/>
            </a:endParaRPr>
          </a:p>
          <a:p>
            <a:pPr lvl="2"/>
            <a:r>
              <a:rPr lang="en-IE" sz="2800" b="1" dirty="0">
                <a:solidFill>
                  <a:srgbClr val="C00000"/>
                </a:solidFill>
                <a:latin typeface="Calibri" panose="020F0502020204030204" pitchFamily="34" charset="0"/>
                <a:cs typeface="Arial" panose="020B0604020202020204" pitchFamily="34" charset="0"/>
              </a:rPr>
              <a:t>120 staff trained in 3 weeks </a:t>
            </a:r>
            <a:r>
              <a:rPr lang="en-IE" sz="2800" dirty="0">
                <a:latin typeface="Calibri" panose="020F0502020204030204" pitchFamily="34" charset="0"/>
                <a:cs typeface="Arial" panose="020B0604020202020204" pitchFamily="34" charset="0"/>
              </a:rPr>
              <a:t>across all roles from housekeeping and admin up to senior management</a:t>
            </a:r>
          </a:p>
          <a:p>
            <a:pPr lvl="2"/>
            <a:endParaRPr lang="en-IE" sz="2800" dirty="0">
              <a:latin typeface="Calibri" panose="020F0502020204030204" pitchFamily="34" charset="0"/>
              <a:cs typeface="Arial" panose="020B0604020202020204" pitchFamily="34" charset="0"/>
            </a:endParaRPr>
          </a:p>
          <a:p>
            <a:pPr lvl="2"/>
            <a:r>
              <a:rPr lang="en-IE" sz="2800" dirty="0"/>
              <a:t>Training took three tiers:</a:t>
            </a:r>
          </a:p>
          <a:p>
            <a:pPr marL="1828800" lvl="3" indent="-457200">
              <a:buFont typeface="+mj-lt"/>
              <a:buAutoNum type="arabicPeriod"/>
            </a:pPr>
            <a:r>
              <a:rPr lang="en-IE" sz="2400" b="1" dirty="0">
                <a:solidFill>
                  <a:srgbClr val="C00000"/>
                </a:solidFill>
              </a:rPr>
              <a:t>Ancillary Support Staff</a:t>
            </a:r>
          </a:p>
          <a:p>
            <a:pPr marL="1828800" lvl="3" indent="-457200">
              <a:buFont typeface="+mj-lt"/>
              <a:buAutoNum type="arabicPeriod"/>
            </a:pPr>
            <a:r>
              <a:rPr lang="en-IE" sz="2400" b="1" dirty="0">
                <a:solidFill>
                  <a:srgbClr val="C00000"/>
                </a:solidFill>
              </a:rPr>
              <a:t>Front line workers</a:t>
            </a:r>
          </a:p>
          <a:p>
            <a:pPr marL="1828800" lvl="3" indent="-457200">
              <a:buFont typeface="+mj-lt"/>
              <a:buAutoNum type="arabicPeriod"/>
            </a:pPr>
            <a:r>
              <a:rPr lang="en-IE" sz="2400" b="1" dirty="0">
                <a:solidFill>
                  <a:srgbClr val="C00000"/>
                </a:solidFill>
              </a:rPr>
              <a:t>Middle &amp; Senior Management</a:t>
            </a:r>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p:cNvSpPr txBox="1"/>
          <p:nvPr/>
        </p:nvSpPr>
        <p:spPr>
          <a:xfrm>
            <a:off x="2233858" y="252516"/>
            <a:ext cx="828174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IE" sz="3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rPr>
              <a:t>Trauma Training</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a:xfrm>
            <a:off x="4267199" y="6356351"/>
            <a:ext cx="47664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spTree>
    <p:extLst>
      <p:ext uri="{BB962C8B-B14F-4D97-AF65-F5344CB8AC3E}">
        <p14:creationId xmlns:p14="http://schemas.microsoft.com/office/powerpoint/2010/main" val="210734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031329" y="431820"/>
            <a:ext cx="828174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dirty="0">
                <a:ln>
                  <a:noFill/>
                </a:ln>
                <a:solidFill>
                  <a:prstClr val="black"/>
                </a:solidFill>
                <a:effectLst/>
                <a:uLnTx/>
                <a:uFillTx/>
                <a:latin typeface="Calibri"/>
                <a:ea typeface="+mn-ea"/>
                <a:cs typeface="+mn-cs"/>
              </a:rPr>
              <a:t>TIC Model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3219717" y="6356351"/>
            <a:ext cx="57053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2044097021"/>
              </p:ext>
            </p:extLst>
          </p:nvPr>
        </p:nvGraphicFramePr>
        <p:xfrm>
          <a:off x="2352297" y="1246495"/>
          <a:ext cx="7487406" cy="2852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A857E2F7-A453-4B81-94A1-D70FFEC583B1}"/>
              </a:ext>
            </a:extLst>
          </p:cNvPr>
          <p:cNvSpPr txBox="1"/>
          <p:nvPr/>
        </p:nvSpPr>
        <p:spPr>
          <a:xfrm>
            <a:off x="1765738" y="3921842"/>
            <a:ext cx="9112469" cy="2308324"/>
          </a:xfrm>
          <a:prstGeom prst="rect">
            <a:avLst/>
          </a:prstGeom>
          <a:noFill/>
        </p:spPr>
        <p:txBody>
          <a:bodyPr wrap="square" rtlCol="0">
            <a:spAutoFit/>
          </a:bodyPr>
          <a:lstStyle/>
          <a:p>
            <a:pPr marL="285750" indent="-285750">
              <a:buFont typeface="Arial" panose="020B0604020202020204" pitchFamily="34" charset="0"/>
              <a:buChar char="•"/>
            </a:pPr>
            <a:r>
              <a:rPr lang="en-IE" dirty="0"/>
              <a:t>Offered a base line of Service User childhood trauma &amp; staff trauma contagion</a:t>
            </a:r>
          </a:p>
          <a:p>
            <a:pPr marL="285750" indent="-285750">
              <a:buFont typeface="Arial" panose="020B0604020202020204" pitchFamily="34" charset="0"/>
              <a:buChar char="•"/>
            </a:pPr>
            <a:r>
              <a:rPr lang="en-IE" dirty="0"/>
              <a:t>Offered an understanding of the service strengths &amp; weakness’ as regard Trauma Informed care provision at a micro and macro level</a:t>
            </a:r>
          </a:p>
          <a:p>
            <a:pPr marL="285750" indent="-285750">
              <a:buFont typeface="Arial" panose="020B0604020202020204" pitchFamily="34" charset="0"/>
              <a:buChar char="•"/>
            </a:pPr>
            <a:r>
              <a:rPr lang="en-IE" dirty="0"/>
              <a:t>Trauma Training offered:</a:t>
            </a:r>
          </a:p>
          <a:p>
            <a:pPr marL="1200150" lvl="2" indent="-285750">
              <a:buFont typeface="Arial" panose="020B0604020202020204" pitchFamily="34" charset="0"/>
              <a:buChar char="•"/>
            </a:pPr>
            <a:r>
              <a:rPr lang="en-IE" dirty="0"/>
              <a:t>Frontline staff a new trauma lens</a:t>
            </a:r>
          </a:p>
          <a:p>
            <a:pPr marL="1200150" lvl="2" indent="-285750">
              <a:buFont typeface="Arial" panose="020B0604020202020204" pitchFamily="34" charset="0"/>
              <a:buChar char="•"/>
            </a:pPr>
            <a:r>
              <a:rPr lang="en-IE" dirty="0"/>
              <a:t>Management a greater understanding of frontline stress points</a:t>
            </a:r>
          </a:p>
          <a:p>
            <a:pPr marL="1200150" lvl="2" indent="-285750">
              <a:buFont typeface="Arial" panose="020B0604020202020204" pitchFamily="34" charset="0"/>
              <a:buChar char="•"/>
            </a:pPr>
            <a:r>
              <a:rPr lang="en-IE" dirty="0"/>
              <a:t>Offered a qualitative dimension and understanding of the quantitative data</a:t>
            </a:r>
          </a:p>
          <a:p>
            <a:pPr marL="1200150" lvl="2" indent="-285750">
              <a:buFont typeface="Arial" panose="020B0604020202020204" pitchFamily="34" charset="0"/>
              <a:buChar char="•"/>
            </a:pPr>
            <a:r>
              <a:rPr lang="en-IE" dirty="0"/>
              <a:t>Delivered a solution focused forum for TIC delivery</a:t>
            </a:r>
          </a:p>
        </p:txBody>
      </p:sp>
    </p:spTree>
    <p:extLst>
      <p:ext uri="{BB962C8B-B14F-4D97-AF65-F5344CB8AC3E}">
        <p14:creationId xmlns:p14="http://schemas.microsoft.com/office/powerpoint/2010/main" val="42848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lvl="2"/>
            <a:r>
              <a:rPr lang="en-IE" i="1" dirty="0">
                <a:latin typeface="Calibri" panose="020F0502020204030204" pitchFamily="34" charset="0"/>
                <a:ea typeface="Calibri" panose="020F0502020204030204" pitchFamily="34" charset="0"/>
                <a:cs typeface="Arial" panose="020B0604020202020204" pitchFamily="34" charset="0"/>
              </a:rPr>
              <a:t>Pilot to include the ACE questionnaire as part of the initial assessment</a:t>
            </a:r>
          </a:p>
          <a:p>
            <a:pPr lvl="2"/>
            <a:r>
              <a:rPr lang="en-IE" i="1" dirty="0"/>
              <a:t>A complete SU screening for SU’s already in the service</a:t>
            </a:r>
          </a:p>
          <a:p>
            <a:pPr lvl="2"/>
            <a:r>
              <a:rPr lang="en-IE" sz="2400" i="1" dirty="0"/>
              <a:t>Changes in format of line supervision</a:t>
            </a:r>
          </a:p>
          <a:p>
            <a:pPr lvl="2"/>
            <a:r>
              <a:rPr lang="en-IE" i="1" dirty="0"/>
              <a:t>Agency rules – reducing them and making them more universal. Also counterbalancing them with SU rights</a:t>
            </a:r>
          </a:p>
          <a:p>
            <a:pPr lvl="2"/>
            <a:r>
              <a:rPr lang="en-IE" i="1" dirty="0"/>
              <a:t>Changes to certain physical environments within the service</a:t>
            </a:r>
          </a:p>
          <a:p>
            <a:pPr lvl="2"/>
            <a:r>
              <a:rPr lang="en-IE" i="1" dirty="0">
                <a:solidFill>
                  <a:prstClr val="black"/>
                </a:solidFill>
                <a:latin typeface="Calibri" panose="020F0502020204030204" pitchFamily="34" charset="0"/>
                <a:ea typeface="Calibri" panose="020F0502020204030204" pitchFamily="34" charset="0"/>
                <a:cs typeface="Arial" panose="020B0604020202020204" pitchFamily="34" charset="0"/>
              </a:rPr>
              <a:t>Create a ‘trauma informed change team’ to implement recommendations</a:t>
            </a:r>
          </a:p>
          <a:p>
            <a:pPr lvl="2"/>
            <a:endParaRPr lang="en-IE" dirty="0"/>
          </a:p>
          <a:p>
            <a:pPr lvl="2"/>
            <a:endParaRPr lang="en-IE" sz="2400" dirty="0"/>
          </a:p>
          <a:p>
            <a:pPr lvl="2"/>
            <a:endParaRPr lang="en-IE" sz="2400" dirty="0"/>
          </a:p>
        </p:txBody>
      </p:sp>
      <p:sp>
        <p:nvSpPr>
          <p:cNvPr id="5" name="Flowchart: Document 4"/>
          <p:cNvSpPr/>
          <p:nvPr/>
        </p:nvSpPr>
        <p:spPr>
          <a:xfrm>
            <a:off x="152400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p:cNvSpPr txBox="1"/>
          <p:nvPr/>
        </p:nvSpPr>
        <p:spPr>
          <a:xfrm>
            <a:off x="2233858" y="252516"/>
            <a:ext cx="8281742" cy="646331"/>
          </a:xfrm>
          <a:prstGeom prst="rect">
            <a:avLst/>
          </a:prstGeom>
          <a:noFill/>
        </p:spPr>
        <p:txBody>
          <a:bodyPr wrap="square" rtlCol="0">
            <a:spAutoFit/>
          </a:bodyPr>
          <a:lstStyle/>
          <a:p>
            <a:pPr lvl="0" fontAlgn="base">
              <a:spcBef>
                <a:spcPct val="20000"/>
              </a:spcBef>
            </a:pPr>
            <a:r>
              <a:rPr lang="en-IE" sz="3600" dirty="0">
                <a:solidFill>
                  <a:srgbClr val="000000"/>
                </a:solidFill>
                <a:ea typeface="Calibri" panose="020F0502020204030204" pitchFamily="34" charset="0"/>
              </a:rPr>
              <a:t>Recommendations</a:t>
            </a:r>
          </a:p>
        </p:txBody>
      </p:sp>
      <p:sp>
        <p:nvSpPr>
          <p:cNvPr id="8" name="Slide Number Placeholder 7"/>
          <p:cNvSpPr>
            <a:spLocks noGrp="1"/>
          </p:cNvSpPr>
          <p:nvPr>
            <p:ph type="sldNum" sz="quarter" idx="12"/>
          </p:nvPr>
        </p:nvSpPr>
        <p:spPr/>
        <p:txBody>
          <a:bodyPr/>
          <a:lstStyle/>
          <a:p>
            <a:fld id="{78CB390D-5ECD-4EBB-9823-43CB9B6E11EE}" type="slidenum">
              <a:rPr lang="en-IE" smtClean="0"/>
              <a:pPr/>
              <a:t>33</a:t>
            </a:fld>
            <a:endParaRPr lang="en-IE"/>
          </a:p>
        </p:txBody>
      </p:sp>
      <p:sp>
        <p:nvSpPr>
          <p:cNvPr id="9" name="Footer Placeholder 8"/>
          <p:cNvSpPr>
            <a:spLocks noGrp="1"/>
          </p:cNvSpPr>
          <p:nvPr>
            <p:ph type="ftr" sz="quarter" idx="11"/>
          </p:nvPr>
        </p:nvSpPr>
        <p:spPr>
          <a:xfrm>
            <a:off x="4267199" y="6356351"/>
            <a:ext cx="4766441" cy="365125"/>
          </a:xfrm>
        </p:spPr>
        <p:txBody>
          <a:bodyPr/>
          <a:lstStyle/>
          <a:p>
            <a:pPr lvl="0"/>
            <a:r>
              <a:rPr lang="en-IE" dirty="0">
                <a:solidFill>
                  <a:prstClr val="black">
                    <a:tint val="75000"/>
                  </a:prstClr>
                </a:solidFill>
              </a:rPr>
              <a:t>Research Team: Gill-Emerson, G, Lambert, S., Horan, A. &amp; Naughton, A.M</a:t>
            </a:r>
          </a:p>
        </p:txBody>
      </p:sp>
    </p:spTree>
    <p:extLst>
      <p:ext uri="{BB962C8B-B14F-4D97-AF65-F5344CB8AC3E}">
        <p14:creationId xmlns:p14="http://schemas.microsoft.com/office/powerpoint/2010/main" val="8063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05000"/>
            <a:ext cx="7772400" cy="3200400"/>
          </a:xfrm>
        </p:spPr>
        <p:txBody>
          <a:bodyPr>
            <a:noAutofit/>
          </a:bodyPr>
          <a:lstStyle/>
          <a:p>
            <a:pPr lvl="0" algn="l"/>
            <a:r>
              <a:rPr lang="en-US" sz="1600" b="1" u="sng" dirty="0">
                <a:latin typeface="+mn-lt"/>
              </a:rPr>
              <a:t>Researchers</a:t>
            </a:r>
            <a:r>
              <a:rPr lang="en-US" sz="1600" b="1" dirty="0">
                <a:latin typeface="+mn-lt"/>
              </a:rPr>
              <a:t/>
            </a:r>
            <a:br>
              <a:rPr lang="en-US" sz="1600" b="1" dirty="0">
                <a:latin typeface="+mn-lt"/>
              </a:rPr>
            </a:br>
            <a:r>
              <a:rPr lang="en-US" sz="1600" b="1" dirty="0">
                <a:latin typeface="+mn-lt"/>
              </a:rPr>
              <a:t>Cork Simon Community – Graham Gill-Emerson (Addiction </a:t>
            </a:r>
            <a:r>
              <a:rPr lang="en-US" sz="1600" b="1" dirty="0" err="1">
                <a:latin typeface="+mn-lt"/>
              </a:rPr>
              <a:t>Counsellor</a:t>
            </a:r>
            <a:r>
              <a:rPr lang="en-US" sz="1600" b="1" dirty="0">
                <a:latin typeface="+mn-lt"/>
              </a:rPr>
              <a:t>)</a:t>
            </a:r>
            <a:r>
              <a:rPr lang="en-IE" sz="1600" dirty="0">
                <a:latin typeface="+mn-lt"/>
              </a:rPr>
              <a:t/>
            </a:r>
            <a:br>
              <a:rPr lang="en-IE" sz="1600" dirty="0">
                <a:latin typeface="+mn-lt"/>
              </a:rPr>
            </a:br>
            <a:r>
              <a:rPr lang="en-US" sz="1600" b="1" dirty="0">
                <a:latin typeface="+mn-lt"/>
              </a:rPr>
              <a:t/>
            </a:r>
            <a:br>
              <a:rPr lang="en-US" sz="1600" b="1" dirty="0">
                <a:latin typeface="+mn-lt"/>
              </a:rPr>
            </a:br>
            <a:r>
              <a:rPr lang="en-US" sz="1600" b="1" dirty="0">
                <a:latin typeface="+mn-lt"/>
              </a:rPr>
              <a:t>University College Cork –  Dr. Sharon Lambert (Forensic psychologist)</a:t>
            </a:r>
            <a:br>
              <a:rPr lang="en-US" sz="1600" b="1" dirty="0">
                <a:latin typeface="+mn-lt"/>
              </a:rPr>
            </a:br>
            <a:r>
              <a:rPr lang="en-US" sz="1600" b="1" dirty="0">
                <a:latin typeface="+mn-lt"/>
              </a:rPr>
              <a:t/>
            </a:r>
            <a:br>
              <a:rPr lang="en-US" sz="1600" b="1" dirty="0">
                <a:latin typeface="+mn-lt"/>
              </a:rPr>
            </a:br>
            <a:r>
              <a:rPr lang="en-US" sz="1600" b="1" dirty="0">
                <a:latin typeface="+mn-lt"/>
              </a:rPr>
              <a:t>Health Service Executive - Dr. Aidan Horan (Methadone GP) &amp; Dr. Anna Marie Naughton (GP)</a:t>
            </a:r>
            <a:br>
              <a:rPr lang="en-US" sz="1600" b="1" dirty="0">
                <a:latin typeface="+mn-lt"/>
              </a:rPr>
            </a:br>
            <a:r>
              <a:rPr lang="en-US" sz="1600" b="1" dirty="0">
                <a:latin typeface="+mn-lt"/>
              </a:rPr>
              <a:t/>
            </a:r>
            <a:br>
              <a:rPr lang="en-US" sz="1600" b="1" dirty="0">
                <a:latin typeface="+mn-lt"/>
              </a:rPr>
            </a:br>
            <a:r>
              <a:rPr lang="en-US" sz="1600" b="1" dirty="0">
                <a:latin typeface="+mn-lt"/>
              </a:rPr>
              <a:t>Data Collection: </a:t>
            </a:r>
            <a:r>
              <a:rPr lang="en-IE" sz="1600" b="1" dirty="0">
                <a:solidFill>
                  <a:srgbClr val="000000"/>
                </a:solidFill>
                <a:latin typeface="+mn-lt"/>
              </a:rPr>
              <a:t>Mary Tobin, </a:t>
            </a:r>
            <a:r>
              <a:rPr lang="en-IE" sz="1600" b="1" dirty="0" err="1">
                <a:solidFill>
                  <a:srgbClr val="000000"/>
                </a:solidFill>
                <a:latin typeface="+mn-lt"/>
              </a:rPr>
              <a:t>Ailicja</a:t>
            </a:r>
            <a:r>
              <a:rPr lang="en-IE" sz="1600" b="1" dirty="0">
                <a:solidFill>
                  <a:srgbClr val="000000"/>
                </a:solidFill>
                <a:latin typeface="+mn-lt"/>
              </a:rPr>
              <a:t> </a:t>
            </a:r>
            <a:r>
              <a:rPr lang="en-IE" sz="1600" b="1" dirty="0" err="1">
                <a:solidFill>
                  <a:srgbClr val="000000"/>
                </a:solidFill>
                <a:latin typeface="+mn-lt"/>
              </a:rPr>
              <a:t>Wislocka</a:t>
            </a:r>
            <a:r>
              <a:rPr lang="en-IE" sz="1600" b="1" dirty="0">
                <a:solidFill>
                  <a:srgbClr val="000000"/>
                </a:solidFill>
                <a:latin typeface="+mn-lt"/>
              </a:rPr>
              <a:t> and </a:t>
            </a:r>
            <a:r>
              <a:rPr lang="en-IE" sz="1600" b="1" dirty="0" err="1">
                <a:solidFill>
                  <a:srgbClr val="000000"/>
                </a:solidFill>
                <a:latin typeface="+mn-lt"/>
              </a:rPr>
              <a:t>Eimer</a:t>
            </a:r>
            <a:r>
              <a:rPr lang="en-IE" sz="1600" b="1" dirty="0">
                <a:solidFill>
                  <a:srgbClr val="000000"/>
                </a:solidFill>
                <a:latin typeface="+mn-lt"/>
              </a:rPr>
              <a:t> </a:t>
            </a:r>
            <a:r>
              <a:rPr lang="en-IE" sz="1600" b="1" dirty="0" err="1">
                <a:solidFill>
                  <a:srgbClr val="000000"/>
                </a:solidFill>
                <a:latin typeface="+mn-lt"/>
              </a:rPr>
              <a:t>McGarry</a:t>
            </a:r>
            <a:r>
              <a:rPr lang="en-IE" sz="1600" b="1" dirty="0">
                <a:solidFill>
                  <a:srgbClr val="000000"/>
                </a:solidFill>
                <a:latin typeface="+mn-lt"/>
              </a:rPr>
              <a:t> </a:t>
            </a:r>
            <a:r>
              <a:rPr lang="en-US" sz="1600" b="1" dirty="0">
                <a:latin typeface="+mn-lt"/>
              </a:rPr>
              <a:t/>
            </a:r>
            <a:br>
              <a:rPr lang="en-US" sz="1600" b="1" dirty="0">
                <a:latin typeface="+mn-lt"/>
              </a:rPr>
            </a:br>
            <a:r>
              <a:rPr lang="en-IE" sz="1600" dirty="0">
                <a:latin typeface="+mn-lt"/>
              </a:rPr>
              <a:t/>
            </a:r>
            <a:br>
              <a:rPr lang="en-IE" sz="1600" dirty="0">
                <a:latin typeface="+mn-lt"/>
              </a:rPr>
            </a:br>
            <a:r>
              <a:rPr lang="en-US" sz="1600" b="1" dirty="0">
                <a:latin typeface="+mn-lt"/>
              </a:rPr>
              <a:t/>
            </a:r>
            <a:br>
              <a:rPr lang="en-US" sz="1600" b="1" dirty="0">
                <a:latin typeface="+mn-lt"/>
              </a:rPr>
            </a:br>
            <a:r>
              <a:rPr lang="en-US" sz="1600" b="1" dirty="0">
                <a:latin typeface="+mn-lt"/>
              </a:rPr>
              <a:t>Ethical approval was granted through UCC School of Applied Psychology </a:t>
            </a:r>
            <a:r>
              <a:rPr lang="en-IE" sz="1100" dirty="0">
                <a:latin typeface="+mn-lt"/>
              </a:rPr>
              <a:t/>
            </a:r>
            <a:br>
              <a:rPr lang="en-IE" sz="1100" dirty="0">
                <a:latin typeface="+mn-lt"/>
              </a:rPr>
            </a:br>
            <a:endParaRPr lang="en-IE" sz="1100" dirty="0">
              <a:latin typeface="+mn-lt"/>
            </a:endParaRPr>
          </a:p>
        </p:txBody>
      </p:sp>
      <p:pic>
        <p:nvPicPr>
          <p:cNvPr id="4" name="Picture 3" descr="CSC Logo.jpg"/>
          <p:cNvPicPr>
            <a:picLocks noChangeAspect="1"/>
          </p:cNvPicPr>
          <p:nvPr/>
        </p:nvPicPr>
        <p:blipFill>
          <a:blip r:embed="rId3" cstate="print"/>
          <a:stretch>
            <a:fillRect/>
          </a:stretch>
        </p:blipFill>
        <p:spPr>
          <a:xfrm>
            <a:off x="5974941" y="379726"/>
            <a:ext cx="1426347" cy="1225571"/>
          </a:xfrm>
          <a:prstGeom prst="rect">
            <a:avLst/>
          </a:prstGeom>
        </p:spPr>
      </p:pic>
      <p:pic>
        <p:nvPicPr>
          <p:cNvPr id="5" name="Picture 4" descr="UCC logo.jpg"/>
          <p:cNvPicPr>
            <a:picLocks noChangeAspect="1"/>
          </p:cNvPicPr>
          <p:nvPr/>
        </p:nvPicPr>
        <p:blipFill>
          <a:blip r:embed="rId4" cstate="print"/>
          <a:stretch>
            <a:fillRect/>
          </a:stretch>
        </p:blipFill>
        <p:spPr>
          <a:xfrm>
            <a:off x="7625250" y="502430"/>
            <a:ext cx="2512142" cy="906789"/>
          </a:xfrm>
          <a:prstGeom prst="rect">
            <a:avLst/>
          </a:prstGeom>
        </p:spPr>
      </p:pic>
      <p:pic>
        <p:nvPicPr>
          <p:cNvPr id="6" name="Picture 5" descr="HSE logo.png"/>
          <p:cNvPicPr>
            <a:picLocks noChangeAspect="1"/>
          </p:cNvPicPr>
          <p:nvPr/>
        </p:nvPicPr>
        <p:blipFill>
          <a:blip r:embed="rId5" cstate="print"/>
          <a:stretch>
            <a:fillRect/>
          </a:stretch>
        </p:blipFill>
        <p:spPr>
          <a:xfrm>
            <a:off x="1940978" y="599783"/>
            <a:ext cx="3810000" cy="712081"/>
          </a:xfrm>
          <a:prstGeom prst="rect">
            <a:avLst/>
          </a:prstGeom>
        </p:spPr>
      </p:pic>
      <p:sp>
        <p:nvSpPr>
          <p:cNvPr id="3" name="Flowchart: Document 2"/>
          <p:cNvSpPr/>
          <p:nvPr/>
        </p:nvSpPr>
        <p:spPr>
          <a:xfrm>
            <a:off x="1524000" y="5317537"/>
            <a:ext cx="9144000" cy="1447801"/>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8" name="Slide Number Placeholder 7"/>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34</a:t>
            </a:fld>
            <a:endParaRPr lang="en-IE">
              <a:solidFill>
                <a:prstClr val="black">
                  <a:tint val="75000"/>
                </a:prstClr>
              </a:solidFill>
              <a:latin typeface="Calibri"/>
            </a:endParaRPr>
          </a:p>
        </p:txBody>
      </p:sp>
      <p:sp>
        <p:nvSpPr>
          <p:cNvPr id="9" name="Footer Placeholder 8"/>
          <p:cNvSpPr>
            <a:spLocks noGrp="1"/>
          </p:cNvSpPr>
          <p:nvPr>
            <p:ph type="ftr" sz="quarter" idx="11"/>
          </p:nvPr>
        </p:nvSpPr>
        <p:spPr>
          <a:xfrm>
            <a:off x="4114800" y="6356351"/>
            <a:ext cx="3429000" cy="365125"/>
          </a:xfrm>
        </p:spPr>
        <p:txBody>
          <a:bodyPr/>
          <a:lstStyle/>
          <a:p>
            <a:r>
              <a:rPr lang="en-IE" dirty="0">
                <a:solidFill>
                  <a:prstClr val="black">
                    <a:tint val="75000"/>
                  </a:prstClr>
                </a:solidFill>
                <a:latin typeface="Calibri"/>
              </a:rPr>
              <a:t>Copyright G. Gill-Emerson &amp; </a:t>
            </a:r>
            <a:r>
              <a:rPr lang="en-IE" dirty="0" err="1">
                <a:solidFill>
                  <a:prstClr val="black">
                    <a:tint val="75000"/>
                  </a:prstClr>
                </a:solidFill>
                <a:latin typeface="Calibri"/>
              </a:rPr>
              <a:t>Dr.</a:t>
            </a:r>
            <a:r>
              <a:rPr lang="en-IE" dirty="0">
                <a:solidFill>
                  <a:prstClr val="black">
                    <a:tint val="75000"/>
                  </a:prstClr>
                </a:solidFill>
                <a:latin typeface="Calibri"/>
              </a:rPr>
              <a:t> A.M. Naughton</a:t>
            </a:r>
          </a:p>
        </p:txBody>
      </p:sp>
    </p:spTree>
    <p:extLst>
      <p:ext uri="{BB962C8B-B14F-4D97-AF65-F5344CB8AC3E}">
        <p14:creationId xmlns:p14="http://schemas.microsoft.com/office/powerpoint/2010/main" val="35486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3219717" y="6356351"/>
            <a:ext cx="57053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pic>
        <p:nvPicPr>
          <p:cNvPr id="9" name="Picture 8">
            <a:extLst>
              <a:ext uri="{FF2B5EF4-FFF2-40B4-BE49-F238E27FC236}">
                <a16:creationId xmlns:a16="http://schemas.microsoft.com/office/drawing/2014/main" xmlns="" id="{5C4689C0-167B-419E-8AB3-2F52A995D2BF}"/>
              </a:ext>
            </a:extLst>
          </p:cNvPr>
          <p:cNvPicPr>
            <a:picLocks noChangeAspect="1"/>
          </p:cNvPicPr>
          <p:nvPr/>
        </p:nvPicPr>
        <p:blipFill>
          <a:blip r:embed="rId3"/>
          <a:stretch>
            <a:fillRect/>
          </a:stretch>
        </p:blipFill>
        <p:spPr>
          <a:xfrm>
            <a:off x="2287752" y="1496951"/>
            <a:ext cx="7872248" cy="4581648"/>
          </a:xfrm>
          <a:prstGeom prst="rect">
            <a:avLst/>
          </a:prstGeom>
        </p:spPr>
      </p:pic>
    </p:spTree>
    <p:extLst>
      <p:ext uri="{BB962C8B-B14F-4D97-AF65-F5344CB8AC3E}">
        <p14:creationId xmlns:p14="http://schemas.microsoft.com/office/powerpoint/2010/main" val="122351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29200"/>
          </a:xfrm>
        </p:spPr>
        <p:txBody>
          <a:bodyPr>
            <a:normAutofit/>
          </a:bodyPr>
          <a:lstStyle/>
          <a:p>
            <a:pPr marL="914400" lvl="2" indent="0">
              <a:buNone/>
            </a:pPr>
            <a:endParaRPr lang="en-IE" sz="2600" dirty="0"/>
          </a:p>
          <a:p>
            <a:pPr lvl="2"/>
            <a:endParaRPr lang="en-US" dirty="0"/>
          </a:p>
          <a:p>
            <a:pPr lvl="2"/>
            <a:endParaRPr lang="en-IE" sz="1100" dirty="0"/>
          </a:p>
        </p:txBody>
      </p:sp>
      <p:sp>
        <p:nvSpPr>
          <p:cNvPr id="5" name="Flowchart: Document 4"/>
          <p:cNvSpPr/>
          <p:nvPr/>
        </p:nvSpPr>
        <p:spPr>
          <a:xfrm>
            <a:off x="1508760" y="201007"/>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00" dirty="0">
                <a:solidFill>
                  <a:prstClr val="black"/>
                </a:solidFill>
                <a:latin typeface="Calibri"/>
              </a:rPr>
              <a:t>	Further Research</a:t>
            </a:r>
            <a:endParaRPr lang="en-IE" sz="45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36</a:t>
            </a:fld>
            <a:endParaRPr lang="en-IE">
              <a:solidFill>
                <a:prstClr val="black">
                  <a:tint val="75000"/>
                </a:prstClr>
              </a:solidFill>
              <a:latin typeface="Calibri"/>
            </a:endParaRPr>
          </a:p>
        </p:txBody>
      </p:sp>
      <p:sp>
        <p:nvSpPr>
          <p:cNvPr id="9" name="Footer Placeholder 8"/>
          <p:cNvSpPr>
            <a:spLocks noGrp="1"/>
          </p:cNvSpPr>
          <p:nvPr>
            <p:ph type="ftr" sz="quarter" idx="11"/>
          </p:nvPr>
        </p:nvSpPr>
        <p:spPr>
          <a:xfrm>
            <a:off x="3962400" y="6356351"/>
            <a:ext cx="3581400" cy="365125"/>
          </a:xfrm>
        </p:spPr>
        <p:txBody>
          <a:bodyPr/>
          <a:lstStyle/>
          <a:p>
            <a:r>
              <a:rPr lang="en-IE" dirty="0">
                <a:solidFill>
                  <a:prstClr val="black">
                    <a:tint val="75000"/>
                  </a:prstClr>
                </a:solidFill>
                <a:latin typeface="Calibri"/>
              </a:rPr>
              <a:t>Copyright G. Gill-Emerson &amp; </a:t>
            </a:r>
            <a:r>
              <a:rPr lang="en-IE" dirty="0" err="1">
                <a:solidFill>
                  <a:prstClr val="black">
                    <a:tint val="75000"/>
                  </a:prstClr>
                </a:solidFill>
                <a:latin typeface="Calibri"/>
              </a:rPr>
              <a:t>Dr.</a:t>
            </a:r>
            <a:r>
              <a:rPr lang="en-IE" dirty="0">
                <a:solidFill>
                  <a:prstClr val="black">
                    <a:tint val="75000"/>
                  </a:prstClr>
                </a:solidFill>
                <a:latin typeface="Calibri"/>
              </a:rPr>
              <a:t> A.M. Naughton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556" y="2362200"/>
            <a:ext cx="4814888" cy="360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4178" y="1648534"/>
            <a:ext cx="7903779" cy="4525963"/>
          </a:xfrm>
        </p:spPr>
        <p:txBody>
          <a:bodyPr>
            <a:normAutofit/>
          </a:bodyPr>
          <a:lstStyle/>
          <a:p>
            <a:pPr>
              <a:buNone/>
            </a:pPr>
            <a:r>
              <a:rPr lang="en-IE" sz="3000" b="1" i="1" dirty="0">
                <a:solidFill>
                  <a:srgbClr val="A50021"/>
                </a:solidFill>
              </a:rPr>
              <a:t>	</a:t>
            </a:r>
            <a:r>
              <a:rPr lang="en-IE" sz="3000" i="1" dirty="0"/>
              <a:t>A trauma informed service is one that understands the underlying psychological impact that trauma may have on an individual and incorporates their understanding and awareness into their practices and every aspect of the service delivery </a:t>
            </a:r>
            <a:r>
              <a:rPr lang="en-IE" i="1" dirty="0"/>
              <a:t>										</a:t>
            </a:r>
            <a:r>
              <a:rPr lang="en-IE" sz="2000" dirty="0"/>
              <a:t>(SAMHSA, 2014) </a:t>
            </a: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784830"/>
          </a:xfrm>
          <a:prstGeom prst="rect">
            <a:avLst/>
          </a:prstGeom>
          <a:noFill/>
        </p:spPr>
        <p:txBody>
          <a:bodyPr wrap="square" rtlCol="0">
            <a:spAutoFit/>
          </a:bodyPr>
          <a:lstStyle/>
          <a:p>
            <a:r>
              <a:rPr lang="en-IE" sz="4500" dirty="0">
                <a:solidFill>
                  <a:prstClr val="black"/>
                </a:solidFill>
                <a:latin typeface="Calibri"/>
              </a:rPr>
              <a:t>Trauma Informed Care</a:t>
            </a:r>
            <a:endParaRPr lang="en-IE" sz="30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4</a:t>
            </a:fld>
            <a:endParaRPr lang="en-IE" dirty="0">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pic>
        <p:nvPicPr>
          <p:cNvPr id="2" name="Picture 1">
            <a:extLst>
              <a:ext uri="{FF2B5EF4-FFF2-40B4-BE49-F238E27FC236}">
                <a16:creationId xmlns:a16="http://schemas.microsoft.com/office/drawing/2014/main" xmlns="" id="{CD27C891-A5C5-4583-B926-FF26B5B311B9}"/>
              </a:ext>
            </a:extLst>
          </p:cNvPr>
          <p:cNvPicPr>
            <a:picLocks noChangeAspect="1"/>
          </p:cNvPicPr>
          <p:nvPr/>
        </p:nvPicPr>
        <p:blipFill>
          <a:blip r:embed="rId3"/>
          <a:stretch>
            <a:fillRect/>
          </a:stretch>
        </p:blipFill>
        <p:spPr>
          <a:xfrm>
            <a:off x="331077" y="1648534"/>
            <a:ext cx="3005958" cy="3079918"/>
          </a:xfrm>
          <a:prstGeom prst="rect">
            <a:avLst/>
          </a:prstGeom>
        </p:spPr>
      </p:pic>
    </p:spTree>
    <p:extLst>
      <p:ext uri="{BB962C8B-B14F-4D97-AF65-F5344CB8AC3E}">
        <p14:creationId xmlns:p14="http://schemas.microsoft.com/office/powerpoint/2010/main" val="422387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784830"/>
          </a:xfrm>
          <a:prstGeom prst="rect">
            <a:avLst/>
          </a:prstGeom>
          <a:noFill/>
        </p:spPr>
        <p:txBody>
          <a:bodyPr wrap="square" rtlCol="0">
            <a:spAutoFit/>
          </a:bodyPr>
          <a:lstStyle/>
          <a:p>
            <a:r>
              <a:rPr lang="en-IE" sz="4500" dirty="0">
                <a:solidFill>
                  <a:prstClr val="black"/>
                </a:solidFill>
                <a:latin typeface="Calibri"/>
              </a:rPr>
              <a:t>Trauma Informed Care</a:t>
            </a:r>
            <a:endParaRPr lang="en-IE" sz="30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5</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30379AAB-00E4-4E67-B6DE-0835E4DBE448}"/>
              </a:ext>
            </a:extLst>
          </p:cNvPr>
          <p:cNvGraphicFramePr/>
          <p:nvPr>
            <p:extLst>
              <p:ext uri="{D42A27DB-BD31-4B8C-83A1-F6EECF244321}">
                <p14:modId xmlns:p14="http://schemas.microsoft.com/office/powerpoint/2010/main" val="4064645688"/>
              </p:ext>
            </p:extLst>
          </p:nvPr>
        </p:nvGraphicFramePr>
        <p:xfrm>
          <a:off x="2032000" y="1267533"/>
          <a:ext cx="8128000" cy="487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66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873" y="1273278"/>
            <a:ext cx="9577138" cy="4901219"/>
          </a:xfrm>
        </p:spPr>
        <p:txBody>
          <a:bodyPr>
            <a:normAutofit fontScale="77500" lnSpcReduction="20000"/>
          </a:bodyPr>
          <a:lstStyle/>
          <a:p>
            <a:pPr lvl="0"/>
            <a:endParaRPr lang="en-IE" b="1" dirty="0">
              <a:solidFill>
                <a:srgbClr val="A50021"/>
              </a:solidFill>
            </a:endParaRPr>
          </a:p>
          <a:p>
            <a:pPr>
              <a:buNone/>
            </a:pPr>
            <a:r>
              <a:rPr lang="en-IE" b="1" dirty="0"/>
              <a:t>Research origin: </a:t>
            </a:r>
            <a:r>
              <a:rPr lang="en-IE" dirty="0"/>
              <a:t>Trauma existence – anecdotal</a:t>
            </a:r>
          </a:p>
          <a:p>
            <a:pPr>
              <a:buNone/>
            </a:pPr>
            <a:endParaRPr lang="en-IE" dirty="0"/>
          </a:p>
          <a:p>
            <a:pPr>
              <a:buNone/>
            </a:pPr>
            <a:r>
              <a:rPr lang="en-IE" b="1" dirty="0"/>
              <a:t>Project Aims:</a:t>
            </a:r>
          </a:p>
          <a:p>
            <a:pPr>
              <a:buNone/>
            </a:pPr>
            <a:endParaRPr lang="en-IE" dirty="0"/>
          </a:p>
          <a:p>
            <a:pPr marL="514350" indent="-514350">
              <a:buAutoNum type="alphaLcParenBoth"/>
            </a:pPr>
            <a:r>
              <a:rPr lang="en-IE" dirty="0"/>
              <a:t>Establish the </a:t>
            </a:r>
            <a:r>
              <a:rPr lang="en-IE" u="sng" dirty="0">
                <a:solidFill>
                  <a:srgbClr val="C00000"/>
                </a:solidFill>
              </a:rPr>
              <a:t>prevalence</a:t>
            </a:r>
            <a:r>
              <a:rPr lang="en-IE" dirty="0"/>
              <a:t> of trauma within Cork Simon Community. </a:t>
            </a:r>
          </a:p>
          <a:p>
            <a:pPr marL="514350" indent="-514350">
              <a:buAutoNum type="alphaLcParenBoth"/>
            </a:pPr>
            <a:endParaRPr lang="en-IE" dirty="0"/>
          </a:p>
          <a:p>
            <a:pPr>
              <a:buNone/>
            </a:pPr>
            <a:r>
              <a:rPr lang="en-IE" dirty="0"/>
              <a:t>(b) Assess Cork Simon Community’s </a:t>
            </a:r>
            <a:r>
              <a:rPr lang="en-IE" u="sng" dirty="0">
                <a:solidFill>
                  <a:srgbClr val="C00000"/>
                </a:solidFill>
              </a:rPr>
              <a:t>capacity</a:t>
            </a:r>
            <a:r>
              <a:rPr lang="en-IE" dirty="0"/>
              <a:t> for Trauma Informed Care.</a:t>
            </a:r>
          </a:p>
          <a:p>
            <a:pPr>
              <a:buNone/>
            </a:pPr>
            <a:endParaRPr lang="en-IE" dirty="0"/>
          </a:p>
          <a:p>
            <a:pPr>
              <a:lnSpc>
                <a:spcPct val="170000"/>
              </a:lnSpc>
              <a:buNone/>
            </a:pPr>
            <a:r>
              <a:rPr lang="en-IE" dirty="0"/>
              <a:t>(c) Ascertain the </a:t>
            </a:r>
            <a:r>
              <a:rPr lang="en-IE" u="sng" dirty="0">
                <a:solidFill>
                  <a:srgbClr val="C00000"/>
                </a:solidFill>
              </a:rPr>
              <a:t>implications</a:t>
            </a:r>
            <a:r>
              <a:rPr lang="en-IE" dirty="0"/>
              <a:t> of the findings for clinical and non-clinical interventions within homeless settings</a:t>
            </a:r>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233858" y="252516"/>
            <a:ext cx="828174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500" b="0" i="0" u="none" strike="noStrike" kern="1200" cap="none" spc="0" normalizeH="0" baseline="0" noProof="0" dirty="0">
                <a:ln>
                  <a:noFill/>
                </a:ln>
                <a:solidFill>
                  <a:prstClr val="black"/>
                </a:solidFill>
                <a:effectLst/>
                <a:uLnTx/>
                <a:uFillTx/>
                <a:latin typeface="Calibri"/>
                <a:ea typeface="+mn-ea"/>
                <a:cs typeface="+mn-cs"/>
              </a:rPr>
              <a:t>Our TIC Journey</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B390D-5ECD-4EBB-9823-43CB9B6E11EE}" type="slidenum">
              <a:rPr kumimoji="0" lang="en-I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3219717" y="6356351"/>
            <a:ext cx="570534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a:ea typeface="+mn-ea"/>
                <a:cs typeface="+mn-cs"/>
              </a:rPr>
              <a:t>Research Team: Gill-Emerson, G, Lambert, S., Horan, A. &amp; Naughton, A.M</a:t>
            </a:r>
          </a:p>
        </p:txBody>
      </p:sp>
    </p:spTree>
    <p:extLst>
      <p:ext uri="{BB962C8B-B14F-4D97-AF65-F5344CB8AC3E}">
        <p14:creationId xmlns:p14="http://schemas.microsoft.com/office/powerpoint/2010/main" val="357734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031329" y="431820"/>
            <a:ext cx="8281742" cy="553998"/>
          </a:xfrm>
          <a:prstGeom prst="rect">
            <a:avLst/>
          </a:prstGeom>
          <a:noFill/>
        </p:spPr>
        <p:txBody>
          <a:bodyPr wrap="square" rtlCol="0">
            <a:spAutoFit/>
          </a:bodyPr>
          <a:lstStyle/>
          <a:p>
            <a:r>
              <a:rPr lang="en-IE" sz="3000" dirty="0">
                <a:solidFill>
                  <a:prstClr val="black"/>
                </a:solidFill>
                <a:latin typeface="Calibri"/>
              </a:rPr>
              <a:t>Model Roll out</a:t>
            </a: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7</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1064794386"/>
              </p:ext>
            </p:extLst>
          </p:nvPr>
        </p:nvGraphicFramePr>
        <p:xfrm>
          <a:off x="2625858" y="1737361"/>
          <a:ext cx="7487406" cy="397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6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382000" cy="4525963"/>
          </a:xfrm>
        </p:spPr>
        <p:txBody>
          <a:bodyPr>
            <a:normAutofit/>
          </a:bodyPr>
          <a:lstStyle/>
          <a:p>
            <a:pPr lvl="0"/>
            <a:endParaRPr lang="en-IE" b="1" dirty="0">
              <a:solidFill>
                <a:srgbClr val="A50021"/>
              </a:solidFill>
            </a:endParaRPr>
          </a:p>
          <a:p>
            <a:pPr>
              <a:buNone/>
            </a:pPr>
            <a:endParaRPr lang="en-IE" dirty="0"/>
          </a:p>
        </p:txBody>
      </p:sp>
      <p:sp>
        <p:nvSpPr>
          <p:cNvPr id="4" name="Flowchart: Document 3"/>
          <p:cNvSpPr/>
          <p:nvPr/>
        </p:nvSpPr>
        <p:spPr>
          <a:xfrm>
            <a:off x="1524000" y="198438"/>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031329" y="431820"/>
            <a:ext cx="8281742" cy="553998"/>
          </a:xfrm>
          <a:prstGeom prst="rect">
            <a:avLst/>
          </a:prstGeom>
          <a:noFill/>
        </p:spPr>
        <p:txBody>
          <a:bodyPr wrap="square" rtlCol="0">
            <a:spAutoFit/>
          </a:bodyPr>
          <a:lstStyle/>
          <a:p>
            <a:r>
              <a:rPr lang="en-IE" sz="3000" dirty="0">
                <a:solidFill>
                  <a:prstClr val="black"/>
                </a:solidFill>
                <a:latin typeface="Calibri"/>
              </a:rPr>
              <a:t>Aim 1: </a:t>
            </a:r>
            <a:r>
              <a:rPr lang="en-IE" sz="3000" dirty="0" err="1">
                <a:solidFill>
                  <a:prstClr val="black"/>
                </a:solidFill>
                <a:latin typeface="Calibri"/>
              </a:rPr>
              <a:t>Prevelance</a:t>
            </a:r>
            <a:r>
              <a:rPr lang="en-IE" sz="3000" dirty="0">
                <a:solidFill>
                  <a:prstClr val="black"/>
                </a:solidFill>
                <a:latin typeface="Calibri"/>
              </a:rPr>
              <a:t> of Trauma</a:t>
            </a:r>
          </a:p>
        </p:txBody>
      </p:sp>
      <p:sp>
        <p:nvSpPr>
          <p:cNvPr id="7" name="Slide Number Placeholder 6"/>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8</a:t>
            </a:fld>
            <a:endParaRPr lang="en-IE">
              <a:solidFill>
                <a:prstClr val="black">
                  <a:tint val="75000"/>
                </a:prstClr>
              </a:solidFill>
              <a:latin typeface="Calibri"/>
            </a:endParaRPr>
          </a:p>
        </p:txBody>
      </p:sp>
      <p:sp>
        <p:nvSpPr>
          <p:cNvPr id="8" name="Footer Placeholder 7"/>
          <p:cNvSpPr>
            <a:spLocks noGrp="1"/>
          </p:cNvSpPr>
          <p:nvPr>
            <p:ph type="ftr" sz="quarter" idx="11"/>
          </p:nvPr>
        </p:nvSpPr>
        <p:spPr>
          <a:xfrm>
            <a:off x="3219717" y="6356351"/>
            <a:ext cx="5705341" cy="365125"/>
          </a:xfrm>
        </p:spPr>
        <p:txBody>
          <a:bodyPr/>
          <a:lstStyle/>
          <a:p>
            <a:pPr lvl="0"/>
            <a:r>
              <a:rPr lang="en-IE" dirty="0">
                <a:solidFill>
                  <a:prstClr val="black">
                    <a:tint val="75000"/>
                  </a:prstClr>
                </a:solidFill>
              </a:rPr>
              <a:t>Research Team: Gill-Emerson, G, Lambert, S., Horan, A. &amp; Naughton, A.M</a:t>
            </a:r>
          </a:p>
        </p:txBody>
      </p:sp>
      <p:graphicFrame>
        <p:nvGraphicFramePr>
          <p:cNvPr id="2" name="Diagram 1">
            <a:extLst>
              <a:ext uri="{FF2B5EF4-FFF2-40B4-BE49-F238E27FC236}">
                <a16:creationId xmlns:a16="http://schemas.microsoft.com/office/drawing/2014/main" xmlns="" id="{F31D0CF1-151C-450C-A621-E5B37459E051}"/>
              </a:ext>
            </a:extLst>
          </p:cNvPr>
          <p:cNvGraphicFramePr/>
          <p:nvPr>
            <p:extLst>
              <p:ext uri="{D42A27DB-BD31-4B8C-83A1-F6EECF244321}">
                <p14:modId xmlns:p14="http://schemas.microsoft.com/office/powerpoint/2010/main" val="1789113976"/>
              </p:ext>
            </p:extLst>
          </p:nvPr>
        </p:nvGraphicFramePr>
        <p:xfrm>
          <a:off x="1524000" y="2010167"/>
          <a:ext cx="3853770" cy="370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C816B1E5-BA8E-4304-8BD3-382AABC0284A}"/>
              </a:ext>
            </a:extLst>
          </p:cNvPr>
          <p:cNvPicPr>
            <a:picLocks noChangeAspect="1"/>
          </p:cNvPicPr>
          <p:nvPr/>
        </p:nvPicPr>
        <p:blipFill>
          <a:blip r:embed="rId8"/>
          <a:stretch>
            <a:fillRect/>
          </a:stretch>
        </p:blipFill>
        <p:spPr>
          <a:xfrm>
            <a:off x="5724180" y="2010167"/>
            <a:ext cx="4974104" cy="3706030"/>
          </a:xfrm>
          <a:prstGeom prst="rect">
            <a:avLst/>
          </a:prstGeom>
        </p:spPr>
      </p:pic>
    </p:spTree>
    <p:extLst>
      <p:ext uri="{BB962C8B-B14F-4D97-AF65-F5344CB8AC3E}">
        <p14:creationId xmlns:p14="http://schemas.microsoft.com/office/powerpoint/2010/main" val="107847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1524000" y="228601"/>
            <a:ext cx="9144000" cy="102076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Calibri"/>
            </a:endParaRPr>
          </a:p>
        </p:txBody>
      </p:sp>
      <p:sp>
        <p:nvSpPr>
          <p:cNvPr id="5" name="TextBox 4"/>
          <p:cNvSpPr txBox="1"/>
          <p:nvPr/>
        </p:nvSpPr>
        <p:spPr>
          <a:xfrm>
            <a:off x="2233858" y="252516"/>
            <a:ext cx="8281742" cy="814285"/>
          </a:xfrm>
          <a:prstGeom prst="rect">
            <a:avLst/>
          </a:prstGeom>
          <a:noFill/>
        </p:spPr>
        <p:txBody>
          <a:bodyPr wrap="square" rtlCol="0">
            <a:spAutoFit/>
          </a:bodyPr>
          <a:lstStyle/>
          <a:p>
            <a:r>
              <a:rPr lang="en-IE" sz="4500" dirty="0">
                <a:solidFill>
                  <a:prstClr val="black"/>
                </a:solidFill>
                <a:latin typeface="Calibri"/>
              </a:rPr>
              <a:t>ACE Dose Responses </a:t>
            </a:r>
            <a:r>
              <a:rPr lang="en-IE" sz="3000" dirty="0">
                <a:solidFill>
                  <a:prstClr val="black"/>
                </a:solidFill>
                <a:latin typeface="Calibri"/>
              </a:rPr>
              <a:t>(</a:t>
            </a:r>
            <a:r>
              <a:rPr lang="en-IE" sz="3000" dirty="0" err="1">
                <a:solidFill>
                  <a:prstClr val="black"/>
                </a:solidFill>
                <a:latin typeface="Calibri"/>
              </a:rPr>
              <a:t>Felitti</a:t>
            </a:r>
            <a:r>
              <a:rPr lang="en-IE" sz="3000" dirty="0">
                <a:solidFill>
                  <a:prstClr val="black"/>
                </a:solidFill>
                <a:latin typeface="Calibri"/>
              </a:rPr>
              <a:t> et al, 1998)</a:t>
            </a:r>
          </a:p>
        </p:txBody>
      </p:sp>
      <p:sp>
        <p:nvSpPr>
          <p:cNvPr id="9" name="TextBox 8"/>
          <p:cNvSpPr txBox="1"/>
          <p:nvPr/>
        </p:nvSpPr>
        <p:spPr>
          <a:xfrm>
            <a:off x="2787446" y="1770313"/>
            <a:ext cx="6737555" cy="523220"/>
          </a:xfrm>
          <a:prstGeom prst="rect">
            <a:avLst/>
          </a:prstGeom>
          <a:noFill/>
          <a:ln w="22225">
            <a:noFill/>
          </a:ln>
        </p:spPr>
        <p:txBody>
          <a:bodyPr wrap="square" rtlCol="0">
            <a:spAutoFit/>
          </a:bodyPr>
          <a:lstStyle/>
          <a:p>
            <a:r>
              <a:rPr lang="en-IE" sz="2800" dirty="0">
                <a:solidFill>
                  <a:srgbClr val="CC3300"/>
                </a:solidFill>
                <a:latin typeface="Calibri"/>
              </a:rPr>
              <a:t>ACE Score 3</a:t>
            </a:r>
            <a:r>
              <a:rPr lang="en-IE" sz="2300" dirty="0">
                <a:solidFill>
                  <a:srgbClr val="CC3300"/>
                </a:solidFill>
                <a:latin typeface="Calibri"/>
              </a:rPr>
              <a:t>	</a:t>
            </a:r>
            <a:r>
              <a:rPr lang="en-IE" sz="2500" dirty="0">
                <a:solidFill>
                  <a:prstClr val="black"/>
                </a:solidFill>
                <a:latin typeface="Calibri"/>
              </a:rPr>
              <a:t>Marks threshold of pathological risk</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445" y="2477264"/>
            <a:ext cx="6563032" cy="3845748"/>
          </a:xfrm>
          <a:prstGeom prst="rect">
            <a:avLst/>
          </a:prstGeom>
          <a:ln>
            <a:solidFill>
              <a:schemeClr val="bg1">
                <a:lumMod val="50000"/>
              </a:schemeClr>
            </a:solidFill>
          </a:ln>
        </p:spPr>
      </p:pic>
      <p:sp>
        <p:nvSpPr>
          <p:cNvPr id="16" name="TextBox 15"/>
          <p:cNvSpPr txBox="1"/>
          <p:nvPr/>
        </p:nvSpPr>
        <p:spPr>
          <a:xfrm>
            <a:off x="2838994" y="2971800"/>
            <a:ext cx="2438400" cy="523220"/>
          </a:xfrm>
          <a:prstGeom prst="rect">
            <a:avLst/>
          </a:prstGeom>
          <a:noFill/>
        </p:spPr>
        <p:txBody>
          <a:bodyPr wrap="square" rtlCol="0">
            <a:spAutoFit/>
          </a:bodyPr>
          <a:lstStyle/>
          <a:p>
            <a:r>
              <a:rPr lang="en-IE" sz="2800" dirty="0">
                <a:solidFill>
                  <a:srgbClr val="CC3300"/>
                </a:solidFill>
                <a:latin typeface="Calibri"/>
              </a:rPr>
              <a:t>ACE Score 4 +</a:t>
            </a:r>
          </a:p>
        </p:txBody>
      </p:sp>
      <p:sp>
        <p:nvSpPr>
          <p:cNvPr id="8" name="Slide Number Placeholder 7"/>
          <p:cNvSpPr>
            <a:spLocks noGrp="1"/>
          </p:cNvSpPr>
          <p:nvPr>
            <p:ph type="sldNum" sz="quarter" idx="12"/>
          </p:nvPr>
        </p:nvSpPr>
        <p:spPr/>
        <p:txBody>
          <a:bodyPr/>
          <a:lstStyle/>
          <a:p>
            <a:fld id="{78CB390D-5ECD-4EBB-9823-43CB9B6E11EE}" type="slidenum">
              <a:rPr lang="en-IE">
                <a:solidFill>
                  <a:prstClr val="black">
                    <a:tint val="75000"/>
                  </a:prstClr>
                </a:solidFill>
                <a:latin typeface="Calibri"/>
              </a:rPr>
              <a:pPr/>
              <a:t>9</a:t>
            </a:fld>
            <a:endParaRPr lang="en-IE">
              <a:solidFill>
                <a:prstClr val="black">
                  <a:tint val="75000"/>
                </a:prstClr>
              </a:solidFill>
              <a:latin typeface="Calibri"/>
            </a:endParaRPr>
          </a:p>
        </p:txBody>
      </p:sp>
      <p:sp>
        <p:nvSpPr>
          <p:cNvPr id="10" name="Footer Placeholder 9"/>
          <p:cNvSpPr>
            <a:spLocks noGrp="1"/>
          </p:cNvSpPr>
          <p:nvPr>
            <p:ph type="ftr" sz="quarter" idx="11"/>
          </p:nvPr>
        </p:nvSpPr>
        <p:spPr>
          <a:xfrm>
            <a:off x="3886200" y="6356351"/>
            <a:ext cx="3657600" cy="365125"/>
          </a:xfrm>
        </p:spPr>
        <p:txBody>
          <a:bodyPr/>
          <a:lstStyle/>
          <a:p>
            <a:r>
              <a:rPr lang="en-IE">
                <a:solidFill>
                  <a:prstClr val="black">
                    <a:tint val="75000"/>
                  </a:prstClr>
                </a:solidFill>
                <a:latin typeface="Calibri"/>
              </a:rPr>
              <a:t>Copyright G. Gill-Emerson &amp; Dr. A.M. Naughton</a:t>
            </a:r>
          </a:p>
        </p:txBody>
      </p:sp>
    </p:spTree>
    <p:extLst>
      <p:ext uri="{BB962C8B-B14F-4D97-AF65-F5344CB8AC3E}">
        <p14:creationId xmlns:p14="http://schemas.microsoft.com/office/powerpoint/2010/main" val="76987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2583</Words>
  <Application>Microsoft Office PowerPoint</Application>
  <PresentationFormat>Widescreen</PresentationFormat>
  <Paragraphs>393</Paragraphs>
  <Slides>36</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Courier New</vt:lpstr>
      <vt:lpstr>Times New Roman</vt:lpstr>
      <vt:lpstr>1_Office Theme</vt:lpstr>
      <vt:lpstr>Office Theme</vt:lpstr>
      <vt:lpstr>Moving Towards Trauma Informed Care: A Model of Research and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Researchers Cork Simon Community – Graham Gill-Emerson (Addiction Counsellor)  University College Cork –  Dr. Sharon Lambert (Forensic psychologist)  Health Service Executive - Dr. Aidan Horan (Methadone GP) &amp; Dr. Anna Marie Naughton (GP)  Data Collection: Mary Tobin, Ailicja Wislocka and Eimer McGarry    Ethical approval was granted through UCC School of Applied Psychology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Towards Trauma Informed Care: A Model of Research and Practice</dc:title>
  <dc:creator>Graham Gillemerson</dc:creator>
  <cp:lastModifiedBy>user</cp:lastModifiedBy>
  <cp:revision>13</cp:revision>
  <cp:lastPrinted>2017-09-27T10:56:05Z</cp:lastPrinted>
  <dcterms:created xsi:type="dcterms:W3CDTF">2017-09-10T14:42:32Z</dcterms:created>
  <dcterms:modified xsi:type="dcterms:W3CDTF">2017-09-27T19:48:49Z</dcterms:modified>
</cp:coreProperties>
</file>