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4v"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77" r:id="rId3"/>
    <p:sldId id="278" r:id="rId4"/>
    <p:sldId id="279" r:id="rId5"/>
    <p:sldId id="280" r:id="rId6"/>
    <p:sldId id="281" r:id="rId7"/>
    <p:sldId id="282" r:id="rId8"/>
    <p:sldId id="257" r:id="rId9"/>
    <p:sldId id="275" r:id="rId10"/>
    <p:sldId id="276" r:id="rId11"/>
    <p:sldId id="274" r:id="rId12"/>
    <p:sldId id="349" r:id="rId13"/>
    <p:sldId id="350" r:id="rId14"/>
    <p:sldId id="351" r:id="rId15"/>
    <p:sldId id="352" r:id="rId16"/>
    <p:sldId id="353" r:id="rId17"/>
    <p:sldId id="354" r:id="rId18"/>
    <p:sldId id="355" r:id="rId19"/>
    <p:sldId id="356" r:id="rId20"/>
    <p:sldId id="360" r:id="rId21"/>
    <p:sldId id="362" r:id="rId22"/>
    <p:sldId id="339" r:id="rId23"/>
    <p:sldId id="340" r:id="rId24"/>
    <p:sldId id="347" r:id="rId25"/>
    <p:sldId id="358" r:id="rId26"/>
    <p:sldId id="348" r:id="rId27"/>
    <p:sldId id="341" r:id="rId28"/>
    <p:sldId id="310" r:id="rId29"/>
    <p:sldId id="319" r:id="rId30"/>
    <p:sldId id="344" r:id="rId31"/>
    <p:sldId id="345" r:id="rId32"/>
    <p:sldId id="321" r:id="rId33"/>
    <p:sldId id="322" r:id="rId34"/>
    <p:sldId id="323" r:id="rId35"/>
    <p:sldId id="324" r:id="rId36"/>
    <p:sldId id="346" r:id="rId37"/>
    <p:sldId id="342" r:id="rId38"/>
    <p:sldId id="325" r:id="rId39"/>
    <p:sldId id="361" r:id="rId40"/>
    <p:sldId id="343" r:id="rId41"/>
    <p:sldId id="326" r:id="rId42"/>
    <p:sldId id="327" r:id="rId43"/>
    <p:sldId id="328" r:id="rId44"/>
    <p:sldId id="329" r:id="rId45"/>
    <p:sldId id="330" r:id="rId46"/>
    <p:sldId id="332" r:id="rId47"/>
    <p:sldId id="333" r:id="rId48"/>
    <p:sldId id="334" r:id="rId49"/>
    <p:sldId id="335" r:id="rId50"/>
    <p:sldId id="26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gel Hewett" initials="NH" lastIdx="1" clrIdx="0"/>
  <p:cmAuthor id="2" name="Andrew Hayward"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61"/>
    <p:restoredTop sz="94666"/>
  </p:normalViewPr>
  <p:slideViewPr>
    <p:cSldViewPr>
      <p:cViewPr varScale="1">
        <p:scale>
          <a:sx n="70" d="100"/>
          <a:sy n="70" d="100"/>
        </p:scale>
        <p:origin x="116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ACB090-D27A-45BC-9D23-CF918D5407D0}" type="datetimeFigureOut">
              <a:rPr lang="en-GB" smtClean="0"/>
              <a:t>29/09/2017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DC912D-34BA-4351-90A5-2D75C56DFEC4}" type="slidenum">
              <a:rPr lang="en-GB" smtClean="0"/>
              <a:t>‹#›</a:t>
            </a:fld>
            <a:endParaRPr lang="en-GB"/>
          </a:p>
        </p:txBody>
      </p:sp>
    </p:spTree>
    <p:extLst>
      <p:ext uri="{BB962C8B-B14F-4D97-AF65-F5344CB8AC3E}">
        <p14:creationId xmlns:p14="http://schemas.microsoft.com/office/powerpoint/2010/main" val="3261708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charset="-128"/>
              </a:rPr>
              <a:t>Father of Advertising</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37931725" indent="-37474525">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445B131-04BD-804F-89EA-6BF9525F7837}" type="slidenum">
              <a:rPr lang="en-US" altLang="en-US"/>
              <a:pPr>
                <a:spcBef>
                  <a:spcPct val="0"/>
                </a:spcBef>
              </a:pPr>
              <a:t>4</a:t>
            </a:fld>
            <a:endParaRPr lang="en-US" altLang="en-US"/>
          </a:p>
        </p:txBody>
      </p:sp>
    </p:spTree>
    <p:extLst>
      <p:ext uri="{BB962C8B-B14F-4D97-AF65-F5344CB8AC3E}">
        <p14:creationId xmlns:p14="http://schemas.microsoft.com/office/powerpoint/2010/main" val="100788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a:t>
            </a:r>
            <a:endParaRPr lang="en-US" dirty="0"/>
          </a:p>
        </p:txBody>
      </p:sp>
      <p:sp>
        <p:nvSpPr>
          <p:cNvPr id="4" name="Slide Number Placeholder 3"/>
          <p:cNvSpPr>
            <a:spLocks noGrp="1"/>
          </p:cNvSpPr>
          <p:nvPr>
            <p:ph type="sldNum" sz="quarter" idx="10"/>
          </p:nvPr>
        </p:nvSpPr>
        <p:spPr/>
        <p:txBody>
          <a:bodyPr/>
          <a:lstStyle/>
          <a:p>
            <a:fld id="{22DC912D-34BA-4351-90A5-2D75C56DFEC4}" type="slidenum">
              <a:rPr lang="en-GB" smtClean="0"/>
              <a:t>41</a:t>
            </a:fld>
            <a:endParaRPr lang="en-GB"/>
          </a:p>
        </p:txBody>
      </p:sp>
    </p:spTree>
    <p:extLst>
      <p:ext uri="{BB962C8B-B14F-4D97-AF65-F5344CB8AC3E}">
        <p14:creationId xmlns:p14="http://schemas.microsoft.com/office/powerpoint/2010/main" val="1108928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This has led to awards</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8E754F8D-E6CC-D948-BA45-74A383F77F86}" type="slidenum">
              <a:rPr lang="en-US" altLang="en-US">
                <a:latin typeface="Calibri" charset="0"/>
              </a:rPr>
              <a:pPr/>
              <a:t>9</a:t>
            </a:fld>
            <a:endParaRPr lang="en-US" altLang="en-US">
              <a:latin typeface="Calibri" charset="0"/>
            </a:endParaRPr>
          </a:p>
        </p:txBody>
      </p:sp>
    </p:spTree>
    <p:extLst>
      <p:ext uri="{BB962C8B-B14F-4D97-AF65-F5344CB8AC3E}">
        <p14:creationId xmlns:p14="http://schemas.microsoft.com/office/powerpoint/2010/main" val="494379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Most recently the Kate Granger award</a:t>
            </a: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BD97F058-1B83-4443-9776-7C15F6AA749A}" type="slidenum">
              <a:rPr lang="en-US" altLang="en-US">
                <a:latin typeface="Calibri" charset="0"/>
              </a:rPr>
              <a:pPr/>
              <a:t>10</a:t>
            </a:fld>
            <a:endParaRPr lang="en-US" altLang="en-US">
              <a:latin typeface="Calibri" charset="0"/>
            </a:endParaRPr>
          </a:p>
        </p:txBody>
      </p:sp>
    </p:spTree>
    <p:extLst>
      <p:ext uri="{BB962C8B-B14F-4D97-AF65-F5344CB8AC3E}">
        <p14:creationId xmlns:p14="http://schemas.microsoft.com/office/powerpoint/2010/main" val="135128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ea typeface="ＭＳ Ｐゴシック" charset="-128"/>
              </a:rPr>
              <a:t>Teams in 10 Trusts and plans for more. All mainstream NHS employees, locally funded. </a:t>
            </a: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fld id="{BAE41226-C72A-B54E-A49B-0A6833D9E1D9}" type="slidenum">
              <a:rPr lang="en-US" altLang="en-US">
                <a:latin typeface="Calibri" charset="0"/>
              </a:rPr>
              <a:pPr/>
              <a:t>11</a:t>
            </a:fld>
            <a:endParaRPr lang="en-US" altLang="en-US">
              <a:latin typeface="Calibri" charset="0"/>
            </a:endParaRPr>
          </a:p>
        </p:txBody>
      </p:sp>
    </p:spTree>
    <p:extLst>
      <p:ext uri="{BB962C8B-B14F-4D97-AF65-F5344CB8AC3E}">
        <p14:creationId xmlns:p14="http://schemas.microsoft.com/office/powerpoint/2010/main" val="112870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119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a:spcBef>
                <a:spcPct val="0"/>
              </a:spcBef>
            </a:pPr>
            <a:fld id="{A096B781-9135-3F49-B8AD-AB241467DB58}" type="slidenum">
              <a:rPr lang="en-GB" altLang="x-none"/>
              <a:pPr>
                <a:spcBef>
                  <a:spcPct val="0"/>
                </a:spcBef>
              </a:pPr>
              <a:t>19</a:t>
            </a:fld>
            <a:endParaRPr lang="en-GB" altLang="x-none"/>
          </a:p>
        </p:txBody>
      </p:sp>
    </p:spTree>
    <p:extLst>
      <p:ext uri="{BB962C8B-B14F-4D97-AF65-F5344CB8AC3E}">
        <p14:creationId xmlns:p14="http://schemas.microsoft.com/office/powerpoint/2010/main" val="189516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2DC912D-34BA-4351-90A5-2D75C56DFEC4}" type="slidenum">
              <a:rPr lang="en-GB" smtClean="0"/>
              <a:t>23</a:t>
            </a:fld>
            <a:endParaRPr lang="en-GB"/>
          </a:p>
        </p:txBody>
      </p:sp>
    </p:spTree>
    <p:extLst>
      <p:ext uri="{BB962C8B-B14F-4D97-AF65-F5344CB8AC3E}">
        <p14:creationId xmlns:p14="http://schemas.microsoft.com/office/powerpoint/2010/main" val="952168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20, 30, 40</a:t>
            </a:r>
            <a:r>
              <a:rPr lang="en-US" baseline="0" dirty="0" smtClean="0"/>
              <a:t> years later in </a:t>
            </a:r>
            <a:r>
              <a:rPr lang="en-US" dirty="0" smtClean="0"/>
              <a:t>Wellington</a:t>
            </a:r>
            <a:r>
              <a:rPr lang="en-US" baseline="0" dirty="0" smtClean="0"/>
              <a:t> Park</a:t>
            </a:r>
            <a:endParaRPr lang="en-US" dirty="0"/>
          </a:p>
        </p:txBody>
      </p:sp>
      <p:sp>
        <p:nvSpPr>
          <p:cNvPr id="4" name="Slide Number Placeholder 3"/>
          <p:cNvSpPr>
            <a:spLocks noGrp="1"/>
          </p:cNvSpPr>
          <p:nvPr>
            <p:ph type="sldNum" sz="quarter" idx="10"/>
          </p:nvPr>
        </p:nvSpPr>
        <p:spPr/>
        <p:txBody>
          <a:bodyPr/>
          <a:lstStyle/>
          <a:p>
            <a:fld id="{22DC912D-34BA-4351-90A5-2D75C56DFEC4}" type="slidenum">
              <a:rPr lang="en-GB" smtClean="0"/>
              <a:t>30</a:t>
            </a:fld>
            <a:endParaRPr lang="en-GB"/>
          </a:p>
        </p:txBody>
      </p:sp>
    </p:spTree>
    <p:extLst>
      <p:ext uri="{BB962C8B-B14F-4D97-AF65-F5344CB8AC3E}">
        <p14:creationId xmlns:p14="http://schemas.microsoft.com/office/powerpoint/2010/main" val="7481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PICO</a:t>
            </a:r>
            <a:r>
              <a:rPr lang="en-US" baseline="0" dirty="0" smtClean="0"/>
              <a:t> methodology population, intervention, comparator, outcome</a:t>
            </a:r>
            <a:endParaRPr lang="en-US" dirty="0"/>
          </a:p>
        </p:txBody>
      </p:sp>
      <p:sp>
        <p:nvSpPr>
          <p:cNvPr id="4" name="Slide Number Placeholder 3"/>
          <p:cNvSpPr>
            <a:spLocks noGrp="1"/>
          </p:cNvSpPr>
          <p:nvPr>
            <p:ph type="sldNum" sz="quarter" idx="10"/>
          </p:nvPr>
        </p:nvSpPr>
        <p:spPr/>
        <p:txBody>
          <a:bodyPr/>
          <a:lstStyle/>
          <a:p>
            <a:fld id="{22DC912D-34BA-4351-90A5-2D75C56DFEC4}" type="slidenum">
              <a:rPr lang="en-GB" smtClean="0"/>
              <a:t>32</a:t>
            </a:fld>
            <a:endParaRPr lang="en-GB"/>
          </a:p>
        </p:txBody>
      </p:sp>
    </p:spTree>
    <p:extLst>
      <p:ext uri="{BB962C8B-B14F-4D97-AF65-F5344CB8AC3E}">
        <p14:creationId xmlns:p14="http://schemas.microsoft.com/office/powerpoint/2010/main" val="549233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a:t>
            </a:r>
            <a:endParaRPr lang="en-US" dirty="0"/>
          </a:p>
        </p:txBody>
      </p:sp>
      <p:sp>
        <p:nvSpPr>
          <p:cNvPr id="4" name="Slide Number Placeholder 3"/>
          <p:cNvSpPr>
            <a:spLocks noGrp="1"/>
          </p:cNvSpPr>
          <p:nvPr>
            <p:ph type="sldNum" sz="quarter" idx="10"/>
          </p:nvPr>
        </p:nvSpPr>
        <p:spPr/>
        <p:txBody>
          <a:bodyPr/>
          <a:lstStyle/>
          <a:p>
            <a:fld id="{22DC912D-34BA-4351-90A5-2D75C56DFEC4}" type="slidenum">
              <a:rPr lang="en-GB" smtClean="0"/>
              <a:t>35</a:t>
            </a:fld>
            <a:endParaRPr lang="en-GB"/>
          </a:p>
        </p:txBody>
      </p:sp>
    </p:spTree>
    <p:extLst>
      <p:ext uri="{BB962C8B-B14F-4D97-AF65-F5344CB8AC3E}">
        <p14:creationId xmlns:p14="http://schemas.microsoft.com/office/powerpoint/2010/main" val="81927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105351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F2CFE0-AF0F-4CEC-8397-EF6AED1449E5}" type="datetimeFigureOut">
              <a:rPr lang="en-GB" smtClean="0"/>
              <a:t>29/09/2017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1978403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7F2CFE0-AF0F-4CEC-8397-EF6AED1449E5}" type="datetimeFigureOut">
              <a:rPr lang="en-GB" smtClean="0"/>
              <a:t>29/09/2017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3413014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lvl1pPr>
              <a:defRPr sz="3600" b="1">
                <a:latin typeface="+mj-lt"/>
                <a:cs typeface="Arial" panose="020B0604020202020204"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268760"/>
            <a:ext cx="8229600" cy="4536504"/>
          </a:xfrm>
        </p:spPr>
        <p:txBody>
          <a:bodyPr>
            <a:noAutofit/>
          </a:bodyPr>
          <a:lstStyle>
            <a:lvl1pPr>
              <a:defRPr sz="30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17F2CFE0-AF0F-4CEC-8397-EF6AED1449E5}" type="datetimeFigureOut">
              <a:rPr lang="en-GB" smtClean="0"/>
              <a:t>29/09/2017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348754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F2CFE0-AF0F-4CEC-8397-EF6AED1449E5}" type="datetimeFigureOut">
              <a:rPr lang="en-GB" smtClean="0"/>
              <a:t>29/09/2017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2835378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7F2CFE0-AF0F-4CEC-8397-EF6AED1449E5}" type="datetimeFigureOut">
              <a:rPr lang="en-GB" smtClean="0"/>
              <a:t>29/09/2017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2865466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7F2CFE0-AF0F-4CEC-8397-EF6AED1449E5}" type="datetimeFigureOut">
              <a:rPr lang="en-GB" smtClean="0"/>
              <a:t>29/09/2017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77958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7F2CFE0-AF0F-4CEC-8397-EF6AED1449E5}" type="datetimeFigureOut">
              <a:rPr lang="en-GB" smtClean="0"/>
              <a:t>29/09/2017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1066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2CFE0-AF0F-4CEC-8397-EF6AED1449E5}" type="datetimeFigureOut">
              <a:rPr lang="en-GB" smtClean="0"/>
              <a:t>29/09/2017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114371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2CFE0-AF0F-4CEC-8397-EF6AED1449E5}" type="datetimeFigureOut">
              <a:rPr lang="en-GB" smtClean="0"/>
              <a:t>29/09/2017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383404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F2CFE0-AF0F-4CEC-8397-EF6AED1449E5}" type="datetimeFigureOut">
              <a:rPr lang="en-GB" smtClean="0"/>
              <a:t>29/09/2017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A71469F-D008-488B-BBC9-1F20736317F6}" type="slidenum">
              <a:rPr lang="en-GB" smtClean="0"/>
              <a:t>‹#›</a:t>
            </a:fld>
            <a:endParaRPr lang="en-GB"/>
          </a:p>
        </p:txBody>
      </p:sp>
    </p:spTree>
    <p:extLst>
      <p:ext uri="{BB962C8B-B14F-4D97-AF65-F5344CB8AC3E}">
        <p14:creationId xmlns:p14="http://schemas.microsoft.com/office/powerpoint/2010/main" val="67037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BBFF">
                <a:alpha val="56863"/>
              </a:srgbClr>
            </a:gs>
            <a:gs pos="53000">
              <a:schemeClr val="bg1"/>
            </a:gs>
            <a:gs pos="83000">
              <a:schemeClr val="bg1"/>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F2CFE0-AF0F-4CEC-8397-EF6AED1449E5}" type="datetimeFigureOut">
              <a:rPr lang="en-GB" smtClean="0"/>
              <a:t>29/09/2017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92280" y="5877272"/>
            <a:ext cx="1809750" cy="762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2" y="5877272"/>
            <a:ext cx="2411760" cy="765435"/>
          </a:xfrm>
          <a:prstGeom prst="rect">
            <a:avLst/>
          </a:prstGeom>
        </p:spPr>
      </p:pic>
    </p:spTree>
    <p:extLst>
      <p:ext uri="{BB962C8B-B14F-4D97-AF65-F5344CB8AC3E}">
        <p14:creationId xmlns:p14="http://schemas.microsoft.com/office/powerpoint/2010/main" val="168812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clinmed.rcpjournal.org/content/16/3/223.full.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ucl.ac.uk/iehc/study/postgraduate_taught/msc-population-health/short-cours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4v"/><Relationship Id="rId1" Type="http://schemas.microsoft.com/office/2007/relationships/media" Target="../media/media2.m4v"/><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196752"/>
            <a:ext cx="7772400" cy="1470025"/>
          </a:xfrm>
        </p:spPr>
        <p:txBody>
          <a:bodyPr>
            <a:noAutofit/>
          </a:bodyPr>
          <a:lstStyle/>
          <a:p>
            <a:r>
              <a:rPr lang="en-GB" sz="3600" dirty="0"/>
              <a:t>“</a:t>
            </a:r>
            <a:r>
              <a:rPr lang="en-GB" sz="3600" dirty="0" err="1"/>
              <a:t>T'ain't</a:t>
            </a:r>
            <a:r>
              <a:rPr lang="en-GB" sz="3600" dirty="0"/>
              <a:t> What You Do (It's the Way </a:t>
            </a:r>
            <a:r>
              <a:rPr lang="en-GB" sz="3600" dirty="0" smtClean="0"/>
              <a:t>That You Do It</a:t>
            </a:r>
            <a:r>
              <a:rPr lang="en-GB" sz="3600" dirty="0"/>
              <a:t>), that’s what gets results”:</a:t>
            </a:r>
            <a:br>
              <a:rPr lang="en-GB" sz="3600" dirty="0"/>
            </a:br>
            <a:r>
              <a:rPr lang="en-GB" sz="3600" dirty="0"/>
              <a:t>What works to Improve the Health </a:t>
            </a:r>
            <a:r>
              <a:rPr lang="en-GB" sz="3600" dirty="0" smtClean="0"/>
              <a:t>of the </a:t>
            </a:r>
            <a:r>
              <a:rPr lang="en-GB" sz="3600" dirty="0"/>
              <a:t>Multiply Excluded?</a:t>
            </a:r>
          </a:p>
        </p:txBody>
      </p:sp>
      <p:sp>
        <p:nvSpPr>
          <p:cNvPr id="3" name="Subtitle 2"/>
          <p:cNvSpPr>
            <a:spLocks noGrp="1"/>
          </p:cNvSpPr>
          <p:nvPr>
            <p:ph type="subTitle" idx="1"/>
          </p:nvPr>
        </p:nvSpPr>
        <p:spPr>
          <a:xfrm>
            <a:off x="1371600" y="3454152"/>
            <a:ext cx="6400800" cy="910952"/>
          </a:xfrm>
        </p:spPr>
        <p:txBody>
          <a:bodyPr/>
          <a:lstStyle/>
          <a:p>
            <a:r>
              <a:rPr lang="en-GB" dirty="0" smtClean="0"/>
              <a:t>Dr Nigel Hewett OBE FRCGP</a:t>
            </a:r>
          </a:p>
          <a:p>
            <a:r>
              <a:rPr lang="en-GB" dirty="0" smtClean="0"/>
              <a:t>Medical Director Pathway</a:t>
            </a:r>
          </a:p>
          <a:p>
            <a:r>
              <a:rPr lang="en-GB" dirty="0" smtClean="0"/>
              <a:t>Secretary to the Faculty for Homeless and Inclusion Health</a:t>
            </a:r>
            <a:endParaRPr lang="en-GB" dirty="0"/>
          </a:p>
        </p:txBody>
      </p:sp>
    </p:spTree>
    <p:extLst>
      <p:ext uri="{BB962C8B-B14F-4D97-AF65-F5344CB8AC3E}">
        <p14:creationId xmlns:p14="http://schemas.microsoft.com/office/powerpoint/2010/main" val="3107880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opy of Kate Granger Awards Present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7175"/>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5534025"/>
            <a:ext cx="9144000" cy="132397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ctr">
              <a:defRPr/>
            </a:pPr>
            <a:r>
              <a:rPr lang="en-US" sz="4000" dirty="0">
                <a:ln w="0"/>
                <a:solidFill>
                  <a:schemeClr val="tx1"/>
                </a:solidFill>
                <a:effectLst>
                  <a:outerShdw blurRad="38100" dist="19050" dir="2700000" algn="tl" rotWithShape="0">
                    <a:schemeClr val="dk1">
                      <a:alpha val="40000"/>
                    </a:schemeClr>
                  </a:outerShdw>
                </a:effectLst>
              </a:rPr>
              <a:t>2016 National Kate Granger Award for Compassionate Care in the NHS </a:t>
            </a:r>
          </a:p>
        </p:txBody>
      </p:sp>
    </p:spTree>
    <p:extLst>
      <p:ext uri="{BB962C8B-B14F-4D97-AF65-F5344CB8AC3E}">
        <p14:creationId xmlns:p14="http://schemas.microsoft.com/office/powerpoint/2010/main" val="4279927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0"/>
            <a:ext cx="474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3050" y="1614488"/>
            <a:ext cx="15160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94138" y="5348288"/>
            <a:ext cx="12795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33954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Content Placeholder 2"/>
          <p:cNvSpPr>
            <a:spLocks noGrp="1"/>
          </p:cNvSpPr>
          <p:nvPr>
            <p:ph idx="1"/>
          </p:nvPr>
        </p:nvSpPr>
        <p:spPr/>
        <p:txBody>
          <a:bodyPr/>
          <a:lstStyle/>
          <a:p>
            <a:pPr>
              <a:buFont typeface="Arial" charset="0"/>
              <a:buNone/>
            </a:pPr>
            <a:r>
              <a:rPr lang="en-US" altLang="en-US" sz="6000">
                <a:ea typeface="ＭＳ Ｐゴシック" charset="-128"/>
              </a:rPr>
              <a:t>Pathway – what is the evidence?</a:t>
            </a:r>
          </a:p>
        </p:txBody>
      </p:sp>
    </p:spTree>
    <p:extLst>
      <p:ext uri="{BB962C8B-B14F-4D97-AF65-F5344CB8AC3E}">
        <p14:creationId xmlns:p14="http://schemas.microsoft.com/office/powerpoint/2010/main" val="2016297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74638"/>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796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altLang="en-US">
                <a:ea typeface="ＭＳ Ｐゴシック" charset="-128"/>
              </a:rPr>
              <a:t>Quality – UCLH feedback</a:t>
            </a:r>
          </a:p>
        </p:txBody>
      </p:sp>
      <p:sp>
        <p:nvSpPr>
          <p:cNvPr id="38914" name="Content Placeholder 2"/>
          <p:cNvSpPr>
            <a:spLocks noGrp="1"/>
          </p:cNvSpPr>
          <p:nvPr>
            <p:ph sz="quarter" idx="1"/>
          </p:nvPr>
        </p:nvSpPr>
        <p:spPr/>
        <p:txBody>
          <a:bodyPr/>
          <a:lstStyle/>
          <a:p>
            <a:pPr eaLnBrk="1" hangingPunct="1">
              <a:lnSpc>
                <a:spcPct val="80000"/>
              </a:lnSpc>
            </a:pPr>
            <a:r>
              <a:rPr lang="en-US" altLang="en-US" sz="2900">
                <a:ea typeface="ＭＳ Ｐゴシック" charset="-128"/>
              </a:rPr>
              <a:t>You were the only ones that felt my life was worth saving- I am now back with the family I have not seen for 10 years</a:t>
            </a:r>
          </a:p>
          <a:p>
            <a:pPr eaLnBrk="1" hangingPunct="1">
              <a:lnSpc>
                <a:spcPct val="80000"/>
              </a:lnSpc>
            </a:pPr>
            <a:r>
              <a:rPr lang="en-US" altLang="en-US" sz="2900">
                <a:ea typeface="ＭＳ Ｐゴシック" charset="-128"/>
              </a:rPr>
              <a:t>I</a:t>
            </a:r>
            <a:r>
              <a:rPr lang="ja-JP" altLang="en-US" sz="2900">
                <a:ea typeface="ＭＳ Ｐゴシック" charset="-128"/>
              </a:rPr>
              <a:t>’</a:t>
            </a:r>
            <a:r>
              <a:rPr lang="en-US" altLang="ja-JP" sz="2900">
                <a:ea typeface="ＭＳ Ｐゴシック" charset="-128"/>
              </a:rPr>
              <a:t>ve never stayed in hospital as long as this (2wks), I trust you, that</a:t>
            </a:r>
            <a:r>
              <a:rPr lang="ja-JP" altLang="en-US" sz="2900">
                <a:ea typeface="ＭＳ Ｐゴシック" charset="-128"/>
              </a:rPr>
              <a:t>’</a:t>
            </a:r>
            <a:r>
              <a:rPr lang="en-US" altLang="ja-JP" sz="2900">
                <a:ea typeface="ＭＳ Ｐゴシック" charset="-128"/>
              </a:rPr>
              <a:t>s why I am staying</a:t>
            </a:r>
          </a:p>
          <a:p>
            <a:pPr eaLnBrk="1" hangingPunct="1">
              <a:lnSpc>
                <a:spcPct val="80000"/>
              </a:lnSpc>
            </a:pPr>
            <a:r>
              <a:rPr lang="en-US" altLang="en-US" sz="2900">
                <a:ea typeface="ＭＳ Ｐゴシック" charset="-128"/>
              </a:rPr>
              <a:t>The change is tangible, ...full confidence that contacting the team will produce results</a:t>
            </a:r>
          </a:p>
          <a:p>
            <a:pPr eaLnBrk="1" hangingPunct="1">
              <a:lnSpc>
                <a:spcPct val="80000"/>
              </a:lnSpc>
            </a:pPr>
            <a:r>
              <a:rPr lang="en-US" altLang="en-US" sz="2900">
                <a:ea typeface="ＭＳ Ｐゴシック" charset="-128"/>
              </a:rPr>
              <a:t>Joint working with housing options has greatly improved customer care</a:t>
            </a:r>
          </a:p>
          <a:p>
            <a:pPr eaLnBrk="1" hangingPunct="1">
              <a:lnSpc>
                <a:spcPct val="80000"/>
              </a:lnSpc>
            </a:pPr>
            <a:r>
              <a:rPr lang="en-US" altLang="en-US" sz="2900">
                <a:ea typeface="ＭＳ Ｐゴシック" charset="-128"/>
              </a:rPr>
              <a:t>..enormous support with complex substance misuse clients at UCH</a:t>
            </a:r>
          </a:p>
          <a:p>
            <a:pPr eaLnBrk="1" hangingPunct="1">
              <a:lnSpc>
                <a:spcPct val="80000"/>
              </a:lnSpc>
            </a:pPr>
            <a:endParaRPr lang="en-US" altLang="en-US" sz="2200">
              <a:ea typeface="ＭＳ Ｐゴシック" charset="-128"/>
            </a:endParaRPr>
          </a:p>
        </p:txBody>
      </p:sp>
    </p:spTree>
    <p:extLst>
      <p:ext uri="{BB962C8B-B14F-4D97-AF65-F5344CB8AC3E}">
        <p14:creationId xmlns:p14="http://schemas.microsoft.com/office/powerpoint/2010/main" val="162744895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3"/>
          <p:cNvSpPr>
            <a:spLocks noGrp="1"/>
          </p:cNvSpPr>
          <p:nvPr>
            <p:ph type="title"/>
          </p:nvPr>
        </p:nvSpPr>
        <p:spPr/>
        <p:txBody>
          <a:bodyPr/>
          <a:lstStyle/>
          <a:p>
            <a:r>
              <a:rPr lang="en-US" altLang="en-US">
                <a:ea typeface="ＭＳ Ｐゴシック" charset="-128"/>
              </a:rPr>
              <a:t>Newest team in SLAM</a:t>
            </a:r>
          </a:p>
        </p:txBody>
      </p:sp>
      <p:sp>
        <p:nvSpPr>
          <p:cNvPr id="39938" name="Content Placeholder 4"/>
          <p:cNvSpPr>
            <a:spLocks noGrp="1"/>
          </p:cNvSpPr>
          <p:nvPr>
            <p:ph idx="1"/>
          </p:nvPr>
        </p:nvSpPr>
        <p:spPr/>
        <p:txBody>
          <a:bodyPr/>
          <a:lstStyle/>
          <a:p>
            <a:r>
              <a:rPr lang="en-US" altLang="en-US" sz="2800">
                <a:ea typeface="ＭＳ Ｐゴシック" charset="-128"/>
              </a:rPr>
              <a:t>Dr. Jonathan Beckett, Consultant on Triage Ward and Chair of the Consultants Group at the Lambeth Hospital says our team has </a:t>
            </a:r>
            <a:r>
              <a:rPr lang="ja-JP" altLang="en-US" sz="2800">
                <a:ea typeface="ＭＳ Ｐゴシック" charset="-128"/>
              </a:rPr>
              <a:t>“</a:t>
            </a:r>
            <a:r>
              <a:rPr lang="en-US" altLang="ja-JP" sz="2800">
                <a:ea typeface="ＭＳ Ｐゴシック" charset="-128"/>
              </a:rPr>
              <a:t>helped to promote a social and moral conscience in us all</a:t>
            </a:r>
            <a:r>
              <a:rPr lang="ja-JP" altLang="en-US" sz="2800">
                <a:ea typeface="ＭＳ Ｐゴシック" charset="-128"/>
              </a:rPr>
              <a:t>”</a:t>
            </a:r>
            <a:endParaRPr lang="en-GB" altLang="ja-JP" sz="2800">
              <a:ea typeface="ＭＳ Ｐゴシック" charset="-128"/>
            </a:endParaRPr>
          </a:p>
          <a:p>
            <a:r>
              <a:rPr lang="en-US" altLang="en-US" sz="2800">
                <a:ea typeface="ＭＳ Ｐゴシック" charset="-128"/>
              </a:rPr>
              <a:t>Dr. Rob Harland Consultant Psychiatrist and Chair of the Consultants Group at the Maudsley Hospital says:</a:t>
            </a:r>
            <a:endParaRPr lang="en-GB" altLang="en-US" sz="2800">
              <a:ea typeface="ＭＳ Ｐゴシック" charset="-128"/>
            </a:endParaRPr>
          </a:p>
          <a:p>
            <a:pPr>
              <a:buFont typeface="Arial" charset="0"/>
              <a:buNone/>
            </a:pPr>
            <a:r>
              <a:rPr lang="ja-JP" altLang="en-US" sz="2800">
                <a:ea typeface="ＭＳ Ｐゴシック" charset="-128"/>
              </a:rPr>
              <a:t>“</a:t>
            </a:r>
            <a:r>
              <a:rPr lang="en-US" altLang="ja-JP" sz="2800">
                <a:ea typeface="ＭＳ Ｐゴシック" charset="-128"/>
              </a:rPr>
              <a:t>These people are very bright, they know the law.  They can get to grips in 15 minutes with issues it takes us 2 hours to even start to work out. They</a:t>
            </a:r>
            <a:r>
              <a:rPr lang="ja-JP" altLang="en-US" sz="2800">
                <a:ea typeface="ＭＳ Ｐゴシック" charset="-128"/>
              </a:rPr>
              <a:t>’</a:t>
            </a:r>
            <a:r>
              <a:rPr lang="en-US" altLang="ja-JP" sz="2800">
                <a:ea typeface="ＭＳ Ｐゴシック" charset="-128"/>
              </a:rPr>
              <a:t>re brilliant.</a:t>
            </a:r>
            <a:r>
              <a:rPr lang="ja-JP" altLang="en-US" sz="2800">
                <a:ea typeface="ＭＳ Ｐゴシック" charset="-128"/>
              </a:rPr>
              <a:t>”</a:t>
            </a:r>
            <a:r>
              <a:rPr lang="en-US" altLang="ja-JP" sz="2800">
                <a:ea typeface="ＭＳ Ｐゴシック" charset="-128"/>
              </a:rPr>
              <a:t> </a:t>
            </a:r>
            <a:endParaRPr lang="en-GB" altLang="ja-JP" sz="2800">
              <a:ea typeface="ＭＳ Ｐゴシック" charset="-128"/>
            </a:endParaRPr>
          </a:p>
          <a:p>
            <a:pPr>
              <a:buFont typeface="Arial" charset="0"/>
              <a:buNone/>
            </a:pPr>
            <a:endParaRPr lang="en-GB" altLang="en-US" sz="2800">
              <a:ea typeface="ＭＳ Ｐゴシック" charset="-128"/>
            </a:endParaRPr>
          </a:p>
          <a:p>
            <a:endParaRPr lang="en-US" altLang="en-US">
              <a:ea typeface="ＭＳ Ｐゴシック" charset="-128"/>
            </a:endParaRPr>
          </a:p>
        </p:txBody>
      </p:sp>
    </p:spTree>
    <p:extLst>
      <p:ext uri="{BB962C8B-B14F-4D97-AF65-F5344CB8AC3E}">
        <p14:creationId xmlns:p14="http://schemas.microsoft.com/office/powerpoint/2010/main" val="35290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7738" y="53975"/>
            <a:ext cx="7286625"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extBox 4"/>
          <p:cNvSpPr txBox="1">
            <a:spLocks noChangeArrowheads="1"/>
          </p:cNvSpPr>
          <p:nvPr/>
        </p:nvSpPr>
        <p:spPr bwMode="auto">
          <a:xfrm>
            <a:off x="947738" y="5073650"/>
            <a:ext cx="61039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37931725" indent="-37474525">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Hewett et al. A general practitioner and nurse led approach to improving hospital care for homeless people BMJ 2012;345:e5999</a:t>
            </a:r>
          </a:p>
        </p:txBody>
      </p:sp>
    </p:spTree>
    <p:extLst>
      <p:ext uri="{BB962C8B-B14F-4D97-AF65-F5344CB8AC3E}">
        <p14:creationId xmlns:p14="http://schemas.microsoft.com/office/powerpoint/2010/main" val="4271739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normAutofit fontScale="90000"/>
          </a:bodyPr>
          <a:lstStyle/>
          <a:p>
            <a:r>
              <a:rPr lang="en-US" altLang="en-US">
                <a:ea typeface="ＭＳ Ｐゴシック" charset="-128"/>
              </a:rPr>
              <a:t>KHP Pathway Outcomes – all homeless patients attending</a:t>
            </a:r>
          </a:p>
        </p:txBody>
      </p:sp>
      <p:sp>
        <p:nvSpPr>
          <p:cNvPr id="41986" name="Content Placeholder 2"/>
          <p:cNvSpPr>
            <a:spLocks noGrp="1"/>
          </p:cNvSpPr>
          <p:nvPr>
            <p:ph sz="quarter" idx="1"/>
          </p:nvPr>
        </p:nvSpPr>
        <p:spPr/>
        <p:txBody>
          <a:bodyPr/>
          <a:lstStyle/>
          <a:p>
            <a:r>
              <a:rPr lang="en-US" altLang="en-US">
                <a:ea typeface="ＭＳ Ｐゴシック" charset="-128"/>
              </a:rPr>
              <a:t>Context - Rough sleeping in London has increased by 90% between 2010/11 and 2014/15 after a steep decline in the 2000</a:t>
            </a:r>
            <a:r>
              <a:rPr lang="ja-JP" altLang="en-US">
                <a:ea typeface="ＭＳ Ｐゴシック" charset="-128"/>
              </a:rPr>
              <a:t>’</a:t>
            </a:r>
            <a:r>
              <a:rPr lang="en-US" altLang="ja-JP">
                <a:ea typeface="ＭＳ Ｐゴシック" charset="-128"/>
              </a:rPr>
              <a:t>s</a:t>
            </a:r>
          </a:p>
          <a:p>
            <a:r>
              <a:rPr lang="en-US" altLang="en-US">
                <a:ea typeface="ＭＳ Ｐゴシック" charset="-128"/>
              </a:rPr>
              <a:t>9% reduction in A&amp;E attendances, an 11% reduction in bed days in the measured cohort, 56% showed improved housing outcomes and the average length of stay reduced from 3.2 to 2.6 days </a:t>
            </a:r>
          </a:p>
          <a:p>
            <a:r>
              <a:rPr lang="en-US" altLang="en-US" sz="2000">
                <a:ea typeface="ＭＳ Ｐゴシック" charset="-128"/>
              </a:rPr>
              <a:t>Dorney-Smith S, Hewett, N, Khan, Z, Smith R (2016) Integrating health care for homeless people—the experience of the KHP Pathway Homeless Team. BJHCM 22(4): 225–34</a:t>
            </a:r>
          </a:p>
          <a:p>
            <a:endParaRPr lang="en-US" altLang="en-US">
              <a:ea typeface="ＭＳ Ｐゴシック" charset="-128"/>
            </a:endParaRPr>
          </a:p>
        </p:txBody>
      </p:sp>
    </p:spTree>
    <p:extLst>
      <p:ext uri="{BB962C8B-B14F-4D97-AF65-F5344CB8AC3E}">
        <p14:creationId xmlns:p14="http://schemas.microsoft.com/office/powerpoint/2010/main" val="47398941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tLang="en-US">
                <a:ea typeface="ＭＳ Ｐゴシック" charset="-128"/>
              </a:rPr>
              <a:t>2 Centre RCT – Royal London &amp; Brighton</a:t>
            </a:r>
          </a:p>
        </p:txBody>
      </p:sp>
      <p:sp>
        <p:nvSpPr>
          <p:cNvPr id="44034" name="Content Placeholder 2"/>
          <p:cNvSpPr>
            <a:spLocks noGrp="1"/>
          </p:cNvSpPr>
          <p:nvPr>
            <p:ph sz="quarter" idx="1"/>
          </p:nvPr>
        </p:nvSpPr>
        <p:spPr/>
        <p:txBody>
          <a:bodyPr/>
          <a:lstStyle/>
          <a:p>
            <a:r>
              <a:rPr lang="en-US" altLang="en-US">
                <a:ea typeface="ＭＳ Ｐゴシック" charset="-128"/>
              </a:rPr>
              <a:t>Quality of life scores (EQ5D-5L) improved post discharge for  Pathway patients</a:t>
            </a:r>
          </a:p>
          <a:p>
            <a:r>
              <a:rPr lang="en-US" altLang="en-US">
                <a:ea typeface="ＭＳ Ｐゴシック" charset="-128"/>
              </a:rPr>
              <a:t>Proportion of people sleeping on the streets reduced from 14.6% in standard arm to 3.8% in Pathway arm</a:t>
            </a:r>
          </a:p>
          <a:p>
            <a:r>
              <a:rPr lang="en-US" altLang="en-US">
                <a:ea typeface="ＭＳ Ｐゴシック" charset="-128"/>
              </a:rPr>
              <a:t>The increased quality of life cost per QALY was £26,000</a:t>
            </a:r>
            <a:r>
              <a:rPr lang="en-GB" altLang="en-US">
                <a:ea typeface="ＭＳ Ｐゴシック" charset="-128"/>
              </a:rPr>
              <a:t> </a:t>
            </a:r>
          </a:p>
          <a:p>
            <a:r>
              <a:rPr lang="en-US" altLang="en-US">
                <a:ea typeface="ＭＳ Ｐゴシック" charset="-128"/>
                <a:hlinkClick r:id="rId2"/>
              </a:rPr>
              <a:t>http://www.clinmed.rcpjournal.org/content/16/3/223.full.pdf</a:t>
            </a:r>
            <a:r>
              <a:rPr lang="en-US" altLang="en-US">
                <a:ea typeface="ＭＳ Ｐゴシック" charset="-128"/>
              </a:rPr>
              <a:t> </a:t>
            </a:r>
            <a:endParaRPr lang="en-GB" altLang="en-US">
              <a:ea typeface="ＭＳ Ｐゴシック" charset="-128"/>
            </a:endParaRPr>
          </a:p>
        </p:txBody>
      </p:sp>
    </p:spTree>
    <p:extLst>
      <p:ext uri="{BB962C8B-B14F-4D97-AF65-F5344CB8AC3E}">
        <p14:creationId xmlns:p14="http://schemas.microsoft.com/office/powerpoint/2010/main" val="13232343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475" y="1052736"/>
            <a:ext cx="8434388" cy="4892452"/>
          </a:xfrm>
        </p:spPr>
        <p:txBody>
          <a:bodyPr>
            <a:normAutofit fontScale="70000" lnSpcReduction="20000"/>
          </a:bodyPr>
          <a:lstStyle/>
          <a:p>
            <a:pPr marL="0" indent="0" eaLnBrk="1" hangingPunct="1">
              <a:buFont typeface="Arial" pitchFamily="-107" charset="0"/>
              <a:buNone/>
              <a:defRPr/>
            </a:pPr>
            <a:r>
              <a:rPr lang="en-US" dirty="0" smtClean="0">
                <a:ea typeface="ＭＳ Ｐゴシック" pitchFamily="28" charset="-128"/>
              </a:rPr>
              <a:t>LOS</a:t>
            </a:r>
          </a:p>
          <a:p>
            <a:pPr marL="0" indent="0" eaLnBrk="1" hangingPunct="1">
              <a:buFont typeface="Arial" pitchFamily="-107" charset="0"/>
              <a:buNone/>
              <a:defRPr/>
            </a:pPr>
            <a:r>
              <a:rPr lang="en-US" b="0" dirty="0" smtClean="0">
                <a:ea typeface="ＭＳ Ｐゴシック" pitchFamily="28" charset="-128"/>
              </a:rPr>
              <a:t>Alongside whether or not the person was treated by the homeless team, the regression model included primary diagnosis, legal status, the recording of a homeless address, borough link of the first admission ward and date of discharge.</a:t>
            </a:r>
          </a:p>
          <a:p>
            <a:pPr marL="0" indent="0" eaLnBrk="1" hangingPunct="1">
              <a:buFont typeface="Arial" pitchFamily="-107" charset="0"/>
              <a:buNone/>
              <a:defRPr/>
            </a:pPr>
            <a:r>
              <a:rPr lang="en-US" b="0" dirty="0" smtClean="0">
                <a:ea typeface="ＭＳ Ｐゴシック" pitchFamily="28" charset="-128"/>
              </a:rPr>
              <a:t>It included 185 treated patients and 223 control patients, all admitted after August 2014. This comprises 408 of a possible total 457 patients (89%), the difference being accounted for by missing data.</a:t>
            </a:r>
          </a:p>
          <a:p>
            <a:pPr marL="0" indent="0" eaLnBrk="1" hangingPunct="1">
              <a:buFont typeface="Arial" pitchFamily="-107" charset="0"/>
              <a:buNone/>
              <a:defRPr/>
            </a:pPr>
            <a:r>
              <a:rPr lang="en-US" sz="4000" b="1" dirty="0" smtClean="0">
                <a:ea typeface="ＭＳ Ｐゴシック" pitchFamily="28" charset="-128"/>
              </a:rPr>
              <a:t>LOS was estimated to be 25% lower among the treated group </a:t>
            </a:r>
            <a:r>
              <a:rPr lang="en-US" b="0" dirty="0" smtClean="0">
                <a:ea typeface="ＭＳ Ｐゴシック" pitchFamily="28" charset="-128"/>
              </a:rPr>
              <a:t>(</a:t>
            </a:r>
            <a:r>
              <a:rPr lang="en-US" b="0" dirty="0" err="1" smtClean="0">
                <a:ea typeface="ＭＳ Ｐゴシック" pitchFamily="28" charset="-128"/>
              </a:rPr>
              <a:t>p</a:t>
            </a:r>
            <a:r>
              <a:rPr lang="en-US" b="0" dirty="0" smtClean="0">
                <a:ea typeface="ＭＳ Ｐゴシック" pitchFamily="28" charset="-128"/>
              </a:rPr>
              <a:t> = 0.002; 95% CI 10% to 37%).</a:t>
            </a:r>
          </a:p>
          <a:p>
            <a:pPr marL="0" indent="0" eaLnBrk="1" hangingPunct="1">
              <a:buFont typeface="Arial" pitchFamily="-107" charset="0"/>
              <a:buNone/>
              <a:defRPr/>
            </a:pPr>
            <a:r>
              <a:rPr lang="en-US" dirty="0" smtClean="0">
                <a:ea typeface="ＭＳ Ｐゴシック" pitchFamily="28" charset="-128"/>
              </a:rPr>
              <a:t>Readmission</a:t>
            </a:r>
          </a:p>
          <a:p>
            <a:pPr marL="0" indent="0" eaLnBrk="1" hangingPunct="1">
              <a:buFont typeface="Arial" pitchFamily="-107" charset="0"/>
              <a:buNone/>
              <a:defRPr/>
            </a:pPr>
            <a:r>
              <a:rPr lang="en-US" b="0" dirty="0" smtClean="0">
                <a:ea typeface="ＭＳ Ｐゴシック" pitchFamily="28" charset="-128"/>
              </a:rPr>
              <a:t>The Cox regression model included marital status and number of admissions in the preceding 2 years alongside treatment (or not) by the homeless team.</a:t>
            </a:r>
          </a:p>
          <a:p>
            <a:pPr marL="0" indent="0" eaLnBrk="1" hangingPunct="1">
              <a:buFont typeface="Arial" pitchFamily="-107" charset="0"/>
              <a:buNone/>
              <a:defRPr/>
            </a:pPr>
            <a:r>
              <a:rPr lang="en-US" sz="4000" b="1" dirty="0" smtClean="0">
                <a:ea typeface="ＭＳ Ｐゴシック" pitchFamily="28" charset="-128"/>
              </a:rPr>
              <a:t>The rate of readmission was estimated to be 37% lower among the treated group </a:t>
            </a:r>
            <a:r>
              <a:rPr lang="en-US" b="0" dirty="0" smtClean="0">
                <a:ea typeface="ＭＳ Ｐゴシック" pitchFamily="28" charset="-128"/>
              </a:rPr>
              <a:t>(</a:t>
            </a:r>
            <a:r>
              <a:rPr lang="en-US" b="0" dirty="0" err="1" smtClean="0">
                <a:ea typeface="ＭＳ Ｐゴシック" pitchFamily="28" charset="-128"/>
              </a:rPr>
              <a:t>p</a:t>
            </a:r>
            <a:r>
              <a:rPr lang="en-US" b="0" dirty="0" smtClean="0">
                <a:ea typeface="ＭＳ Ｐゴシック" pitchFamily="28" charset="-128"/>
              </a:rPr>
              <a:t> = 0.044; 95% CI 1% to 60%)  </a:t>
            </a:r>
          </a:p>
          <a:p>
            <a:pPr marL="0" indent="0" eaLnBrk="1" hangingPunct="1">
              <a:buFont typeface="Arial" pitchFamily="-107" charset="0"/>
              <a:buNone/>
              <a:defRPr/>
            </a:pPr>
            <a:endParaRPr lang="en-US" b="0" dirty="0" smtClean="0">
              <a:ea typeface="ＭＳ Ｐゴシック" pitchFamily="28" charset="-128"/>
            </a:endParaRPr>
          </a:p>
        </p:txBody>
      </p:sp>
      <p:sp>
        <p:nvSpPr>
          <p:cNvPr id="118786" name="Title 2"/>
          <p:cNvSpPr>
            <a:spLocks noGrp="1"/>
          </p:cNvSpPr>
          <p:nvPr>
            <p:ph type="title"/>
          </p:nvPr>
        </p:nvSpPr>
        <p:spPr/>
        <p:txBody>
          <a:bodyPr>
            <a:normAutofit fontScale="90000"/>
          </a:bodyPr>
          <a:lstStyle/>
          <a:p>
            <a:pPr eaLnBrk="1" hangingPunct="1"/>
            <a:r>
              <a:rPr lang="en-US" altLang="en-US" dirty="0" smtClean="0">
                <a:ea typeface="MS PGothic" charset="-128"/>
                <a:cs typeface="ＭＳ Ｐゴシック" charset="-128"/>
              </a:rPr>
              <a:t>Early results from SLAM regression modelling</a:t>
            </a:r>
            <a:endParaRPr lang="en-US" altLang="en-US" dirty="0">
              <a:ea typeface="MS PGothic" charset="-128"/>
              <a:cs typeface="ＭＳ Ｐゴシック" charset="-128"/>
            </a:endParaRPr>
          </a:p>
        </p:txBody>
      </p:sp>
    </p:spTree>
    <p:extLst>
      <p:ext uri="{BB962C8B-B14F-4D97-AF65-F5344CB8AC3E}">
        <p14:creationId xmlns:p14="http://schemas.microsoft.com/office/powerpoint/2010/main" val="259492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endParaRPr lang="en-US" altLang="en-US">
              <a:ea typeface="ＭＳ Ｐゴシック" charset="-128"/>
            </a:endParaRPr>
          </a:p>
        </p:txBody>
      </p:sp>
      <p:sp>
        <p:nvSpPr>
          <p:cNvPr id="17410" name="Content Placeholder 2"/>
          <p:cNvSpPr>
            <a:spLocks noGrp="1"/>
          </p:cNvSpPr>
          <p:nvPr>
            <p:ph idx="1"/>
          </p:nvPr>
        </p:nvSpPr>
        <p:spPr/>
        <p:txBody>
          <a:bodyPr/>
          <a:lstStyle/>
          <a:p>
            <a:endParaRPr lang="en-US" altLang="en-US">
              <a:ea typeface="ＭＳ Ｐゴシック" charset="-128"/>
            </a:endParaRPr>
          </a:p>
        </p:txBody>
      </p:sp>
      <p:pic>
        <p:nvPicPr>
          <p:cNvPr id="1741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2177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461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a:ea typeface="ＭＳ Ｐゴシック" charset="-128"/>
              </a:rPr>
              <a:t>Do Values add Value?</a:t>
            </a:r>
          </a:p>
        </p:txBody>
      </p:sp>
      <p:sp>
        <p:nvSpPr>
          <p:cNvPr id="28675" name="Content Placeholder 2"/>
          <p:cNvSpPr>
            <a:spLocks noGrp="1"/>
          </p:cNvSpPr>
          <p:nvPr>
            <p:ph idx="1"/>
          </p:nvPr>
        </p:nvSpPr>
        <p:spPr/>
        <p:txBody>
          <a:bodyPr/>
          <a:lstStyle/>
          <a:p>
            <a:r>
              <a:rPr lang="en-US" altLang="en-US">
                <a:ea typeface="ＭＳ Ｐゴシック" charset="-128"/>
              </a:rPr>
              <a:t>Professor Michael Porter Harvard Business School (at a UCLP masterclass 2010) – “value means outcomes that matter to patients expressed in terms of the cost of the whole care cycle”</a:t>
            </a:r>
          </a:p>
          <a:p>
            <a:r>
              <a:rPr lang="en-US" altLang="en-US">
                <a:ea typeface="ＭＳ Ｐゴシック" charset="-128"/>
              </a:rPr>
              <a:t>“Cost reduction without regard to the outcomes achieved is dangerous and self defeating, leading to false “savings” and potentially limiting effective care</a:t>
            </a:r>
          </a:p>
        </p:txBody>
      </p:sp>
    </p:spTree>
    <p:extLst>
      <p:ext uri="{BB962C8B-B14F-4D97-AF65-F5344CB8AC3E}">
        <p14:creationId xmlns:p14="http://schemas.microsoft.com/office/powerpoint/2010/main" val="1049092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randombar(horizontal)">
                                      <p:cBhvr>
                                        <p:cTn id="7" dur="500"/>
                                        <p:tgtEl>
                                          <p:spTgt spid="286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randombar(horizontal)">
                                      <p:cBhvr>
                                        <p:cTn id="12" dur="5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a:ea typeface="ＭＳ Ｐゴシック" charset="-128"/>
              </a:rPr>
              <a:t>Inclusion Health – Extreme Medicine?</a:t>
            </a:r>
          </a:p>
        </p:txBody>
      </p:sp>
      <p:sp>
        <p:nvSpPr>
          <p:cNvPr id="17411" name="Content Placeholder 2"/>
          <p:cNvSpPr>
            <a:spLocks noGrp="1"/>
          </p:cNvSpPr>
          <p:nvPr>
            <p:ph idx="1"/>
          </p:nvPr>
        </p:nvSpPr>
        <p:spPr/>
        <p:txBody>
          <a:bodyPr/>
          <a:lstStyle/>
          <a:p>
            <a:r>
              <a:rPr lang="en-US" altLang="en-US" sz="3100">
                <a:ea typeface="ＭＳ Ｐゴシック" charset="-128"/>
              </a:rPr>
              <a:t>Marginal medicine, outliers (complexity, multi-morbidity) Standing alongside our patients – nothing left to lose</a:t>
            </a:r>
          </a:p>
          <a:p>
            <a:r>
              <a:rPr lang="en-US" altLang="en-US" sz="3100">
                <a:ea typeface="ＭＳ Ｐゴシック" charset="-128"/>
              </a:rPr>
              <a:t>Surfing the breaking edge of chaos</a:t>
            </a:r>
          </a:p>
          <a:p>
            <a:r>
              <a:rPr lang="en-US" altLang="en-US" sz="3100">
                <a:ea typeface="ＭＳ Ｐゴシック" charset="-128"/>
              </a:rPr>
              <a:t>Hotbed of innovation – primary care based drug and alcohol treatment, hepatitis C treatment, PD treatment, outreach care to hostels, drop in’s and the streets</a:t>
            </a:r>
          </a:p>
          <a:p>
            <a:r>
              <a:rPr lang="en-US" altLang="en-US" sz="3100">
                <a:ea typeface="ＭＳ Ｐゴシック" charset="-128"/>
              </a:rPr>
              <a:t>Multidisciplinary care &amp; reflective practice</a:t>
            </a:r>
          </a:p>
          <a:p>
            <a:r>
              <a:rPr lang="en-US" altLang="en-US" sz="3100">
                <a:ea typeface="ＭＳ Ｐゴシック" charset="-128"/>
              </a:rPr>
              <a:t>Experts by experience</a:t>
            </a:r>
          </a:p>
        </p:txBody>
      </p:sp>
    </p:spTree>
    <p:extLst>
      <p:ext uri="{BB962C8B-B14F-4D97-AF65-F5344CB8AC3E}">
        <p14:creationId xmlns:p14="http://schemas.microsoft.com/office/powerpoint/2010/main" val="704781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box(in)">
                                      <p:cBhvr>
                                        <p:cTn id="7" dur="500"/>
                                        <p:tgtEl>
                                          <p:spTgt spid="174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box(in)">
                                      <p:cBhvr>
                                        <p:cTn id="12" dur="500"/>
                                        <p:tgtEl>
                                          <p:spTgt spid="174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box(in)">
                                      <p:cBhvr>
                                        <p:cTn id="17" dur="500"/>
                                        <p:tgtEl>
                                          <p:spTgt spid="1741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box(in)">
                                      <p:cBhvr>
                                        <p:cTn id="22" dur="500"/>
                                        <p:tgtEl>
                                          <p:spTgt spid="1741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box(in)">
                                      <p:cBhvr>
                                        <p:cTn id="27" dur="500"/>
                                        <p:tgtEl>
                                          <p:spTgt spid="174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08912" cy="1143000"/>
          </a:xfrm>
        </p:spPr>
        <p:txBody>
          <a:bodyPr>
            <a:normAutofit fontScale="90000"/>
          </a:bodyPr>
          <a:lstStyle/>
          <a:p>
            <a:r>
              <a:rPr lang="en-GB" dirty="0"/>
              <a:t>The Faculty for </a:t>
            </a:r>
            <a:r>
              <a:rPr lang="en-GB" dirty="0" smtClean="0"/>
              <a:t>Homeless and Inclusion Health</a:t>
            </a:r>
            <a:endParaRPr lang="en-GB" dirty="0"/>
          </a:p>
        </p:txBody>
      </p:sp>
      <p:sp>
        <p:nvSpPr>
          <p:cNvPr id="3" name="Content Placeholder 2"/>
          <p:cNvSpPr>
            <a:spLocks noGrp="1"/>
          </p:cNvSpPr>
          <p:nvPr>
            <p:ph idx="1"/>
          </p:nvPr>
        </p:nvSpPr>
        <p:spPr>
          <a:xfrm>
            <a:off x="467544" y="1268760"/>
            <a:ext cx="7992888" cy="4608512"/>
          </a:xfrm>
        </p:spPr>
        <p:txBody>
          <a:bodyPr>
            <a:noAutofit/>
          </a:bodyPr>
          <a:lstStyle/>
          <a:p>
            <a:pPr>
              <a:spcAft>
                <a:spcPts val="600"/>
              </a:spcAft>
            </a:pPr>
            <a:r>
              <a:rPr lang="en-GB" dirty="0"/>
              <a:t>Free network of </a:t>
            </a:r>
            <a:r>
              <a:rPr lang="en-GB" dirty="0" smtClean="0"/>
              <a:t>people </a:t>
            </a:r>
            <a:r>
              <a:rPr lang="en-GB" dirty="0"/>
              <a:t>working with</a:t>
            </a:r>
            <a:r>
              <a:rPr lang="en-GB" dirty="0" smtClean="0"/>
              <a:t>:</a:t>
            </a:r>
          </a:p>
          <a:p>
            <a:pPr lvl="1">
              <a:spcBef>
                <a:spcPts val="0"/>
              </a:spcBef>
            </a:pPr>
            <a:r>
              <a:rPr lang="en-GB" dirty="0"/>
              <a:t>Vulnerable migrants</a:t>
            </a:r>
          </a:p>
          <a:p>
            <a:pPr lvl="1">
              <a:spcBef>
                <a:spcPts val="0"/>
              </a:spcBef>
            </a:pPr>
            <a:r>
              <a:rPr lang="en-GB" dirty="0"/>
              <a:t>People involved in the sex industry</a:t>
            </a:r>
          </a:p>
          <a:p>
            <a:pPr lvl="1">
              <a:spcBef>
                <a:spcPts val="0"/>
              </a:spcBef>
            </a:pPr>
            <a:r>
              <a:rPr lang="en-GB" dirty="0"/>
              <a:t>Homeless people</a:t>
            </a:r>
          </a:p>
          <a:p>
            <a:pPr lvl="1">
              <a:spcBef>
                <a:spcPts val="0"/>
              </a:spcBef>
            </a:pPr>
            <a:r>
              <a:rPr lang="en-GB" dirty="0"/>
              <a:t>Gypsies and </a:t>
            </a:r>
            <a:r>
              <a:rPr lang="en-GB" dirty="0" smtClean="0"/>
              <a:t>Travellers</a:t>
            </a:r>
          </a:p>
          <a:p>
            <a:pPr lvl="1">
              <a:spcBef>
                <a:spcPts val="0"/>
              </a:spcBef>
            </a:pPr>
            <a:endParaRPr lang="en-GB" sz="1100" dirty="0" smtClean="0"/>
          </a:p>
          <a:p>
            <a:pPr>
              <a:spcAft>
                <a:spcPts val="600"/>
              </a:spcAft>
            </a:pPr>
            <a:r>
              <a:rPr lang="en-GB" dirty="0" smtClean="0"/>
              <a:t>Research updates, low cost CPD, regional and special interest meetings</a:t>
            </a:r>
          </a:p>
          <a:p>
            <a:pPr marL="357188" indent="0" algn="ctr">
              <a:buNone/>
            </a:pPr>
            <a:r>
              <a:rPr lang="en-GB" b="1" dirty="0" smtClean="0"/>
              <a:t>www.pathway.org.uk/faculty</a:t>
            </a:r>
          </a:p>
          <a:p>
            <a:pPr marL="277813" indent="0">
              <a:buNone/>
            </a:pPr>
            <a:endParaRPr lang="en-GB" sz="1200" dirty="0" smtClean="0"/>
          </a:p>
        </p:txBody>
      </p:sp>
    </p:spTree>
    <p:extLst>
      <p:ext uri="{BB962C8B-B14F-4D97-AF65-F5344CB8AC3E}">
        <p14:creationId xmlns:p14="http://schemas.microsoft.com/office/powerpoint/2010/main" val="17204189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International Symposium on Homeless &amp; Inclusion Health</a:t>
            </a:r>
            <a:endParaRPr lang="en-GB" dirty="0"/>
          </a:p>
        </p:txBody>
      </p:sp>
      <p:sp>
        <p:nvSpPr>
          <p:cNvPr id="3" name="Content Placeholder 2"/>
          <p:cNvSpPr>
            <a:spLocks noGrp="1"/>
          </p:cNvSpPr>
          <p:nvPr>
            <p:ph idx="1"/>
          </p:nvPr>
        </p:nvSpPr>
        <p:spPr>
          <a:xfrm>
            <a:off x="213673" y="1412776"/>
            <a:ext cx="5004979" cy="3591249"/>
          </a:xfrm>
        </p:spPr>
        <p:txBody>
          <a:bodyPr/>
          <a:lstStyle/>
          <a:p>
            <a:r>
              <a:rPr lang="en-GB" dirty="0" smtClean="0"/>
              <a:t>300 professionals and Experts by Experience</a:t>
            </a:r>
          </a:p>
          <a:p>
            <a:r>
              <a:rPr lang="en-GB" dirty="0" smtClean="0"/>
              <a:t>Speakers from across the world, past examples:</a:t>
            </a:r>
          </a:p>
          <a:p>
            <a:pPr lvl="1">
              <a:spcBef>
                <a:spcPts val="0"/>
              </a:spcBef>
            </a:pPr>
            <a:r>
              <a:rPr lang="en-GB" dirty="0" smtClean="0"/>
              <a:t>Professor David Nutt</a:t>
            </a:r>
          </a:p>
          <a:p>
            <a:pPr lvl="1">
              <a:spcBef>
                <a:spcPts val="0"/>
              </a:spcBef>
            </a:pPr>
            <a:r>
              <a:rPr lang="en-GB" dirty="0" smtClean="0"/>
              <a:t>Professor Graham Foster</a:t>
            </a:r>
          </a:p>
          <a:p>
            <a:pPr lvl="1">
              <a:spcBef>
                <a:spcPts val="0"/>
              </a:spcBef>
            </a:pPr>
            <a:r>
              <a:rPr lang="en-GB" dirty="0" smtClean="0"/>
              <a:t>Professor Dame Sue Bailey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1715" y="1628800"/>
            <a:ext cx="3372476" cy="2376264"/>
          </a:xfrm>
          <a:prstGeom prst="rect">
            <a:avLst/>
          </a:prstGeom>
        </p:spPr>
      </p:pic>
      <p:sp>
        <p:nvSpPr>
          <p:cNvPr id="6" name="TextBox 5"/>
          <p:cNvSpPr txBox="1"/>
          <p:nvPr/>
        </p:nvSpPr>
        <p:spPr>
          <a:xfrm>
            <a:off x="1691680" y="4797152"/>
            <a:ext cx="6048672" cy="1015663"/>
          </a:xfrm>
          <a:prstGeom prst="rect">
            <a:avLst/>
          </a:prstGeom>
          <a:noFill/>
        </p:spPr>
        <p:txBody>
          <a:bodyPr wrap="square" rtlCol="0">
            <a:spAutoFit/>
          </a:bodyPr>
          <a:lstStyle/>
          <a:p>
            <a:pPr algn="ctr"/>
            <a:r>
              <a:rPr lang="en-GB" sz="3000" dirty="0" smtClean="0"/>
              <a:t>March 2018</a:t>
            </a:r>
            <a:r>
              <a:rPr lang="en-GB" sz="3000" dirty="0"/>
              <a:t/>
            </a:r>
            <a:br>
              <a:rPr lang="en-GB" sz="3000" dirty="0"/>
            </a:br>
            <a:r>
              <a:rPr lang="en-GB" sz="3000" dirty="0" smtClean="0"/>
              <a:t>www.homelessnessandhealth.co.uk</a:t>
            </a:r>
            <a:endParaRPr lang="en-GB" sz="3000" dirty="0"/>
          </a:p>
        </p:txBody>
      </p:sp>
    </p:spTree>
    <p:extLst>
      <p:ext uri="{BB962C8B-B14F-4D97-AF65-F5344CB8AC3E}">
        <p14:creationId xmlns:p14="http://schemas.microsoft.com/office/powerpoint/2010/main" val="1360713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Post-Graduate Module in </a:t>
            </a:r>
            <a:r>
              <a:rPr lang="en-GB" dirty="0" smtClean="0"/>
              <a:t>Homeless and Inclusion </a:t>
            </a:r>
            <a:r>
              <a:rPr lang="en-GB" dirty="0"/>
              <a:t>Health</a:t>
            </a:r>
            <a:br>
              <a:rPr lang="en-GB" dirty="0"/>
            </a:br>
            <a:endParaRPr lang="en-GB" dirty="0"/>
          </a:p>
        </p:txBody>
      </p:sp>
      <p:sp>
        <p:nvSpPr>
          <p:cNvPr id="3" name="Content Placeholder 2"/>
          <p:cNvSpPr>
            <a:spLocks noGrp="1"/>
          </p:cNvSpPr>
          <p:nvPr>
            <p:ph idx="1"/>
          </p:nvPr>
        </p:nvSpPr>
        <p:spPr>
          <a:xfrm>
            <a:off x="457200" y="980728"/>
            <a:ext cx="8229600" cy="4608512"/>
          </a:xfrm>
        </p:spPr>
        <p:txBody>
          <a:bodyPr/>
          <a:lstStyle/>
          <a:p>
            <a:r>
              <a:rPr lang="en-GB" dirty="0" smtClean="0"/>
              <a:t>The </a:t>
            </a:r>
            <a:r>
              <a:rPr lang="en-GB" dirty="0"/>
              <a:t>module will sit within Population Health in the Institute of </a:t>
            </a:r>
            <a:r>
              <a:rPr lang="en-GB" dirty="0" smtClean="0"/>
              <a:t>Epidemiology </a:t>
            </a:r>
            <a:r>
              <a:rPr lang="en-GB" dirty="0"/>
              <a:t>and </a:t>
            </a:r>
            <a:r>
              <a:rPr lang="en-GB" dirty="0" smtClean="0"/>
              <a:t>Healthcare UCL</a:t>
            </a:r>
          </a:p>
          <a:p>
            <a:r>
              <a:rPr lang="en-GB" dirty="0"/>
              <a:t>P</a:t>
            </a:r>
            <a:r>
              <a:rPr lang="en-GB" dirty="0" smtClean="0"/>
              <a:t>itched </a:t>
            </a:r>
            <a:r>
              <a:rPr lang="en-GB" dirty="0"/>
              <a:t>at introductory level, requiring no prior knowledge. </a:t>
            </a:r>
            <a:endParaRPr lang="en-GB" dirty="0" smtClean="0"/>
          </a:p>
          <a:p>
            <a:r>
              <a:rPr lang="en-GB" dirty="0" smtClean="0"/>
              <a:t>Assessed for those requiring points to </a:t>
            </a:r>
            <a:r>
              <a:rPr lang="en-GB" dirty="0" err="1" smtClean="0"/>
              <a:t>MsC</a:t>
            </a:r>
            <a:r>
              <a:rPr lang="en-GB" dirty="0" smtClean="0"/>
              <a:t>, or can be stand alone CPD.</a:t>
            </a:r>
          </a:p>
          <a:p>
            <a:r>
              <a:rPr lang="en-GB" dirty="0" smtClean="0"/>
              <a:t>Aspire to becoming core qualification for this field</a:t>
            </a:r>
          </a:p>
          <a:p>
            <a:r>
              <a:rPr lang="en-GB" dirty="0" smtClean="0"/>
              <a:t>Begins summer 2018!</a:t>
            </a:r>
          </a:p>
          <a:p>
            <a:r>
              <a:rPr lang="en-GB" sz="2400" dirty="0">
                <a:hlinkClick r:id="rId2"/>
              </a:rPr>
              <a:t>http://</a:t>
            </a:r>
            <a:r>
              <a:rPr lang="en-GB" sz="2400" dirty="0" smtClean="0">
                <a:hlinkClick r:id="rId2"/>
              </a:rPr>
              <a:t>www.ucl.ac.uk/iehc/study/postgraduate_taught/msc-population-health/short-courses</a:t>
            </a:r>
            <a:r>
              <a:rPr lang="en-GB" sz="2400" dirty="0" smtClean="0"/>
              <a:t> </a:t>
            </a:r>
            <a:endParaRPr lang="en-GB" sz="2400" dirty="0"/>
          </a:p>
        </p:txBody>
      </p:sp>
    </p:spTree>
    <p:extLst>
      <p:ext uri="{BB962C8B-B14F-4D97-AF65-F5344CB8AC3E}">
        <p14:creationId xmlns:p14="http://schemas.microsoft.com/office/powerpoint/2010/main" val="6306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a:t>
            </a:r>
            <a:r>
              <a:rPr lang="mr-IN" dirty="0" smtClean="0"/>
              <a:t>–</a:t>
            </a:r>
            <a:r>
              <a:rPr lang="en-US" dirty="0" smtClean="0"/>
              <a:t> Health Equity</a:t>
            </a:r>
            <a:endParaRPr lang="en-US" dirty="0"/>
          </a:p>
        </p:txBody>
      </p:sp>
      <p:sp>
        <p:nvSpPr>
          <p:cNvPr id="3" name="Content Placeholder 2"/>
          <p:cNvSpPr>
            <a:spLocks noGrp="1"/>
          </p:cNvSpPr>
          <p:nvPr>
            <p:ph idx="1"/>
          </p:nvPr>
        </p:nvSpPr>
        <p:spPr/>
        <p:txBody>
          <a:bodyPr/>
          <a:lstStyle/>
          <a:p>
            <a:r>
              <a:rPr lang="en-US" dirty="0" smtClean="0"/>
              <a:t>Inclusion Health a </a:t>
            </a:r>
            <a:r>
              <a:rPr lang="en-US" dirty="0" err="1" smtClean="0"/>
              <a:t>recognised</a:t>
            </a:r>
            <a:r>
              <a:rPr lang="en-US" dirty="0" smtClean="0"/>
              <a:t> </a:t>
            </a:r>
            <a:r>
              <a:rPr lang="en-US" dirty="0" err="1" smtClean="0"/>
              <a:t>speciality</a:t>
            </a:r>
            <a:r>
              <a:rPr lang="en-US" dirty="0" smtClean="0"/>
              <a:t> or special interest</a:t>
            </a:r>
          </a:p>
          <a:p>
            <a:r>
              <a:rPr lang="en-US" dirty="0" smtClean="0"/>
              <a:t>The whole of the NHS, Social Care, Housing and the Voluntary Sector </a:t>
            </a:r>
            <a:r>
              <a:rPr lang="en-US" dirty="0" err="1" smtClean="0"/>
              <a:t>recognising</a:t>
            </a:r>
            <a:r>
              <a:rPr lang="en-US" dirty="0" smtClean="0"/>
              <a:t> a duty to collaborate for health equity.</a:t>
            </a:r>
          </a:p>
          <a:p>
            <a:r>
              <a:rPr lang="en-US" dirty="0" smtClean="0"/>
              <a:t>Inequality is about difference/distribution</a:t>
            </a:r>
          </a:p>
          <a:p>
            <a:r>
              <a:rPr lang="en-US" dirty="0" smtClean="0"/>
              <a:t>Equity = equality + justice!</a:t>
            </a:r>
          </a:p>
          <a:p>
            <a:endParaRPr lang="en-US" dirty="0"/>
          </a:p>
        </p:txBody>
      </p:sp>
    </p:spTree>
    <p:extLst>
      <p:ext uri="{BB962C8B-B14F-4D97-AF65-F5344CB8AC3E}">
        <p14:creationId xmlns:p14="http://schemas.microsoft.com/office/powerpoint/2010/main" val="25940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97125" y="0"/>
            <a:ext cx="4848225"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223522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6875" y="-26988"/>
            <a:ext cx="4937125"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26988"/>
            <a:ext cx="4937125"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6"/>
          <p:cNvSpPr txBox="1">
            <a:spLocks noChangeArrowheads="1"/>
          </p:cNvSpPr>
          <p:nvPr/>
        </p:nvSpPr>
        <p:spPr bwMode="auto">
          <a:xfrm>
            <a:off x="568325" y="947738"/>
            <a:ext cx="320357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t>2013 – DH funding from the National Inclusion Health Board supported the Faculty to develop a revised set of Standards to include Gypsies and Travellers, vulnerable migrants and sex workers</a:t>
            </a:r>
          </a:p>
        </p:txBody>
      </p:sp>
    </p:spTree>
    <p:extLst>
      <p:ext uri="{BB962C8B-B14F-4D97-AF65-F5344CB8AC3E}">
        <p14:creationId xmlns:p14="http://schemas.microsoft.com/office/powerpoint/2010/main" val="1778427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0768"/>
            <a:ext cx="8229600" cy="1872208"/>
          </a:xfrm>
        </p:spPr>
        <p:txBody>
          <a:bodyPr>
            <a:normAutofit fontScale="90000"/>
          </a:bodyPr>
          <a:lstStyle/>
          <a:p>
            <a:r>
              <a:rPr lang="en-GB" dirty="0"/>
              <a:t>What works in Inclusion Health:  overview of effective interventions for marginalised and excluded populations</a:t>
            </a:r>
            <a:br>
              <a:rPr lang="en-GB" dirty="0"/>
            </a:br>
            <a:endParaRPr lang="en-GB" dirty="0"/>
          </a:p>
        </p:txBody>
      </p:sp>
      <p:pic>
        <p:nvPicPr>
          <p:cNvPr id="4" name="Picture 2" descr="http://lancetcountdown.org/media/1117/lancet_masthead.jpg"/>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a:stretch/>
        </p:blipFill>
        <p:spPr bwMode="auto">
          <a:xfrm>
            <a:off x="2249996" y="162829"/>
            <a:ext cx="4572000" cy="9622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21996" y="818977"/>
            <a:ext cx="2696244" cy="369332"/>
          </a:xfrm>
          <a:prstGeom prst="rect">
            <a:avLst/>
          </a:prstGeom>
          <a:noFill/>
        </p:spPr>
        <p:txBody>
          <a:bodyPr wrap="square" rtlCol="0">
            <a:spAutoFit/>
          </a:bodyPr>
          <a:lstStyle/>
          <a:p>
            <a:r>
              <a:rPr lang="en-US" dirty="0" smtClean="0"/>
              <a:t>In press 2017</a:t>
            </a:r>
            <a:endParaRPr lang="en-US" dirty="0"/>
          </a:p>
        </p:txBody>
      </p:sp>
      <p:sp>
        <p:nvSpPr>
          <p:cNvPr id="6" name="TextBox 5"/>
          <p:cNvSpPr txBox="1"/>
          <p:nvPr/>
        </p:nvSpPr>
        <p:spPr>
          <a:xfrm>
            <a:off x="539552" y="3550101"/>
            <a:ext cx="7992888" cy="1815882"/>
          </a:xfrm>
          <a:prstGeom prst="rect">
            <a:avLst/>
          </a:prstGeom>
          <a:noFill/>
        </p:spPr>
        <p:txBody>
          <a:bodyPr wrap="square" rtlCol="0">
            <a:spAutoFit/>
          </a:bodyPr>
          <a:lstStyle/>
          <a:p>
            <a:r>
              <a:rPr lang="en-GB" sz="2800" dirty="0"/>
              <a:t>A</a:t>
            </a:r>
            <a:r>
              <a:rPr lang="en-GB" sz="2800" dirty="0" smtClean="0"/>
              <a:t>n </a:t>
            </a:r>
            <a:r>
              <a:rPr lang="en-GB" sz="2800" dirty="0"/>
              <a:t>evidence synthesis of health and social interventions for exemplar Inclusion Health target populations, including people with experiences of homelessness, drug use, imprisonment, and sex work.</a:t>
            </a:r>
            <a:endParaRPr lang="en-US" sz="2800" dirty="0"/>
          </a:p>
        </p:txBody>
      </p:sp>
    </p:spTree>
    <p:extLst>
      <p:ext uri="{BB962C8B-B14F-4D97-AF65-F5344CB8AC3E}">
        <p14:creationId xmlns:p14="http://schemas.microsoft.com/office/powerpoint/2010/main" val="19949357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Inclusion Health?</a:t>
            </a:r>
            <a:endParaRPr lang="en-US" dirty="0"/>
          </a:p>
        </p:txBody>
      </p:sp>
      <p:sp>
        <p:nvSpPr>
          <p:cNvPr id="3" name="Content Placeholder 2"/>
          <p:cNvSpPr>
            <a:spLocks noGrp="1"/>
          </p:cNvSpPr>
          <p:nvPr>
            <p:ph idx="1"/>
          </p:nvPr>
        </p:nvSpPr>
        <p:spPr/>
        <p:txBody>
          <a:bodyPr/>
          <a:lstStyle/>
          <a:p>
            <a:r>
              <a:rPr lang="en-GB" sz="4000" dirty="0"/>
              <a:t>Inclusion Health is a service, research</a:t>
            </a:r>
            <a:r>
              <a:rPr lang="en-GB" sz="4000" dirty="0" smtClean="0"/>
              <a:t>, </a:t>
            </a:r>
            <a:r>
              <a:rPr lang="en-GB" sz="4000" dirty="0"/>
              <a:t>and policy agenda that aims to prevent and redress health and social inequities among the most vulnerable and excluded </a:t>
            </a:r>
            <a:endParaRPr lang="en-GB" sz="4000" dirty="0" smtClean="0"/>
          </a:p>
        </p:txBody>
      </p:sp>
    </p:spTree>
    <p:extLst>
      <p:ext uri="{BB962C8B-B14F-4D97-AF65-F5344CB8AC3E}">
        <p14:creationId xmlns:p14="http://schemas.microsoft.com/office/powerpoint/2010/main" val="685560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029" descr="A:\Medic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82980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284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lstStyle/>
          <a:p>
            <a:pPr lvl="0"/>
            <a:r>
              <a:rPr lang="en-GB" sz="2400" dirty="0"/>
              <a:t>The most effective means of preventing the adverse life experiences and disadvantages faced by socially excluded populations is to reduce material poverty and deprivation, especially among families with children that are at high risk of maltreatment. </a:t>
            </a:r>
          </a:p>
          <a:p>
            <a:pPr lvl="0"/>
            <a:r>
              <a:rPr lang="en-GB" sz="2400" dirty="0"/>
              <a:t>Within proportionate universalist priority-setting frameworks (where actions to reduce inequalities are across the population, but the level of investment is proportionate to the level of disadvantage), excluded groups should be given a highly prioritised position, reflecting the intensity of their needs and exceptionally poor outcomes</a:t>
            </a:r>
            <a:r>
              <a:rPr lang="en-GB" sz="2400" dirty="0" smtClean="0"/>
              <a:t>.</a:t>
            </a:r>
            <a:endParaRPr lang="en-GB" sz="2400" dirty="0"/>
          </a:p>
        </p:txBody>
      </p:sp>
    </p:spTree>
    <p:extLst>
      <p:ext uri="{BB962C8B-B14F-4D97-AF65-F5344CB8AC3E}">
        <p14:creationId xmlns:p14="http://schemas.microsoft.com/office/powerpoint/2010/main" val="13748437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Implications</a:t>
            </a:r>
            <a:endParaRPr lang="en-US" dirty="0"/>
          </a:p>
        </p:txBody>
      </p:sp>
      <p:sp>
        <p:nvSpPr>
          <p:cNvPr id="3" name="Content Placeholder 2"/>
          <p:cNvSpPr>
            <a:spLocks noGrp="1"/>
          </p:cNvSpPr>
          <p:nvPr>
            <p:ph idx="1"/>
          </p:nvPr>
        </p:nvSpPr>
        <p:spPr/>
        <p:txBody>
          <a:bodyPr/>
          <a:lstStyle/>
          <a:p>
            <a:pPr lvl="0"/>
            <a:r>
              <a:rPr lang="en-GB" sz="2800" dirty="0" smtClean="0"/>
              <a:t>National </a:t>
            </a:r>
            <a:r>
              <a:rPr lang="en-GB" sz="2800" dirty="0"/>
              <a:t>and local social and health policies for assisting Inclusion Health target populations should be based on the twin principles of 'personalisation' and 'deinstitutionalisation' .</a:t>
            </a:r>
          </a:p>
          <a:p>
            <a:r>
              <a:rPr lang="en-GB" sz="2800" dirty="0"/>
              <a:t>The provision of suitable and stable housing in ordinary community settings should be an overriding policy objective in strategies tackling social exclusion. </a:t>
            </a:r>
            <a:endParaRPr lang="en-US" sz="2800" dirty="0"/>
          </a:p>
        </p:txBody>
      </p:sp>
    </p:spTree>
    <p:extLst>
      <p:ext uri="{BB962C8B-B14F-4D97-AF65-F5344CB8AC3E}">
        <p14:creationId xmlns:p14="http://schemas.microsoft.com/office/powerpoint/2010/main" val="1122796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666" y="703775"/>
            <a:ext cx="9065221" cy="5849265"/>
            <a:chOff x="28888" y="476673"/>
            <a:chExt cx="9820656" cy="6336704"/>
          </a:xfrm>
        </p:grpSpPr>
        <p:sp>
          <p:nvSpPr>
            <p:cNvPr id="7" name="Rectangle 2"/>
            <p:cNvSpPr>
              <a:spLocks noChangeArrowheads="1"/>
            </p:cNvSpPr>
            <p:nvPr/>
          </p:nvSpPr>
          <p:spPr bwMode="auto">
            <a:xfrm>
              <a:off x="2328600" y="715963"/>
              <a:ext cx="2414588" cy="68262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a:solidFill>
                    <a:srgbClr val="000000"/>
                  </a:solidFill>
                  <a:latin typeface="Calibri" pitchFamily="34" charset="0"/>
                  <a:ea typeface="Times New Roman" pitchFamily="18" charset="0"/>
                  <a:cs typeface="Arial" pitchFamily="34" charset="0"/>
                </a:rPr>
                <a:t>Records identified through database searching</a:t>
              </a:r>
              <a:br>
                <a:rPr lang="en-CA" altLang="en-US" sz="1015">
                  <a:solidFill>
                    <a:srgbClr val="000000"/>
                  </a:solidFill>
                  <a:latin typeface="Calibri" pitchFamily="34" charset="0"/>
                  <a:ea typeface="Times New Roman" pitchFamily="18" charset="0"/>
                  <a:cs typeface="Arial" pitchFamily="34" charset="0"/>
                </a:rPr>
              </a:br>
              <a:r>
                <a:rPr lang="en-CA" altLang="en-US" sz="1015">
                  <a:solidFill>
                    <a:srgbClr val="000000"/>
                  </a:solidFill>
                  <a:latin typeface="Calibri" pitchFamily="34" charset="0"/>
                  <a:ea typeface="Times New Roman" pitchFamily="18" charset="0"/>
                  <a:cs typeface="Arial" pitchFamily="34" charset="0"/>
                </a:rPr>
                <a:t>(n =   3467)</a:t>
              </a:r>
              <a:endParaRPr lang="en-CA" altLang="en-US" sz="1662">
                <a:latin typeface="Arial" pitchFamily="34" charset="0"/>
                <a:cs typeface="Arial" pitchFamily="34" charset="0"/>
              </a:endParaRPr>
            </a:p>
          </p:txBody>
        </p:sp>
        <p:sp>
          <p:nvSpPr>
            <p:cNvPr id="8" name="AutoShape 3"/>
            <p:cNvSpPr>
              <a:spLocks noChangeArrowheads="1"/>
            </p:cNvSpPr>
            <p:nvPr/>
          </p:nvSpPr>
          <p:spPr bwMode="auto">
            <a:xfrm rot="16200000">
              <a:off x="-496111" y="2726416"/>
              <a:ext cx="1371600" cy="321601"/>
            </a:xfrm>
            <a:prstGeom prst="roundRect">
              <a:avLst>
                <a:gd name="adj" fmla="val 16667"/>
              </a:avLst>
            </a:prstGeom>
            <a:solidFill>
              <a:srgbClr val="CCECFF"/>
            </a:solidFill>
            <a:ln w="9525">
              <a:solidFill>
                <a:srgbClr val="000000"/>
              </a:solidFill>
              <a:round/>
              <a:headEnd/>
              <a:tailEnd/>
            </a:ln>
          </p:spPr>
          <p:txBody>
            <a:bodyPr vert="horz" wrap="square" lIns="42203" tIns="42203" rIns="42203" bIns="42203" numCol="1" anchor="t" anchorCtr="0" compatLnSpc="1">
              <a:prstTxWarp prst="textNoShape">
                <a:avLst/>
              </a:prstTxWarp>
            </a:bodyPr>
            <a:lstStyle/>
            <a:p>
              <a:pPr algn="ctr" defTabSz="844083" fontAlgn="base">
                <a:spcBef>
                  <a:spcPct val="0"/>
                </a:spcBef>
                <a:spcAft>
                  <a:spcPct val="0"/>
                </a:spcAft>
              </a:pPr>
              <a:r>
                <a:rPr lang="en-US" altLang="en-US" sz="1108" b="1" dirty="0">
                  <a:solidFill>
                    <a:srgbClr val="000000"/>
                  </a:solidFill>
                  <a:latin typeface="Calibri" pitchFamily="34" charset="0"/>
                  <a:cs typeface="Times New Roman" pitchFamily="18" charset="0"/>
                </a:rPr>
                <a:t>Screening</a:t>
              </a:r>
              <a:endParaRPr lang="en-CA" altLang="en-US" sz="1108" b="1" dirty="0">
                <a:solidFill>
                  <a:srgbClr val="000000"/>
                </a:solidFill>
                <a:latin typeface="Times New Roman" pitchFamily="18" charset="0"/>
                <a:cs typeface="Times New Roman" pitchFamily="18" charset="0"/>
              </a:endParaRPr>
            </a:p>
            <a:p>
              <a:pPr defTabSz="844083" eaLnBrk="0" fontAlgn="base" hangingPunct="0">
                <a:spcBef>
                  <a:spcPct val="0"/>
                </a:spcBef>
                <a:spcAft>
                  <a:spcPct val="0"/>
                </a:spcAft>
              </a:pPr>
              <a:endParaRPr lang="en-CA" altLang="en-US" sz="1662" dirty="0">
                <a:latin typeface="Arial" pitchFamily="34" charset="0"/>
                <a:cs typeface="Arial" pitchFamily="34" charset="0"/>
              </a:endParaRPr>
            </a:p>
          </p:txBody>
        </p:sp>
        <p:sp>
          <p:nvSpPr>
            <p:cNvPr id="9" name="AutoShape 4"/>
            <p:cNvSpPr>
              <a:spLocks noChangeArrowheads="1"/>
            </p:cNvSpPr>
            <p:nvPr/>
          </p:nvSpPr>
          <p:spPr bwMode="auto">
            <a:xfrm rot="16200000">
              <a:off x="-496111" y="5966776"/>
              <a:ext cx="1371600" cy="321601"/>
            </a:xfrm>
            <a:prstGeom prst="roundRect">
              <a:avLst>
                <a:gd name="adj" fmla="val 16667"/>
              </a:avLst>
            </a:prstGeom>
            <a:solidFill>
              <a:srgbClr val="CCECFF"/>
            </a:solidFill>
            <a:ln w="9525">
              <a:solidFill>
                <a:srgbClr val="000000"/>
              </a:solidFill>
              <a:round/>
              <a:headEnd/>
              <a:tailEnd/>
            </a:ln>
          </p:spPr>
          <p:txBody>
            <a:bodyPr vert="horz" wrap="square" lIns="42203" tIns="42203" rIns="42203" bIns="42203" numCol="1" anchor="t" anchorCtr="0" compatLnSpc="1">
              <a:prstTxWarp prst="textNoShape">
                <a:avLst/>
              </a:prstTxWarp>
            </a:bodyPr>
            <a:lstStyle/>
            <a:p>
              <a:pPr algn="ctr" defTabSz="844083" fontAlgn="base">
                <a:spcBef>
                  <a:spcPct val="0"/>
                </a:spcBef>
                <a:spcAft>
                  <a:spcPct val="0"/>
                </a:spcAft>
              </a:pPr>
              <a:r>
                <a:rPr lang="en-US" altLang="en-US" sz="1108" b="1" dirty="0">
                  <a:solidFill>
                    <a:srgbClr val="000000"/>
                  </a:solidFill>
                  <a:latin typeface="Calibri" pitchFamily="34" charset="0"/>
                  <a:cs typeface="Times New Roman" pitchFamily="18" charset="0"/>
                </a:rPr>
                <a:t>Included</a:t>
              </a:r>
              <a:endParaRPr lang="en-CA" altLang="en-US" sz="1108" b="1" dirty="0">
                <a:solidFill>
                  <a:srgbClr val="000000"/>
                </a:solidFill>
                <a:latin typeface="Times New Roman" pitchFamily="18" charset="0"/>
                <a:cs typeface="Times New Roman" pitchFamily="18" charset="0"/>
              </a:endParaRPr>
            </a:p>
            <a:p>
              <a:pPr defTabSz="844083" eaLnBrk="0" fontAlgn="base" hangingPunct="0">
                <a:spcBef>
                  <a:spcPct val="0"/>
                </a:spcBef>
                <a:spcAft>
                  <a:spcPct val="0"/>
                </a:spcAft>
              </a:pPr>
              <a:endParaRPr lang="en-CA" altLang="en-US" sz="1662" dirty="0">
                <a:latin typeface="Arial" pitchFamily="34" charset="0"/>
                <a:cs typeface="Arial" pitchFamily="34" charset="0"/>
              </a:endParaRPr>
            </a:p>
          </p:txBody>
        </p:sp>
        <p:sp>
          <p:nvSpPr>
            <p:cNvPr id="10" name="AutoShape 5"/>
            <p:cNvSpPr>
              <a:spLocks noChangeArrowheads="1"/>
            </p:cNvSpPr>
            <p:nvPr/>
          </p:nvSpPr>
          <p:spPr bwMode="auto">
            <a:xfrm rot="16200000">
              <a:off x="-496111" y="4382600"/>
              <a:ext cx="1371600" cy="321601"/>
            </a:xfrm>
            <a:prstGeom prst="roundRect">
              <a:avLst>
                <a:gd name="adj" fmla="val 16667"/>
              </a:avLst>
            </a:prstGeom>
            <a:solidFill>
              <a:srgbClr val="CCECFF"/>
            </a:solidFill>
            <a:ln w="9525">
              <a:solidFill>
                <a:srgbClr val="000000"/>
              </a:solidFill>
              <a:round/>
              <a:headEnd/>
              <a:tailEnd/>
            </a:ln>
          </p:spPr>
          <p:txBody>
            <a:bodyPr vert="horz" wrap="square" lIns="42203" tIns="42203" rIns="42203" bIns="42203" numCol="1" anchor="t" anchorCtr="0" compatLnSpc="1">
              <a:prstTxWarp prst="textNoShape">
                <a:avLst/>
              </a:prstTxWarp>
            </a:bodyPr>
            <a:lstStyle/>
            <a:p>
              <a:pPr algn="ctr" defTabSz="844083" fontAlgn="base">
                <a:spcBef>
                  <a:spcPct val="0"/>
                </a:spcBef>
                <a:spcAft>
                  <a:spcPct val="0"/>
                </a:spcAft>
              </a:pPr>
              <a:r>
                <a:rPr lang="en-US" altLang="en-US" sz="1015" b="1" dirty="0">
                  <a:solidFill>
                    <a:srgbClr val="000000"/>
                  </a:solidFill>
                  <a:latin typeface="Calibri" pitchFamily="34" charset="0"/>
                  <a:cs typeface="Times New Roman" pitchFamily="18" charset="0"/>
                </a:rPr>
                <a:t>Eligibility</a:t>
              </a:r>
              <a:endParaRPr lang="en-CA" altLang="en-US" sz="1108" b="1" dirty="0">
                <a:solidFill>
                  <a:srgbClr val="000000"/>
                </a:solidFill>
                <a:latin typeface="Times New Roman" pitchFamily="18" charset="0"/>
                <a:cs typeface="Times New Roman" pitchFamily="18" charset="0"/>
              </a:endParaRPr>
            </a:p>
            <a:p>
              <a:pPr defTabSz="844083" eaLnBrk="0" fontAlgn="base" hangingPunct="0">
                <a:spcBef>
                  <a:spcPct val="0"/>
                </a:spcBef>
                <a:spcAft>
                  <a:spcPct val="0"/>
                </a:spcAft>
              </a:pPr>
              <a:endParaRPr lang="en-CA" altLang="en-US" sz="1662" dirty="0">
                <a:latin typeface="Arial" pitchFamily="34" charset="0"/>
                <a:cs typeface="Arial" pitchFamily="34" charset="0"/>
              </a:endParaRPr>
            </a:p>
          </p:txBody>
        </p:sp>
        <p:cxnSp>
          <p:nvCxnSpPr>
            <p:cNvPr id="11" name="AutoShape 6"/>
            <p:cNvCxnSpPr>
              <a:cxnSpLocks noChangeShapeType="1"/>
              <a:stCxn id="7" idx="2"/>
            </p:cNvCxnSpPr>
            <p:nvPr/>
          </p:nvCxnSpPr>
          <p:spPr bwMode="auto">
            <a:xfrm>
              <a:off x="3535894" y="1398588"/>
              <a:ext cx="0" cy="460375"/>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12" name="AutoShape 7"/>
            <p:cNvCxnSpPr>
              <a:cxnSpLocks noChangeShapeType="1"/>
              <a:stCxn id="14" idx="2"/>
            </p:cNvCxnSpPr>
            <p:nvPr/>
          </p:nvCxnSpPr>
          <p:spPr bwMode="auto">
            <a:xfrm>
              <a:off x="6321956" y="1401763"/>
              <a:ext cx="0" cy="4572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13" name="AutoShape 8"/>
            <p:cNvSpPr>
              <a:spLocks noChangeArrowheads="1"/>
            </p:cNvSpPr>
            <p:nvPr/>
          </p:nvSpPr>
          <p:spPr bwMode="auto">
            <a:xfrm rot="16200000">
              <a:off x="-496111" y="1001672"/>
              <a:ext cx="1371600" cy="321601"/>
            </a:xfrm>
            <a:prstGeom prst="roundRect">
              <a:avLst>
                <a:gd name="adj" fmla="val 16667"/>
              </a:avLst>
            </a:prstGeom>
            <a:solidFill>
              <a:srgbClr val="CCECFF"/>
            </a:solidFill>
            <a:ln w="9525">
              <a:solidFill>
                <a:srgbClr val="000000"/>
              </a:solidFill>
              <a:round/>
              <a:headEnd/>
              <a:tailEnd/>
            </a:ln>
          </p:spPr>
          <p:txBody>
            <a:bodyPr vert="horz" wrap="square" lIns="42203" tIns="42203" rIns="42203" bIns="42203" numCol="1" anchor="t" anchorCtr="0" compatLnSpc="1">
              <a:prstTxWarp prst="textNoShape">
                <a:avLst/>
              </a:prstTxWarp>
            </a:bodyPr>
            <a:lstStyle/>
            <a:p>
              <a:pPr algn="ctr" defTabSz="844083" fontAlgn="base">
                <a:spcBef>
                  <a:spcPct val="0"/>
                </a:spcBef>
                <a:spcAft>
                  <a:spcPct val="0"/>
                </a:spcAft>
              </a:pPr>
              <a:r>
                <a:rPr lang="en-US" altLang="en-US" sz="1108" b="1">
                  <a:solidFill>
                    <a:srgbClr val="000000"/>
                  </a:solidFill>
                  <a:latin typeface="Calibri" pitchFamily="34" charset="0"/>
                  <a:cs typeface="Times New Roman" pitchFamily="18" charset="0"/>
                </a:rPr>
                <a:t>Identification</a:t>
              </a:r>
              <a:endParaRPr lang="en-CA" altLang="en-US" sz="1108" b="1">
                <a:solidFill>
                  <a:srgbClr val="000000"/>
                </a:solidFill>
                <a:latin typeface="Times New Roman" pitchFamily="18" charset="0"/>
                <a:cs typeface="Times New Roman" pitchFamily="18" charset="0"/>
              </a:endParaRPr>
            </a:p>
            <a:p>
              <a:pPr defTabSz="844083" eaLnBrk="0" fontAlgn="base" hangingPunct="0">
                <a:spcBef>
                  <a:spcPct val="0"/>
                </a:spcBef>
                <a:spcAft>
                  <a:spcPct val="0"/>
                </a:spcAft>
              </a:pPr>
              <a:endParaRPr lang="en-CA" altLang="en-US" sz="1662">
                <a:latin typeface="Arial" pitchFamily="34" charset="0"/>
                <a:cs typeface="Arial" pitchFamily="34" charset="0"/>
              </a:endParaRPr>
            </a:p>
          </p:txBody>
        </p:sp>
        <p:sp>
          <p:nvSpPr>
            <p:cNvPr id="14" name="Rectangle 9"/>
            <p:cNvSpPr>
              <a:spLocks noChangeArrowheads="1"/>
            </p:cNvSpPr>
            <p:nvPr/>
          </p:nvSpPr>
          <p:spPr bwMode="auto">
            <a:xfrm>
              <a:off x="5114662" y="715963"/>
              <a:ext cx="2414588" cy="685800"/>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Additional records identified through expert opinion</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(n =   14)</a:t>
              </a:r>
              <a:endParaRPr lang="en-CA" altLang="en-US" sz="1662" dirty="0">
                <a:latin typeface="Arial" pitchFamily="34" charset="0"/>
                <a:cs typeface="Arial" pitchFamily="34" charset="0"/>
              </a:endParaRPr>
            </a:p>
          </p:txBody>
        </p:sp>
        <p:sp>
          <p:nvSpPr>
            <p:cNvPr id="15" name="Rectangle 10"/>
            <p:cNvSpPr>
              <a:spLocks noChangeArrowheads="1"/>
            </p:cNvSpPr>
            <p:nvPr/>
          </p:nvSpPr>
          <p:spPr bwMode="auto">
            <a:xfrm>
              <a:off x="3427547" y="1858963"/>
              <a:ext cx="3002756" cy="571500"/>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Records after duplicates removed</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(n =   2651)</a:t>
              </a:r>
              <a:endParaRPr lang="en-CA" altLang="en-US" sz="1662" dirty="0">
                <a:latin typeface="Arial" pitchFamily="34" charset="0"/>
                <a:cs typeface="Arial" pitchFamily="34" charset="0"/>
              </a:endParaRPr>
            </a:p>
          </p:txBody>
        </p:sp>
        <p:sp>
          <p:nvSpPr>
            <p:cNvPr id="16" name="Rectangle 11"/>
            <p:cNvSpPr>
              <a:spLocks noChangeArrowheads="1"/>
            </p:cNvSpPr>
            <p:nvPr/>
          </p:nvSpPr>
          <p:spPr bwMode="auto">
            <a:xfrm>
              <a:off x="4024314" y="2887663"/>
              <a:ext cx="1809221" cy="571500"/>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Records screened</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(n =  2651)</a:t>
              </a:r>
              <a:endParaRPr lang="en-CA" altLang="en-US" sz="1662" dirty="0">
                <a:latin typeface="Arial" pitchFamily="34" charset="0"/>
                <a:cs typeface="Arial" pitchFamily="34" charset="0"/>
              </a:endParaRPr>
            </a:p>
          </p:txBody>
        </p:sp>
        <p:sp>
          <p:nvSpPr>
            <p:cNvPr id="17" name="Rectangle 12"/>
            <p:cNvSpPr>
              <a:spLocks noChangeArrowheads="1"/>
            </p:cNvSpPr>
            <p:nvPr/>
          </p:nvSpPr>
          <p:spPr bwMode="auto">
            <a:xfrm>
              <a:off x="6538650" y="2887663"/>
              <a:ext cx="1857375" cy="571500"/>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Records excluded</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(n =   2379)</a:t>
              </a:r>
              <a:endParaRPr lang="en-CA" altLang="en-US" sz="1662" dirty="0">
                <a:latin typeface="Arial" pitchFamily="34" charset="0"/>
                <a:cs typeface="Arial" pitchFamily="34" charset="0"/>
              </a:endParaRPr>
            </a:p>
          </p:txBody>
        </p:sp>
        <p:sp>
          <p:nvSpPr>
            <p:cNvPr id="18" name="Rectangle 13"/>
            <p:cNvSpPr>
              <a:spLocks noChangeArrowheads="1"/>
            </p:cNvSpPr>
            <p:nvPr/>
          </p:nvSpPr>
          <p:spPr bwMode="auto">
            <a:xfrm>
              <a:off x="4000237" y="3802063"/>
              <a:ext cx="1857375" cy="685800"/>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Full-text systematic reviews assessed</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(n =   272)</a:t>
              </a:r>
              <a:endParaRPr lang="en-CA" altLang="en-US" sz="1662" dirty="0">
                <a:latin typeface="Arial" pitchFamily="34" charset="0"/>
                <a:cs typeface="Arial" pitchFamily="34" charset="0"/>
              </a:endParaRPr>
            </a:p>
          </p:txBody>
        </p:sp>
        <p:sp>
          <p:nvSpPr>
            <p:cNvPr id="20" name="Rectangle 15"/>
            <p:cNvSpPr>
              <a:spLocks noChangeArrowheads="1"/>
            </p:cNvSpPr>
            <p:nvPr/>
          </p:nvSpPr>
          <p:spPr bwMode="auto">
            <a:xfrm>
              <a:off x="2762056"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Case Management</a:t>
              </a:r>
            </a:p>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Total (n =   7)</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4)</a:t>
              </a:r>
              <a:endParaRPr lang="en-CA" altLang="en-US" sz="1662" dirty="0">
                <a:latin typeface="Arial" pitchFamily="34" charset="0"/>
                <a:cs typeface="Arial" pitchFamily="34" charset="0"/>
              </a:endParaRPr>
            </a:p>
          </p:txBody>
        </p:sp>
        <p:cxnSp>
          <p:nvCxnSpPr>
            <p:cNvPr id="22" name="AutoShape 17"/>
            <p:cNvCxnSpPr>
              <a:cxnSpLocks noChangeShapeType="1"/>
              <a:stCxn id="15" idx="2"/>
              <a:endCxn id="16" idx="0"/>
            </p:cNvCxnSpPr>
            <p:nvPr/>
          </p:nvCxnSpPr>
          <p:spPr bwMode="auto">
            <a:xfrm flipH="1">
              <a:off x="4928925" y="2430463"/>
              <a:ext cx="1" cy="4572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23" name="AutoShape 18"/>
            <p:cNvCxnSpPr>
              <a:cxnSpLocks noChangeShapeType="1"/>
              <a:stCxn id="16" idx="2"/>
              <a:endCxn id="18" idx="0"/>
            </p:cNvCxnSpPr>
            <p:nvPr/>
          </p:nvCxnSpPr>
          <p:spPr bwMode="auto">
            <a:xfrm>
              <a:off x="4928925" y="3459163"/>
              <a:ext cx="0" cy="3429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24" name="AutoShape 19"/>
            <p:cNvCxnSpPr>
              <a:cxnSpLocks noChangeShapeType="1"/>
              <a:stCxn id="18" idx="2"/>
            </p:cNvCxnSpPr>
            <p:nvPr/>
          </p:nvCxnSpPr>
          <p:spPr bwMode="auto">
            <a:xfrm>
              <a:off x="4928925" y="4487863"/>
              <a:ext cx="1" cy="342899"/>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26" name="AutoShape 21"/>
            <p:cNvCxnSpPr>
              <a:cxnSpLocks noChangeShapeType="1"/>
              <a:stCxn id="16" idx="3"/>
              <a:endCxn id="17" idx="1"/>
            </p:cNvCxnSpPr>
            <p:nvPr/>
          </p:nvCxnSpPr>
          <p:spPr bwMode="auto">
            <a:xfrm>
              <a:off x="5833535" y="3173413"/>
              <a:ext cx="705115"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49" name="Rectangle 15"/>
            <p:cNvSpPr>
              <a:spLocks noChangeArrowheads="1"/>
            </p:cNvSpPr>
            <p:nvPr/>
          </p:nvSpPr>
          <p:spPr bwMode="auto">
            <a:xfrm>
              <a:off x="385792"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Pharmacological</a:t>
              </a:r>
            </a:p>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Total (n =   90)</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22)</a:t>
              </a:r>
            </a:p>
          </p:txBody>
        </p:sp>
        <p:sp>
          <p:nvSpPr>
            <p:cNvPr id="50" name="Rectangle 15"/>
            <p:cNvSpPr>
              <a:spLocks noChangeArrowheads="1"/>
            </p:cNvSpPr>
            <p:nvPr/>
          </p:nvSpPr>
          <p:spPr bwMode="auto">
            <a:xfrm>
              <a:off x="3944888"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 for Prevention</a:t>
              </a:r>
            </a:p>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Total (n =   24)</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9)</a:t>
              </a:r>
            </a:p>
            <a:p>
              <a:pPr lvl="0" algn="ctr" fontAlgn="base">
                <a:spcBef>
                  <a:spcPct val="0"/>
                </a:spcBef>
                <a:spcAft>
                  <a:spcPct val="0"/>
                </a:spcAft>
              </a:pPr>
              <a:endParaRPr lang="en-CA" altLang="en-US" sz="1662" dirty="0">
                <a:solidFill>
                  <a:prstClr val="black"/>
                </a:solidFill>
                <a:latin typeface="Arial" pitchFamily="34" charset="0"/>
                <a:cs typeface="Arial" pitchFamily="34" charset="0"/>
              </a:endParaRPr>
            </a:p>
            <a:p>
              <a:pPr algn="ctr" defTabSz="844083" fontAlgn="base">
                <a:spcBef>
                  <a:spcPct val="0"/>
                </a:spcBef>
                <a:spcAft>
                  <a:spcPct val="0"/>
                </a:spcAft>
              </a:pPr>
              <a:endParaRPr lang="en-CA" altLang="en-US" sz="1662" dirty="0">
                <a:latin typeface="Arial" pitchFamily="34" charset="0"/>
                <a:cs typeface="Arial" pitchFamily="34" charset="0"/>
              </a:endParaRPr>
            </a:p>
          </p:txBody>
        </p:sp>
        <p:sp>
          <p:nvSpPr>
            <p:cNvPr id="51" name="Rectangle 15"/>
            <p:cNvSpPr>
              <a:spLocks noChangeArrowheads="1"/>
            </p:cNvSpPr>
            <p:nvPr/>
          </p:nvSpPr>
          <p:spPr bwMode="auto">
            <a:xfrm>
              <a:off x="6249144"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‘Other’</a:t>
              </a:r>
            </a:p>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Total (n =   25)</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7)</a:t>
              </a:r>
            </a:p>
            <a:p>
              <a:pPr algn="ctr" defTabSz="844083" fontAlgn="base">
                <a:spcBef>
                  <a:spcPct val="0"/>
                </a:spcBef>
                <a:spcAft>
                  <a:spcPct val="0"/>
                </a:spcAft>
              </a:pPr>
              <a:endParaRPr lang="en-CA" altLang="en-US" sz="1662" dirty="0">
                <a:latin typeface="Arial" pitchFamily="34" charset="0"/>
                <a:cs typeface="Arial" pitchFamily="34" charset="0"/>
              </a:endParaRPr>
            </a:p>
          </p:txBody>
        </p:sp>
        <p:sp>
          <p:nvSpPr>
            <p:cNvPr id="52" name="Rectangle 15"/>
            <p:cNvSpPr>
              <a:spLocks noChangeArrowheads="1"/>
            </p:cNvSpPr>
            <p:nvPr/>
          </p:nvSpPr>
          <p:spPr bwMode="auto">
            <a:xfrm>
              <a:off x="1568624"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Psychosocial</a:t>
              </a:r>
            </a:p>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Total (n =   71)</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13)</a:t>
              </a:r>
            </a:p>
            <a:p>
              <a:pPr algn="ctr" defTabSz="844083" fontAlgn="base">
                <a:spcBef>
                  <a:spcPct val="0"/>
                </a:spcBef>
                <a:spcAft>
                  <a:spcPct val="0"/>
                </a:spcAft>
              </a:pPr>
              <a:endParaRPr lang="en-CA" altLang="en-US" sz="1662" dirty="0">
                <a:latin typeface="Arial" pitchFamily="34" charset="0"/>
                <a:cs typeface="Arial" pitchFamily="34" charset="0"/>
              </a:endParaRPr>
            </a:p>
          </p:txBody>
        </p:sp>
        <p:sp>
          <p:nvSpPr>
            <p:cNvPr id="55" name="Rectangle 15"/>
            <p:cNvSpPr>
              <a:spLocks noChangeArrowheads="1"/>
            </p:cNvSpPr>
            <p:nvPr/>
          </p:nvSpPr>
          <p:spPr bwMode="auto">
            <a:xfrm>
              <a:off x="7401272"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 for Women</a:t>
              </a:r>
            </a:p>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Total (n =   28)</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10)</a:t>
              </a:r>
            </a:p>
            <a:p>
              <a:pPr algn="ctr" defTabSz="844083" fontAlgn="base">
                <a:spcBef>
                  <a:spcPct val="0"/>
                </a:spcBef>
                <a:spcAft>
                  <a:spcPct val="0"/>
                </a:spcAft>
              </a:pPr>
              <a:endParaRPr lang="en-CA" altLang="en-US" sz="1662" dirty="0">
                <a:latin typeface="Arial" pitchFamily="34" charset="0"/>
                <a:cs typeface="Arial" pitchFamily="34" charset="0"/>
              </a:endParaRPr>
            </a:p>
          </p:txBody>
        </p:sp>
        <p:sp>
          <p:nvSpPr>
            <p:cNvPr id="56" name="Rectangle 15"/>
            <p:cNvSpPr>
              <a:spLocks noChangeArrowheads="1"/>
            </p:cNvSpPr>
            <p:nvPr/>
          </p:nvSpPr>
          <p:spPr bwMode="auto">
            <a:xfrm>
              <a:off x="8594704" y="4830762"/>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defTabSz="844083"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 for Youth</a:t>
              </a:r>
              <a:br>
                <a:rPr lang="en-CA" altLang="en-US" sz="1015" dirty="0">
                  <a:solidFill>
                    <a:srgbClr val="000000"/>
                  </a:solidFill>
                  <a:latin typeface="Calibri" pitchFamily="34" charset="0"/>
                  <a:ea typeface="Times New Roman" pitchFamily="18" charset="0"/>
                  <a:cs typeface="Arial" pitchFamily="34" charset="0"/>
                </a:rPr>
              </a:br>
              <a:r>
                <a:rPr lang="en-CA" altLang="en-US" sz="1015" dirty="0">
                  <a:solidFill>
                    <a:srgbClr val="000000"/>
                  </a:solidFill>
                  <a:latin typeface="Calibri" pitchFamily="34" charset="0"/>
                  <a:ea typeface="Times New Roman" pitchFamily="18" charset="0"/>
                  <a:cs typeface="Arial" pitchFamily="34" charset="0"/>
                </a:rPr>
                <a:t>Total (n =   23)</a:t>
              </a:r>
              <a:endParaRPr lang="en-CA" altLang="en-US" sz="1662" dirty="0">
                <a:latin typeface="Arial" pitchFamily="34" charset="0"/>
                <a:cs typeface="Arial" pitchFamily="34" charset="0"/>
              </a:endParaRP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9)</a:t>
              </a:r>
            </a:p>
          </p:txBody>
        </p:sp>
        <p:sp>
          <p:nvSpPr>
            <p:cNvPr id="71" name="Rectangle 13"/>
            <p:cNvSpPr>
              <a:spLocks noChangeArrowheads="1"/>
            </p:cNvSpPr>
            <p:nvPr/>
          </p:nvSpPr>
          <p:spPr bwMode="auto">
            <a:xfrm>
              <a:off x="4014941" y="6004148"/>
              <a:ext cx="1857375" cy="685800"/>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algn="ctr"/>
              <a:r>
                <a:rPr lang="en-CA" sz="1015" dirty="0"/>
                <a:t>Studies included in qualitative synthesis</a:t>
              </a:r>
              <a:br>
                <a:rPr lang="en-CA" sz="1015" dirty="0"/>
              </a:br>
              <a:r>
                <a:rPr lang="en-CA" sz="1015" dirty="0"/>
                <a:t>(n </a:t>
              </a:r>
              <a:r>
                <a:rPr lang="en-CA" sz="1015"/>
                <a:t>=  77)</a:t>
              </a:r>
              <a:endParaRPr lang="en-GB" sz="1015" dirty="0"/>
            </a:p>
          </p:txBody>
        </p:sp>
        <p:cxnSp>
          <p:nvCxnSpPr>
            <p:cNvPr id="72" name="AutoShape 18"/>
            <p:cNvCxnSpPr>
              <a:cxnSpLocks noChangeShapeType="1"/>
              <a:endCxn id="71" idx="0"/>
            </p:cNvCxnSpPr>
            <p:nvPr/>
          </p:nvCxnSpPr>
          <p:spPr bwMode="auto">
            <a:xfrm>
              <a:off x="4943629" y="5661248"/>
              <a:ext cx="0" cy="34290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76" name="Rectangle 75"/>
            <p:cNvSpPr>
              <a:spLocks noChangeArrowheads="1"/>
            </p:cNvSpPr>
            <p:nvPr/>
          </p:nvSpPr>
          <p:spPr bwMode="auto">
            <a:xfrm>
              <a:off x="6538650" y="3802063"/>
              <a:ext cx="1857375" cy="685800"/>
            </a:xfrm>
            <a:prstGeom prst="rect">
              <a:avLst/>
            </a:prstGeom>
            <a:solidFill>
              <a:srgbClr val="FFFFFF"/>
            </a:solidFill>
            <a:ln w="9525">
              <a:solidFill>
                <a:srgbClr val="000000"/>
              </a:solidFill>
              <a:miter lim="800000"/>
              <a:headEnd/>
              <a:tailEnd/>
            </a:ln>
          </p:spPr>
          <p:txBody>
            <a:bodyPr rot="0" vert="horz" wrap="square" lIns="84406" tIns="84406" rIns="84406" bIns="84406" anchor="t" anchorCtr="0" upright="1">
              <a:noAutofit/>
            </a:bodyPr>
            <a:lstStyle/>
            <a:p>
              <a:pPr algn="ctr"/>
              <a:r>
                <a:rPr lang="en-CA" sz="1015" kern="1400" dirty="0">
                  <a:solidFill>
                    <a:srgbClr val="000000"/>
                  </a:solidFill>
                  <a:latin typeface="Calibri"/>
                  <a:ea typeface="Times New Roman"/>
                </a:rPr>
                <a:t>Full-text articles excluded, with reasons</a:t>
              </a:r>
              <a:br>
                <a:rPr lang="en-CA" sz="1015" kern="1400" dirty="0">
                  <a:solidFill>
                    <a:srgbClr val="000000"/>
                  </a:solidFill>
                  <a:latin typeface="Calibri"/>
                  <a:ea typeface="Times New Roman"/>
                </a:rPr>
              </a:br>
              <a:r>
                <a:rPr lang="en-CA" sz="1015" kern="1400" dirty="0">
                  <a:solidFill>
                    <a:srgbClr val="000000"/>
                  </a:solidFill>
                  <a:latin typeface="Calibri"/>
                  <a:ea typeface="Times New Roman"/>
                </a:rPr>
                <a:t>(n </a:t>
              </a:r>
              <a:r>
                <a:rPr lang="en-CA" sz="1015" kern="1400">
                  <a:solidFill>
                    <a:srgbClr val="000000"/>
                  </a:solidFill>
                  <a:latin typeface="Calibri"/>
                  <a:ea typeface="Times New Roman"/>
                </a:rPr>
                <a:t>=  182)</a:t>
              </a:r>
              <a:endParaRPr lang="en-GB" sz="923" kern="1400" dirty="0">
                <a:solidFill>
                  <a:srgbClr val="000000"/>
                </a:solidFill>
                <a:latin typeface="Times New Roman"/>
                <a:ea typeface="Times New Roman"/>
              </a:endParaRPr>
            </a:p>
          </p:txBody>
        </p:sp>
        <p:cxnSp>
          <p:nvCxnSpPr>
            <p:cNvPr id="77" name="AutoShape 22"/>
            <p:cNvCxnSpPr>
              <a:cxnSpLocks noChangeShapeType="1"/>
              <a:stCxn id="18" idx="3"/>
              <a:endCxn id="76" idx="1"/>
            </p:cNvCxnSpPr>
            <p:nvPr/>
          </p:nvCxnSpPr>
          <p:spPr bwMode="auto">
            <a:xfrm>
              <a:off x="5857612" y="4144963"/>
              <a:ext cx="681038" cy="0"/>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30" name="Rectangle 15"/>
            <p:cNvSpPr>
              <a:spLocks noChangeArrowheads="1"/>
            </p:cNvSpPr>
            <p:nvPr/>
          </p:nvSpPr>
          <p:spPr bwMode="auto">
            <a:xfrm>
              <a:off x="5097016" y="4830761"/>
              <a:ext cx="1254840" cy="830485"/>
            </a:xfrm>
            <a:prstGeom prst="rect">
              <a:avLst/>
            </a:prstGeom>
            <a:solidFill>
              <a:srgbClr val="FFFFFF"/>
            </a:solidFill>
            <a:ln w="9525">
              <a:solidFill>
                <a:srgbClr val="000000"/>
              </a:solidFill>
              <a:miter lim="800000"/>
              <a:headEnd/>
              <a:tailEnd/>
            </a:ln>
          </p:spPr>
          <p:txBody>
            <a:bodyPr vert="horz" wrap="square" lIns="84406" tIns="84406" rIns="84406" bIns="84406" numCol="1" anchor="t" anchorCtr="0" compatLnSpc="1">
              <a:prstTxWarp prst="textNoShape">
                <a:avLst/>
              </a:prstTxWarp>
            </a:bodyPr>
            <a:lstStyle/>
            <a:p>
              <a:pPr lvl="0" algn="ctr" fontAlgn="base">
                <a:spcBef>
                  <a:spcPct val="0"/>
                </a:spcBef>
                <a:spcAft>
                  <a:spcPct val="0"/>
                </a:spcAft>
              </a:pPr>
              <a:r>
                <a:rPr lang="en-CA" altLang="en-US" sz="1015" dirty="0">
                  <a:solidFill>
                    <a:srgbClr val="000000"/>
                  </a:solidFill>
                  <a:latin typeface="Calibri" pitchFamily="34" charset="0"/>
                  <a:ea typeface="Times New Roman" pitchFamily="18" charset="0"/>
                  <a:cs typeface="Arial" pitchFamily="34" charset="0"/>
                </a:rPr>
                <a:t>Interventions for Housing/</a:t>
              </a:r>
              <a:r>
                <a:rPr lang="en-CA" altLang="en-US" sz="1015" dirty="0" err="1">
                  <a:solidFill>
                    <a:srgbClr val="000000"/>
                  </a:solidFill>
                  <a:latin typeface="Calibri" pitchFamily="34" charset="0"/>
                  <a:ea typeface="Times New Roman" pitchFamily="18" charset="0"/>
                  <a:cs typeface="Arial" pitchFamily="34" charset="0"/>
                </a:rPr>
                <a:t>Soc</a:t>
              </a:r>
              <a:r>
                <a:rPr lang="en-CA" altLang="en-US" sz="1015" dirty="0">
                  <a:solidFill>
                    <a:srgbClr val="000000"/>
                  </a:solidFill>
                  <a:latin typeface="Calibri" pitchFamily="34" charset="0"/>
                  <a:ea typeface="Times New Roman" pitchFamily="18" charset="0"/>
                  <a:cs typeface="Arial" pitchFamily="34" charset="0"/>
                </a:rPr>
                <a:t> </a:t>
              </a:r>
              <a:r>
                <a:rPr lang="en-CA" altLang="en-US" sz="1015" dirty="0" err="1">
                  <a:solidFill>
                    <a:srgbClr val="000000"/>
                  </a:solidFill>
                  <a:latin typeface="Calibri" pitchFamily="34" charset="0"/>
                  <a:ea typeface="Times New Roman" pitchFamily="18" charset="0"/>
                  <a:cs typeface="Arial" pitchFamily="34" charset="0"/>
                </a:rPr>
                <a:t>Dets</a:t>
              </a:r>
              <a:r>
                <a:rPr lang="en-CA" altLang="en-US" sz="1015" dirty="0">
                  <a:solidFill>
                    <a:srgbClr val="000000"/>
                  </a:solidFill>
                  <a:latin typeface="Calibri" pitchFamily="34" charset="0"/>
                  <a:ea typeface="Times New Roman" pitchFamily="18" charset="0"/>
                  <a:cs typeface="Arial" pitchFamily="34" charset="0"/>
                </a:rPr>
                <a:t> Total (n =   4)</a:t>
              </a:r>
            </a:p>
            <a:p>
              <a:pPr lvl="0" algn="ctr" fontAlgn="base">
                <a:spcBef>
                  <a:spcPct val="0"/>
                </a:spcBef>
                <a:spcAft>
                  <a:spcPct val="0"/>
                </a:spcAft>
              </a:pPr>
              <a:r>
                <a:rPr lang="en-CA" altLang="en-US" sz="1015" dirty="0">
                  <a:solidFill>
                    <a:srgbClr val="000000"/>
                  </a:solidFill>
                  <a:latin typeface="Calibri" pitchFamily="34" charset="0"/>
                  <a:cs typeface="Arial" pitchFamily="34" charset="0"/>
                </a:rPr>
                <a:t>Included </a:t>
              </a:r>
              <a:r>
                <a:rPr lang="en-CA" altLang="en-US" sz="1015" dirty="0">
                  <a:solidFill>
                    <a:srgbClr val="000000"/>
                  </a:solidFill>
                  <a:latin typeface="Calibri" pitchFamily="34" charset="0"/>
                  <a:ea typeface="Times New Roman" pitchFamily="18" charset="0"/>
                  <a:cs typeface="Arial" pitchFamily="34" charset="0"/>
                </a:rPr>
                <a:t>(n =   3)</a:t>
              </a:r>
            </a:p>
            <a:p>
              <a:pPr lvl="0" algn="ctr" fontAlgn="base">
                <a:spcBef>
                  <a:spcPct val="0"/>
                </a:spcBef>
                <a:spcAft>
                  <a:spcPct val="0"/>
                </a:spcAft>
              </a:pPr>
              <a:endParaRPr lang="en-CA" altLang="en-US" sz="1662" dirty="0">
                <a:solidFill>
                  <a:prstClr val="black"/>
                </a:solidFill>
                <a:latin typeface="Arial" pitchFamily="34" charset="0"/>
                <a:cs typeface="Arial" pitchFamily="34" charset="0"/>
              </a:endParaRPr>
            </a:p>
            <a:p>
              <a:pPr algn="ctr" defTabSz="844083" fontAlgn="base">
                <a:spcBef>
                  <a:spcPct val="0"/>
                </a:spcBef>
                <a:spcAft>
                  <a:spcPct val="0"/>
                </a:spcAft>
              </a:pPr>
              <a:endParaRPr lang="en-CA" altLang="en-US" sz="1662" dirty="0">
                <a:latin typeface="Arial" pitchFamily="34" charset="0"/>
                <a:cs typeface="Arial" pitchFamily="34" charset="0"/>
              </a:endParaRPr>
            </a:p>
          </p:txBody>
        </p:sp>
      </p:grpSp>
    </p:spTree>
    <p:extLst>
      <p:ext uri="{BB962C8B-B14F-4D97-AF65-F5344CB8AC3E}">
        <p14:creationId xmlns:p14="http://schemas.microsoft.com/office/powerpoint/2010/main" val="1694815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categories</a:t>
            </a:r>
            <a:endParaRPr lang="en-US" dirty="0"/>
          </a:p>
        </p:txBody>
      </p:sp>
      <p:sp>
        <p:nvSpPr>
          <p:cNvPr id="3" name="Content Placeholder 2"/>
          <p:cNvSpPr>
            <a:spLocks noGrp="1"/>
          </p:cNvSpPr>
          <p:nvPr>
            <p:ph idx="1"/>
          </p:nvPr>
        </p:nvSpPr>
        <p:spPr/>
        <p:txBody>
          <a:bodyPr/>
          <a:lstStyle/>
          <a:p>
            <a:r>
              <a:rPr lang="en-US" dirty="0" smtClean="0"/>
              <a:t>Pharmacological</a:t>
            </a:r>
          </a:p>
          <a:p>
            <a:r>
              <a:rPr lang="en-US" dirty="0" smtClean="0"/>
              <a:t>Psychosocial</a:t>
            </a:r>
          </a:p>
          <a:p>
            <a:r>
              <a:rPr lang="en-US" dirty="0" smtClean="0"/>
              <a:t>Case management</a:t>
            </a:r>
          </a:p>
          <a:p>
            <a:r>
              <a:rPr lang="en-US" dirty="0" smtClean="0"/>
              <a:t>Disease prevention</a:t>
            </a:r>
          </a:p>
          <a:p>
            <a:r>
              <a:rPr lang="en-US" dirty="0" smtClean="0"/>
              <a:t>Housing &amp; social determinants</a:t>
            </a:r>
          </a:p>
          <a:p>
            <a:r>
              <a:rPr lang="en-US" dirty="0" smtClean="0"/>
              <a:t>“Other”</a:t>
            </a:r>
          </a:p>
          <a:p>
            <a:r>
              <a:rPr lang="en-US" dirty="0" smtClean="0"/>
              <a:t>Women &amp; youth (because majority of populations studied consist of middle aged men)</a:t>
            </a:r>
            <a:endParaRPr lang="en-US" dirty="0"/>
          </a:p>
        </p:txBody>
      </p:sp>
    </p:spTree>
    <p:extLst>
      <p:ext uri="{BB962C8B-B14F-4D97-AF65-F5344CB8AC3E}">
        <p14:creationId xmlns:p14="http://schemas.microsoft.com/office/powerpoint/2010/main" val="10796103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620688"/>
            <a:ext cx="9232340" cy="5976663"/>
          </a:xfrm>
          <a:prstGeom prst="rect">
            <a:avLst/>
          </a:prstGeom>
        </p:spPr>
      </p:pic>
    </p:spTree>
    <p:extLst>
      <p:ext uri="{BB962C8B-B14F-4D97-AF65-F5344CB8AC3E}">
        <p14:creationId xmlns:p14="http://schemas.microsoft.com/office/powerpoint/2010/main" val="9226424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 examples</a:t>
            </a:r>
            <a:endParaRPr lang="en-US" dirty="0"/>
          </a:p>
        </p:txBody>
      </p:sp>
      <p:sp>
        <p:nvSpPr>
          <p:cNvPr id="3" name="Content Placeholder 2"/>
          <p:cNvSpPr>
            <a:spLocks noGrp="1"/>
          </p:cNvSpPr>
          <p:nvPr>
            <p:ph idx="1"/>
          </p:nvPr>
        </p:nvSpPr>
        <p:spPr/>
        <p:txBody>
          <a:bodyPr/>
          <a:lstStyle/>
          <a:p>
            <a:r>
              <a:rPr lang="en-US" dirty="0" smtClean="0"/>
              <a:t>e.g. for HIV &amp; SUD, multicomponent nurse led care with contingency management &amp; directly observed therapy much better than isolated interventions</a:t>
            </a:r>
          </a:p>
          <a:p>
            <a:r>
              <a:rPr lang="en-GB" sz="3200" dirty="0"/>
              <a:t>Multicomponent harm reduction programmes: needle &amp; syringe programmes, behavioural interventions, Rx for SUD, &amp; syringe disinfection - reduce risk of hepatitis C infection by as much as 75%, but single component interventions are minimally effective </a:t>
            </a:r>
          </a:p>
          <a:p>
            <a:endParaRPr lang="en-US" dirty="0" smtClean="0"/>
          </a:p>
          <a:p>
            <a:endParaRPr lang="en-US" dirty="0"/>
          </a:p>
        </p:txBody>
      </p:sp>
    </p:spTree>
    <p:extLst>
      <p:ext uri="{BB962C8B-B14F-4D97-AF65-F5344CB8AC3E}">
        <p14:creationId xmlns:p14="http://schemas.microsoft.com/office/powerpoint/2010/main" val="2020398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999" y="3245876"/>
            <a:ext cx="4917436" cy="368807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45" y="3212976"/>
            <a:ext cx="4621129" cy="3465847"/>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7504" y="35160"/>
            <a:ext cx="4621129" cy="346584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990" y="0"/>
            <a:ext cx="4668009" cy="3501007"/>
          </a:xfrm>
          <a:prstGeom prst="rect">
            <a:avLst/>
          </a:prstGeom>
        </p:spPr>
      </p:pic>
    </p:spTree>
    <p:extLst>
      <p:ext uri="{BB962C8B-B14F-4D97-AF65-F5344CB8AC3E}">
        <p14:creationId xmlns:p14="http://schemas.microsoft.com/office/powerpoint/2010/main" val="95244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900" decel="100000" fill="hold"/>
                                        <p:tgtEl>
                                          <p:spTgt spid="9"/>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aint edit.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8660" y="961159"/>
            <a:ext cx="6066680" cy="4549595"/>
          </a:xfrm>
        </p:spPr>
      </p:pic>
    </p:spTree>
    <p:extLst>
      <p:ext uri="{BB962C8B-B14F-4D97-AF65-F5344CB8AC3E}">
        <p14:creationId xmlns:p14="http://schemas.microsoft.com/office/powerpoint/2010/main" val="135120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not what you do, it’s the way that you do it! </a:t>
            </a:r>
            <a:endParaRPr lang="en-US" dirty="0"/>
          </a:p>
        </p:txBody>
      </p:sp>
      <p:sp>
        <p:nvSpPr>
          <p:cNvPr id="3" name="Content Placeholder 2"/>
          <p:cNvSpPr>
            <a:spLocks noGrp="1"/>
          </p:cNvSpPr>
          <p:nvPr>
            <p:ph idx="1"/>
          </p:nvPr>
        </p:nvSpPr>
        <p:spPr/>
        <p:txBody>
          <a:bodyPr/>
          <a:lstStyle/>
          <a:p>
            <a:r>
              <a:rPr lang="en-GB" sz="3600" dirty="0" smtClean="0"/>
              <a:t>non-judgmental </a:t>
            </a:r>
            <a:r>
              <a:rPr lang="en-GB" sz="3600" dirty="0"/>
              <a:t>approach, ensuring confidentiality, providing a supportive interpersonal environment, creating safe communal spaces, and identifying common priorities, needs, and </a:t>
            </a:r>
            <a:r>
              <a:rPr lang="en-GB" sz="3600" dirty="0" smtClean="0"/>
              <a:t>goals</a:t>
            </a:r>
          </a:p>
          <a:p>
            <a:r>
              <a:rPr lang="en-GB" sz="3600" dirty="0" smtClean="0"/>
              <a:t>Start where the person is at, begin with their priorities.</a:t>
            </a:r>
          </a:p>
          <a:p>
            <a:endParaRPr lang="en-GB" sz="2800" dirty="0"/>
          </a:p>
          <a:p>
            <a:endParaRPr lang="en-GB" sz="2800" dirty="0"/>
          </a:p>
          <a:p>
            <a:endParaRPr lang="en-US" dirty="0"/>
          </a:p>
        </p:txBody>
      </p:sp>
    </p:spTree>
    <p:extLst>
      <p:ext uri="{BB962C8B-B14F-4D97-AF65-F5344CB8AC3E}">
        <p14:creationId xmlns:p14="http://schemas.microsoft.com/office/powerpoint/2010/main" val="19913137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5757"/>
            <a:ext cx="4860032" cy="364502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89384" y="-1033751"/>
            <a:ext cx="5365183" cy="402388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 y="3320988"/>
            <a:ext cx="4716016" cy="353701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554" y="3660782"/>
            <a:ext cx="4102207" cy="3076655"/>
          </a:xfrm>
          <a:prstGeom prst="rect">
            <a:avLst/>
          </a:prstGeom>
        </p:spPr>
      </p:pic>
    </p:spTree>
    <p:extLst>
      <p:ext uri="{BB962C8B-B14F-4D97-AF65-F5344CB8AC3E}">
        <p14:creationId xmlns:p14="http://schemas.microsoft.com/office/powerpoint/2010/main" val="4324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down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tLang="en-US">
                <a:ea typeface="ＭＳ Ｐゴシック" charset="-128"/>
              </a:rPr>
              <a:t>David Ogilvy</a:t>
            </a:r>
          </a:p>
        </p:txBody>
      </p:sp>
      <p:sp>
        <p:nvSpPr>
          <p:cNvPr id="18435" name="Content Placeholder 2"/>
          <p:cNvSpPr>
            <a:spLocks noGrp="1"/>
          </p:cNvSpPr>
          <p:nvPr>
            <p:ph idx="1"/>
          </p:nvPr>
        </p:nvSpPr>
        <p:spPr/>
        <p:txBody>
          <a:bodyPr/>
          <a:lstStyle/>
          <a:p>
            <a:r>
              <a:rPr lang="en-US" altLang="en-US" sz="4000">
                <a:ea typeface="ＭＳ Ｐゴシック" charset="-128"/>
              </a:rPr>
              <a:t>Recruit people who are better than you, then step back and take the credit</a:t>
            </a:r>
          </a:p>
          <a:p>
            <a:r>
              <a:rPr lang="en-US" altLang="en-US" sz="4000">
                <a:ea typeface="ＭＳ Ｐゴシック" charset="-128"/>
              </a:rPr>
              <a:t>Because the alternative is to do the opposite, step up and take the blame</a:t>
            </a:r>
          </a:p>
        </p:txBody>
      </p:sp>
    </p:spTree>
    <p:extLst>
      <p:ext uri="{BB962C8B-B14F-4D97-AF65-F5344CB8AC3E}">
        <p14:creationId xmlns:p14="http://schemas.microsoft.com/office/powerpoint/2010/main" val="89025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dissolve">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ananarama edit.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34905" y="892207"/>
            <a:ext cx="6130913" cy="4597766"/>
          </a:xfrm>
        </p:spPr>
      </p:pic>
    </p:spTree>
    <p:extLst>
      <p:ext uri="{BB962C8B-B14F-4D97-AF65-F5344CB8AC3E}">
        <p14:creationId xmlns:p14="http://schemas.microsoft.com/office/powerpoint/2010/main" val="958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not what you do, it’s the way that you do it! </a:t>
            </a:r>
            <a:endParaRPr lang="en-US" dirty="0"/>
          </a:p>
        </p:txBody>
      </p:sp>
      <p:sp>
        <p:nvSpPr>
          <p:cNvPr id="3" name="Content Placeholder 2"/>
          <p:cNvSpPr>
            <a:spLocks noGrp="1"/>
          </p:cNvSpPr>
          <p:nvPr>
            <p:ph idx="1"/>
          </p:nvPr>
        </p:nvSpPr>
        <p:spPr/>
        <p:txBody>
          <a:bodyPr/>
          <a:lstStyle/>
          <a:p>
            <a:r>
              <a:rPr lang="en-US" sz="3600" dirty="0" smtClean="0"/>
              <a:t>Multimodal </a:t>
            </a:r>
            <a:r>
              <a:rPr lang="en-US" sz="3600" dirty="0"/>
              <a:t>psychosocial interventions advised, </a:t>
            </a:r>
            <a:r>
              <a:rPr lang="en-GB" sz="3600" dirty="0"/>
              <a:t>e.g. motivational interviewing &amp; CBT together improve drug use and mental health outcomes, &amp; prevent re-incarceration when used in therapeutic </a:t>
            </a:r>
            <a:r>
              <a:rPr lang="en-GB" sz="3600" dirty="0" smtClean="0"/>
              <a:t>communities</a:t>
            </a:r>
          </a:p>
          <a:p>
            <a:endParaRPr lang="en-GB" sz="2800" dirty="0"/>
          </a:p>
          <a:p>
            <a:endParaRPr lang="en-GB" sz="2800" dirty="0"/>
          </a:p>
          <a:p>
            <a:endParaRPr lang="en-US" dirty="0"/>
          </a:p>
        </p:txBody>
      </p:sp>
    </p:spTree>
    <p:extLst>
      <p:ext uri="{BB962C8B-B14F-4D97-AF65-F5344CB8AC3E}">
        <p14:creationId xmlns:p14="http://schemas.microsoft.com/office/powerpoint/2010/main" val="16249573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not what you do, it’s the way that you do it! </a:t>
            </a:r>
            <a:endParaRPr lang="en-US" dirty="0"/>
          </a:p>
        </p:txBody>
      </p:sp>
      <p:sp>
        <p:nvSpPr>
          <p:cNvPr id="3" name="Content Placeholder 2"/>
          <p:cNvSpPr>
            <a:spLocks noGrp="1"/>
          </p:cNvSpPr>
          <p:nvPr>
            <p:ph idx="1"/>
          </p:nvPr>
        </p:nvSpPr>
        <p:spPr/>
        <p:txBody>
          <a:bodyPr/>
          <a:lstStyle/>
          <a:p>
            <a:r>
              <a:rPr lang="en-GB" sz="3600" dirty="0" smtClean="0"/>
              <a:t>Peer </a:t>
            </a:r>
            <a:r>
              <a:rPr lang="en-GB" sz="3600" dirty="0"/>
              <a:t>workers &amp; specialised </a:t>
            </a:r>
            <a:r>
              <a:rPr lang="en-US" sz="3600" dirty="0"/>
              <a:t>community </a:t>
            </a:r>
            <a:r>
              <a:rPr lang="en-US" sz="3600" dirty="0" smtClean="0"/>
              <a:t>nurses best placed</a:t>
            </a:r>
            <a:r>
              <a:rPr lang="en-GB" sz="3600" baseline="30000" dirty="0" smtClean="0"/>
              <a:t> </a:t>
            </a:r>
            <a:r>
              <a:rPr lang="en-US" sz="3600" dirty="0" smtClean="0"/>
              <a:t> </a:t>
            </a:r>
            <a:r>
              <a:rPr lang="en-US" sz="3600" dirty="0"/>
              <a:t>to act as outreach and ‘in-reach’ personnel to actively engage people ‘where they’re at’ and to advocate</a:t>
            </a:r>
            <a:r>
              <a:rPr lang="en-GB" sz="3600" dirty="0"/>
              <a:t> </a:t>
            </a:r>
          </a:p>
          <a:p>
            <a:endParaRPr lang="en-GB" sz="2800" dirty="0"/>
          </a:p>
          <a:p>
            <a:endParaRPr lang="en-GB" sz="2800" dirty="0"/>
          </a:p>
          <a:p>
            <a:endParaRPr lang="en-US" dirty="0"/>
          </a:p>
        </p:txBody>
      </p:sp>
    </p:spTree>
    <p:extLst>
      <p:ext uri="{BB962C8B-B14F-4D97-AF65-F5344CB8AC3E}">
        <p14:creationId xmlns:p14="http://schemas.microsoft.com/office/powerpoint/2010/main" val="18943452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descr="C:\Users\Peter\Documents\WHO\Report for August\Pictures\Colour photose in report\slide photos\00167528crop.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4833"/>
            <a:ext cx="9144000" cy="5904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Rectangle 5"/>
          <p:cNvSpPr/>
          <p:nvPr/>
        </p:nvSpPr>
        <p:spPr>
          <a:xfrm>
            <a:off x="0" y="0"/>
            <a:ext cx="8032968" cy="3416320"/>
          </a:xfrm>
          <a:prstGeom prst="rect">
            <a:avLst/>
          </a:prstGeom>
          <a:noFill/>
        </p:spPr>
        <p:txBody>
          <a:bodyPr wrap="none" lIns="91440" tIns="45720" rIns="91440" bIns="45720">
            <a:spAutoFit/>
          </a:bodyPr>
          <a:lstStyle/>
          <a:p>
            <a:r>
              <a:rPr lang="en-GB" sz="5400" b="1" dirty="0" smtClean="0">
                <a:solidFill>
                  <a:schemeClr val="bg1"/>
                </a:solidFill>
              </a:rPr>
              <a:t>Health  is a human right</a:t>
            </a:r>
          </a:p>
          <a:p>
            <a:r>
              <a:rPr lang="en-GB" sz="5400" b="1" dirty="0" smtClean="0">
                <a:solidFill>
                  <a:schemeClr val="bg1"/>
                </a:solidFill>
              </a:rPr>
              <a:t>Do something</a:t>
            </a:r>
          </a:p>
          <a:p>
            <a:r>
              <a:rPr lang="en-GB" sz="5400" b="1" dirty="0" smtClean="0">
                <a:solidFill>
                  <a:schemeClr val="bg1"/>
                </a:solidFill>
              </a:rPr>
              <a:t>Do more</a:t>
            </a:r>
          </a:p>
          <a:p>
            <a:r>
              <a:rPr lang="en-GB" sz="5400" b="1" dirty="0" smtClean="0">
                <a:solidFill>
                  <a:schemeClr val="bg1"/>
                </a:solidFill>
              </a:rPr>
              <a:t>Do better</a:t>
            </a:r>
            <a:endParaRPr lang="en-GB" sz="5400" b="1" dirty="0">
              <a:solidFill>
                <a:schemeClr val="bg1"/>
              </a:solidFill>
            </a:endParaRPr>
          </a:p>
        </p:txBody>
      </p:sp>
    </p:spTree>
    <p:extLst>
      <p:ext uri="{BB962C8B-B14F-4D97-AF65-F5344CB8AC3E}">
        <p14:creationId xmlns:p14="http://schemas.microsoft.com/office/powerpoint/2010/main" val="18151129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953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8677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2383" y="1412776"/>
            <a:ext cx="9242527" cy="4392488"/>
          </a:xfrm>
          <a:prstGeom prst="rect">
            <a:avLst/>
          </a:prstGeom>
        </p:spPr>
      </p:pic>
    </p:spTree>
    <p:extLst>
      <p:ext uri="{BB962C8B-B14F-4D97-AF65-F5344CB8AC3E}">
        <p14:creationId xmlns:p14="http://schemas.microsoft.com/office/powerpoint/2010/main" val="706827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smtClean="0"/>
              <a:t>Peers support &amp; involving experts by experience works for service design and delivery </a:t>
            </a:r>
            <a:r>
              <a:rPr lang="mr-IN" sz="3200" dirty="0" smtClean="0"/>
              <a:t>–</a:t>
            </a:r>
            <a:r>
              <a:rPr lang="en-US" sz="3200" dirty="0" smtClean="0"/>
              <a:t> ”walked the walk” with </a:t>
            </a:r>
            <a:r>
              <a:rPr lang="en-US" sz="3200" dirty="0"/>
              <a:t>L</a:t>
            </a:r>
            <a:r>
              <a:rPr lang="en-US" sz="3200" dirty="0" smtClean="0"/>
              <a:t>ancet paper</a:t>
            </a:r>
          </a:p>
          <a:p>
            <a:r>
              <a:rPr lang="en-GB" sz="3200" dirty="0" smtClean="0"/>
              <a:t>Pathway teams a promising example</a:t>
            </a:r>
            <a:endParaRPr lang="en-US" sz="3200" dirty="0"/>
          </a:p>
          <a:p>
            <a:endParaRPr lang="en-US" sz="3200" dirty="0"/>
          </a:p>
        </p:txBody>
      </p:sp>
    </p:spTree>
    <p:extLst>
      <p:ext uri="{BB962C8B-B14F-4D97-AF65-F5344CB8AC3E}">
        <p14:creationId xmlns:p14="http://schemas.microsoft.com/office/powerpoint/2010/main" val="1493396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rmAutofit/>
          </a:bodyPr>
          <a:lstStyle/>
          <a:p>
            <a:r>
              <a:rPr lang="en-US" dirty="0" smtClean="0"/>
              <a:t>Individual care coordination supported by a multi-disciplinary team</a:t>
            </a:r>
            <a:endParaRPr lang="en-US" dirty="0"/>
          </a:p>
        </p:txBody>
      </p:sp>
      <p:sp>
        <p:nvSpPr>
          <p:cNvPr id="3" name="Content Placeholder 2"/>
          <p:cNvSpPr>
            <a:spLocks noGrp="1"/>
          </p:cNvSpPr>
          <p:nvPr>
            <p:ph idx="1"/>
          </p:nvPr>
        </p:nvSpPr>
        <p:spPr>
          <a:xfrm>
            <a:off x="457200" y="2780928"/>
            <a:ext cx="8229600" cy="3024336"/>
          </a:xfrm>
        </p:spPr>
        <p:txBody>
          <a:bodyPr/>
          <a:lstStyle/>
          <a:p>
            <a:r>
              <a:rPr lang="en-US" sz="3600" dirty="0" smtClean="0"/>
              <a:t>Care coordination or </a:t>
            </a:r>
            <a:r>
              <a:rPr lang="en-US" sz="3600" dirty="0"/>
              <a:t>c</a:t>
            </a:r>
            <a:r>
              <a:rPr lang="en-US" sz="3600" dirty="0" smtClean="0"/>
              <a:t>ase management includes assessment</a:t>
            </a:r>
            <a:r>
              <a:rPr lang="en-US" sz="3600" dirty="0"/>
              <a:t>, planning, linking health and social services, monitoring, and advocacy</a:t>
            </a:r>
            <a:r>
              <a:rPr lang="en-GB" sz="3600" dirty="0"/>
              <a:t> </a:t>
            </a:r>
            <a:endParaRPr lang="en-GB" sz="3600" dirty="0" smtClean="0"/>
          </a:p>
          <a:p>
            <a:endParaRPr lang="en-GB" sz="3600" dirty="0" smtClean="0"/>
          </a:p>
        </p:txBody>
      </p:sp>
    </p:spTree>
    <p:extLst>
      <p:ext uri="{BB962C8B-B14F-4D97-AF65-F5344CB8AC3E}">
        <p14:creationId xmlns:p14="http://schemas.microsoft.com/office/powerpoint/2010/main" val="18716265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ormAutofit/>
          </a:bodyPr>
          <a:lstStyle/>
          <a:p>
            <a:r>
              <a:rPr lang="en-US" dirty="0" smtClean="0"/>
              <a:t>Individual care coordination supported by a multi-disciplinary team</a:t>
            </a:r>
            <a:endParaRPr lang="en-US" dirty="0"/>
          </a:p>
        </p:txBody>
      </p:sp>
      <p:sp>
        <p:nvSpPr>
          <p:cNvPr id="3" name="Content Placeholder 2"/>
          <p:cNvSpPr>
            <a:spLocks noGrp="1"/>
          </p:cNvSpPr>
          <p:nvPr>
            <p:ph idx="1"/>
          </p:nvPr>
        </p:nvSpPr>
        <p:spPr>
          <a:xfrm>
            <a:off x="457200" y="2420888"/>
            <a:ext cx="8229600" cy="3024336"/>
          </a:xfrm>
        </p:spPr>
        <p:txBody>
          <a:bodyPr/>
          <a:lstStyle/>
          <a:p>
            <a:endParaRPr lang="en-US" altLang="en-US" sz="3600" dirty="0">
              <a:ea typeface="ＭＳ Ｐゴシック" charset="-128"/>
            </a:endParaRPr>
          </a:p>
          <a:p>
            <a:r>
              <a:rPr lang="en-US" altLang="en-US" sz="3600" dirty="0" smtClean="0">
                <a:ea typeface="ＭＳ Ｐゴシック" charset="-128"/>
              </a:rPr>
              <a:t>More </a:t>
            </a:r>
            <a:r>
              <a:rPr lang="en-US" altLang="en-US" sz="3600" dirty="0">
                <a:ea typeface="ＭＳ Ｐゴシック" charset="-128"/>
              </a:rPr>
              <a:t>than anything a trusting relationship with someone who cares</a:t>
            </a:r>
          </a:p>
          <a:p>
            <a:endParaRPr lang="en-US" dirty="0"/>
          </a:p>
        </p:txBody>
      </p:sp>
    </p:spTree>
    <p:extLst>
      <p:ext uri="{BB962C8B-B14F-4D97-AF65-F5344CB8AC3E}">
        <p14:creationId xmlns:p14="http://schemas.microsoft.com/office/powerpoint/2010/main" val="876704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sz="4800" dirty="0"/>
              <a:t>‘healthcare is a right and everyone should have a voice.’ </a:t>
            </a:r>
          </a:p>
          <a:p>
            <a:endParaRPr lang="en-US" dirty="0"/>
          </a:p>
        </p:txBody>
      </p:sp>
    </p:spTree>
    <p:extLst>
      <p:ext uri="{BB962C8B-B14F-4D97-AF65-F5344CB8AC3E}">
        <p14:creationId xmlns:p14="http://schemas.microsoft.com/office/powerpoint/2010/main" val="304109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3810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5450" y="2787650"/>
            <a:ext cx="32131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070350"/>
            <a:ext cx="4141788"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Rectangle 5"/>
          <p:cNvSpPr>
            <a:spLocks noChangeArrowheads="1"/>
          </p:cNvSpPr>
          <p:nvPr/>
        </p:nvSpPr>
        <p:spPr bwMode="auto">
          <a:xfrm>
            <a:off x="4141788" y="4070350"/>
            <a:ext cx="50022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37931725" indent="-37474525">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CQC “Outstanding” November 2014</a:t>
            </a:r>
          </a:p>
          <a:p>
            <a:pPr eaLnBrk="1" hangingPunct="1">
              <a:spcBef>
                <a:spcPct val="0"/>
              </a:spcBef>
              <a:buFontTx/>
              <a:buNone/>
            </a:pPr>
            <a:r>
              <a:rPr lang="en-US" altLang="en-US" sz="1800">
                <a:latin typeface="Arial" charset="0"/>
              </a:rPr>
              <a:t>“I am delighted to highlight the exceptional standard of care which is being provided by Inclusion Healthcare. The service has a clear vision to improve the health of vulnerable and excluded groups - such as homeless people, refugees or those with learning disabilities.</a:t>
            </a:r>
          </a:p>
          <a:p>
            <a:pPr eaLnBrk="1" hangingPunct="1">
              <a:spcBef>
                <a:spcPct val="0"/>
              </a:spcBef>
              <a:buFontTx/>
              <a:buNone/>
            </a:pPr>
            <a:r>
              <a:rPr lang="en-US" altLang="en-US" sz="1800">
                <a:latin typeface="Arial" charset="0"/>
              </a:rPr>
              <a:t>Professor Steve Field, Chief Inspector of General Practice</a:t>
            </a:r>
          </a:p>
        </p:txBody>
      </p:sp>
    </p:spTree>
    <p:extLst>
      <p:ext uri="{BB962C8B-B14F-4D97-AF65-F5344CB8AC3E}">
        <p14:creationId xmlns:p14="http://schemas.microsoft.com/office/powerpoint/2010/main" val="23598683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95536" y="404664"/>
            <a:ext cx="6400800" cy="2808312"/>
          </a:xfrm>
        </p:spPr>
        <p:txBody>
          <a:bodyPr wrap="none">
            <a:noAutofit/>
          </a:bodyPr>
          <a:lstStyle/>
          <a:p>
            <a:pPr>
              <a:lnSpc>
                <a:spcPct val="150000"/>
              </a:lnSpc>
            </a:pPr>
            <a:r>
              <a:rPr lang="en-GB" dirty="0"/>
              <a:t>www.pathway.org.uk</a:t>
            </a:r>
          </a:p>
          <a:p>
            <a:pPr>
              <a:lnSpc>
                <a:spcPct val="150000"/>
              </a:lnSpc>
            </a:pPr>
            <a:r>
              <a:rPr lang="en-GB" dirty="0" smtClean="0"/>
              <a:t>www.pathway.org.uk/faculty</a:t>
            </a:r>
            <a:endParaRPr lang="en-GB" dirty="0"/>
          </a:p>
          <a:p>
            <a:pPr>
              <a:lnSpc>
                <a:spcPct val="150000"/>
              </a:lnSpc>
            </a:pPr>
            <a:r>
              <a:rPr lang="en-GB" dirty="0" smtClean="0"/>
              <a:t>www.homelessnessandhealth.co.uk</a:t>
            </a:r>
          </a:p>
          <a:p>
            <a:pPr>
              <a:lnSpc>
                <a:spcPct val="150000"/>
              </a:lnSpc>
            </a:pPr>
            <a:r>
              <a:rPr lang="en-GB" dirty="0" smtClean="0"/>
              <a:t>info@pathway.org.uk</a:t>
            </a:r>
          </a:p>
          <a:p>
            <a:pPr>
              <a:lnSpc>
                <a:spcPct val="150000"/>
              </a:lnSpc>
            </a:pPr>
            <a:r>
              <a:rPr lang="en-GB" dirty="0" smtClean="0"/>
              <a:t>+44 20 3447 2420</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736" y="4429414"/>
            <a:ext cx="512439" cy="512439"/>
          </a:xfrm>
          <a:prstGeom prst="rect">
            <a:avLst/>
          </a:prstGeom>
        </p:spPr>
      </p:pic>
      <p:sp>
        <p:nvSpPr>
          <p:cNvPr id="8" name="Subtitle 2"/>
          <p:cNvSpPr txBox="1">
            <a:spLocks/>
          </p:cNvSpPr>
          <p:nvPr/>
        </p:nvSpPr>
        <p:spPr>
          <a:xfrm>
            <a:off x="3580184" y="4429414"/>
            <a:ext cx="2655912" cy="5760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3000" dirty="0" smtClean="0"/>
              <a:t>PathwayUK</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0088" y="5005478"/>
            <a:ext cx="799786" cy="799786"/>
          </a:xfrm>
          <a:prstGeom prst="rect">
            <a:avLst/>
          </a:prstGeom>
        </p:spPr>
      </p:pic>
      <p:sp>
        <p:nvSpPr>
          <p:cNvPr id="10" name="Subtitle 2"/>
          <p:cNvSpPr txBox="1">
            <a:spLocks/>
          </p:cNvSpPr>
          <p:nvPr/>
        </p:nvSpPr>
        <p:spPr>
          <a:xfrm>
            <a:off x="3580184" y="5149494"/>
            <a:ext cx="2655912" cy="57606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3000" dirty="0" smtClean="0"/>
              <a:t>PathwayUK</a:t>
            </a:r>
          </a:p>
        </p:txBody>
      </p:sp>
    </p:spTree>
    <p:extLst>
      <p:ext uri="{BB962C8B-B14F-4D97-AF65-F5344CB8AC3E}">
        <p14:creationId xmlns:p14="http://schemas.microsoft.com/office/powerpoint/2010/main" val="2079873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3" descr="University_College_Hospital_-_New_Building_-_London_-_020504.jpg"/>
          <p:cNvPicPr>
            <a:picLocks noGrp="1" noChangeAspect="1"/>
          </p:cNvPicPr>
          <p:nvPr>
            <p:ph idx="1"/>
          </p:nvPr>
        </p:nvPicPr>
        <p:blipFill>
          <a:blip r:embed="rId2">
            <a:extLst>
              <a:ext uri="{28A0092B-C50C-407E-A947-70E740481C1C}">
                <a14:useLocalDpi xmlns:a14="http://schemas.microsoft.com/office/drawing/2010/main" val="0"/>
              </a:ext>
            </a:extLst>
          </a:blip>
          <a:srcRect l="-9171" r="-9171"/>
          <a:stretch>
            <a:fillRect/>
          </a:stretch>
        </p:blipFill>
        <p:spPr>
          <a:xfrm>
            <a:off x="585788" y="1500188"/>
            <a:ext cx="8229600" cy="4525962"/>
          </a:xfrm>
        </p:spPr>
      </p:pic>
      <p:sp>
        <p:nvSpPr>
          <p:cNvPr id="23554" name="Title 1"/>
          <p:cNvSpPr>
            <a:spLocks noGrp="1"/>
          </p:cNvSpPr>
          <p:nvPr>
            <p:ph type="title"/>
          </p:nvPr>
        </p:nvSpPr>
        <p:spPr>
          <a:xfrm>
            <a:off x="871538" y="177800"/>
            <a:ext cx="8162925" cy="1446213"/>
          </a:xfrm>
        </p:spPr>
        <p:txBody>
          <a:bodyPr/>
          <a:lstStyle/>
          <a:p>
            <a:pPr eaLnBrk="1" hangingPunct="1"/>
            <a:r>
              <a:rPr lang="en-US" altLang="en-US">
                <a:ea typeface="ＭＳ Ｐゴシック" charset="-128"/>
              </a:rPr>
              <a:t>University College London Hospital</a:t>
            </a:r>
          </a:p>
        </p:txBody>
      </p:sp>
    </p:spTree>
    <p:extLst>
      <p:ext uri="{BB962C8B-B14F-4D97-AF65-F5344CB8AC3E}">
        <p14:creationId xmlns:p14="http://schemas.microsoft.com/office/powerpoint/2010/main" val="197594029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3"/>
          <p:cNvSpPr>
            <a:spLocks noGrp="1"/>
          </p:cNvSpPr>
          <p:nvPr>
            <p:ph type="title"/>
          </p:nvPr>
        </p:nvSpPr>
        <p:spPr>
          <a:xfrm>
            <a:off x="457200" y="274638"/>
            <a:ext cx="8229600" cy="850900"/>
          </a:xfrm>
        </p:spPr>
        <p:txBody>
          <a:bodyPr/>
          <a:lstStyle/>
          <a:p>
            <a:pPr eaLnBrk="1" hangingPunct="1"/>
            <a:r>
              <a:rPr lang="en-US" altLang="en-US">
                <a:solidFill>
                  <a:srgbClr val="7B9899"/>
                </a:solidFill>
                <a:ea typeface="ＭＳ Ｐゴシック" charset="-128"/>
              </a:rPr>
              <a:t>Pathway hospital team</a:t>
            </a:r>
          </a:p>
        </p:txBody>
      </p:sp>
      <p:pic>
        <p:nvPicPr>
          <p:cNvPr id="24578" name="Content Placeholder 5" descr="homeless 3.1.jpg"/>
          <p:cNvPicPr>
            <a:picLocks noGrp="1" noChangeAspect="1"/>
          </p:cNvPicPr>
          <p:nvPr>
            <p:ph sz="quarter" idx="1"/>
          </p:nvPr>
        </p:nvPicPr>
        <p:blipFill>
          <a:blip r:embed="rId2">
            <a:extLst>
              <a:ext uri="{28A0092B-C50C-407E-A947-70E740481C1C}">
                <a14:useLocalDpi xmlns:a14="http://schemas.microsoft.com/office/drawing/2010/main" val="0"/>
              </a:ext>
            </a:extLst>
          </a:blip>
          <a:srcRect l="-6667" r="-6667"/>
          <a:stretch>
            <a:fillRect/>
          </a:stretch>
        </p:blipFill>
        <p:spPr>
          <a:xfrm>
            <a:off x="457200" y="1268413"/>
            <a:ext cx="8229600" cy="4857750"/>
          </a:xfrm>
        </p:spPr>
      </p:pic>
    </p:spTree>
    <p:extLst>
      <p:ext uri="{BB962C8B-B14F-4D97-AF65-F5344CB8AC3E}">
        <p14:creationId xmlns:p14="http://schemas.microsoft.com/office/powerpoint/2010/main" val="94133682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Pathway Charity</a:t>
            </a:r>
            <a:endParaRPr lang="en-GB" sz="3200" dirty="0"/>
          </a:p>
        </p:txBody>
      </p:sp>
      <p:sp>
        <p:nvSpPr>
          <p:cNvPr id="3" name="Content Placeholder 2"/>
          <p:cNvSpPr>
            <a:spLocks noGrp="1"/>
          </p:cNvSpPr>
          <p:nvPr>
            <p:ph idx="1"/>
          </p:nvPr>
        </p:nvSpPr>
        <p:spPr>
          <a:xfrm>
            <a:off x="683568" y="1412776"/>
            <a:ext cx="7992888" cy="3456384"/>
          </a:xfrm>
        </p:spPr>
        <p:txBody>
          <a:bodyPr>
            <a:noAutofit/>
          </a:bodyPr>
          <a:lstStyle/>
          <a:p>
            <a:pPr>
              <a:spcBef>
                <a:spcPts val="0"/>
              </a:spcBef>
              <a:spcAft>
                <a:spcPts val="2400"/>
              </a:spcAft>
            </a:pPr>
            <a:r>
              <a:rPr lang="en-GB" dirty="0" smtClean="0"/>
              <a:t>Developing and implementing integrated models of healthcare for excluded people</a:t>
            </a:r>
          </a:p>
          <a:p>
            <a:pPr>
              <a:spcBef>
                <a:spcPts val="0"/>
              </a:spcBef>
              <a:spcAft>
                <a:spcPts val="2400"/>
              </a:spcAft>
            </a:pPr>
            <a:r>
              <a:rPr lang="en-GB" dirty="0" smtClean="0"/>
              <a:t>Research and publications</a:t>
            </a:r>
          </a:p>
          <a:p>
            <a:pPr>
              <a:spcBef>
                <a:spcPts val="0"/>
              </a:spcBef>
              <a:spcAft>
                <a:spcPts val="2400"/>
              </a:spcAft>
            </a:pPr>
            <a:r>
              <a:rPr lang="en-GB" dirty="0" smtClean="0"/>
              <a:t>Training, conferences and qualifications</a:t>
            </a:r>
          </a:p>
          <a:p>
            <a:pPr>
              <a:spcBef>
                <a:spcPts val="0"/>
              </a:spcBef>
              <a:spcAft>
                <a:spcPts val="2400"/>
              </a:spcAft>
            </a:pPr>
            <a:r>
              <a:rPr lang="en-GB" dirty="0"/>
              <a:t>Involving homeless people in this </a:t>
            </a:r>
            <a:r>
              <a:rPr lang="en-GB" dirty="0" smtClean="0"/>
              <a:t>work</a:t>
            </a:r>
            <a:endParaRPr lang="en-GB" dirty="0"/>
          </a:p>
        </p:txBody>
      </p:sp>
    </p:spTree>
    <p:extLst>
      <p:ext uri="{BB962C8B-B14F-4D97-AF65-F5344CB8AC3E}">
        <p14:creationId xmlns:p14="http://schemas.microsoft.com/office/powerpoint/2010/main" val="3768544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ludlowrainbow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29305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WINN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6475" y="342900"/>
            <a:ext cx="48895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4" descr="Report Closing the gap logo.bmp"/>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600" y="4364921"/>
            <a:ext cx="6408712" cy="162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07854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athwa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Pathway Template</Template>
  <TotalTime>524</TotalTime>
  <Words>1782</Words>
  <Application>Microsoft Office PowerPoint</Application>
  <PresentationFormat>On-screen Show (4:3)</PresentationFormat>
  <Paragraphs>188</Paragraphs>
  <Slides>50</Slides>
  <Notes>10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MS PGothic</vt:lpstr>
      <vt:lpstr>MS PGothic</vt:lpstr>
      <vt:lpstr>Arial</vt:lpstr>
      <vt:lpstr>Calibri</vt:lpstr>
      <vt:lpstr>Mangal</vt:lpstr>
      <vt:lpstr>Times New Roman</vt:lpstr>
      <vt:lpstr>Pathway Template</vt:lpstr>
      <vt:lpstr>“T'ain't What You Do (It's the Way That You Do It), that’s what gets results”: What works to Improve the Health of the Multiply Excluded?</vt:lpstr>
      <vt:lpstr>PowerPoint Presentation</vt:lpstr>
      <vt:lpstr>PowerPoint Presentation</vt:lpstr>
      <vt:lpstr>David Ogilvy</vt:lpstr>
      <vt:lpstr>PowerPoint Presentation</vt:lpstr>
      <vt:lpstr>University College London Hospital</vt:lpstr>
      <vt:lpstr>Pathway hospital team</vt:lpstr>
      <vt:lpstr>Pathway Charity</vt:lpstr>
      <vt:lpstr>PowerPoint Presentation</vt:lpstr>
      <vt:lpstr>PowerPoint Presentation</vt:lpstr>
      <vt:lpstr>PowerPoint Presentation</vt:lpstr>
      <vt:lpstr>PowerPoint Presentation</vt:lpstr>
      <vt:lpstr>PowerPoint Presentation</vt:lpstr>
      <vt:lpstr>Quality – UCLH feedback</vt:lpstr>
      <vt:lpstr>Newest team in SLAM</vt:lpstr>
      <vt:lpstr>PowerPoint Presentation</vt:lpstr>
      <vt:lpstr>KHP Pathway Outcomes – all homeless patients attending</vt:lpstr>
      <vt:lpstr>2 Centre RCT – Royal London &amp; Brighton</vt:lpstr>
      <vt:lpstr>Early results from SLAM regression modelling</vt:lpstr>
      <vt:lpstr>Do Values add Value?</vt:lpstr>
      <vt:lpstr>Inclusion Health – Extreme Medicine?</vt:lpstr>
      <vt:lpstr>The Faculty for Homeless and Inclusion Health</vt:lpstr>
      <vt:lpstr>International Symposium on Homeless &amp; Inclusion Health</vt:lpstr>
      <vt:lpstr>Post-Graduate Module in Homeless and Inclusion Health </vt:lpstr>
      <vt:lpstr>The Future – Health Equity</vt:lpstr>
      <vt:lpstr>PowerPoint Presentation</vt:lpstr>
      <vt:lpstr>PowerPoint Presentation</vt:lpstr>
      <vt:lpstr>What works in Inclusion Health:  overview of effective interventions for marginalised and excluded populations </vt:lpstr>
      <vt:lpstr>Inclusion Health?</vt:lpstr>
      <vt:lpstr>Policy Implications</vt:lpstr>
      <vt:lpstr>Policy Implications</vt:lpstr>
      <vt:lpstr>PowerPoint Presentation</vt:lpstr>
      <vt:lpstr>Intervention categories</vt:lpstr>
      <vt:lpstr>PowerPoint Presentation</vt:lpstr>
      <vt:lpstr>Integration - examples</vt:lpstr>
      <vt:lpstr>PowerPoint Presentation</vt:lpstr>
      <vt:lpstr>PowerPoint Presentation</vt:lpstr>
      <vt:lpstr>It’s not what you do, it’s the way that you do it! </vt:lpstr>
      <vt:lpstr>PowerPoint Presentation</vt:lpstr>
      <vt:lpstr>PowerPoint Presentation</vt:lpstr>
      <vt:lpstr>It’s not what you do, it’s the way that you do it! </vt:lpstr>
      <vt:lpstr>It’s not what you do, it’s the way that you do it! </vt:lpstr>
      <vt:lpstr>PowerPoint Presentation</vt:lpstr>
      <vt:lpstr>PowerPoint Presentation</vt:lpstr>
      <vt:lpstr>PowerPoint Presentation</vt:lpstr>
      <vt:lpstr>PowerPoint Presentation</vt:lpstr>
      <vt:lpstr>Individual care coordination supported by a multi-disciplinary team</vt:lpstr>
      <vt:lpstr>Individual care coordination supported by a multi-disciplinary team</vt:lpstr>
      <vt:lpstr>PowerPoint Presentation</vt:lpstr>
      <vt:lpstr>PowerPoint Presentation</vt:lpstr>
    </vt:vector>
  </TitlesOfParts>
  <Company>University College London Hospitals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dc:title>
  <dc:creator>London Pathway</dc:creator>
  <cp:lastModifiedBy>HP</cp:lastModifiedBy>
  <cp:revision>72</cp:revision>
  <dcterms:created xsi:type="dcterms:W3CDTF">2016-10-11T13:11:22Z</dcterms:created>
  <dcterms:modified xsi:type="dcterms:W3CDTF">2017-09-29T08:46:21Z</dcterms:modified>
</cp:coreProperties>
</file>