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2" r:id="rId4"/>
    <p:sldId id="284" r:id="rId5"/>
    <p:sldId id="286" r:id="rId6"/>
    <p:sldId id="287" r:id="rId7"/>
    <p:sldId id="288" r:id="rId8"/>
    <p:sldId id="292" r:id="rId9"/>
    <p:sldId id="289" r:id="rId10"/>
    <p:sldId id="293" r:id="rId11"/>
    <p:sldId id="291" r:id="rId12"/>
    <p:sldId id="296" r:id="rId13"/>
    <p:sldId id="297" r:id="rId14"/>
    <p:sldId id="295" r:id="rId15"/>
    <p:sldId id="280" r:id="rId16"/>
    <p:sldId id="261" r:id="rId17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E40"/>
    <a:srgbClr val="FF0066"/>
    <a:srgbClr val="EE3566"/>
    <a:srgbClr val="003E48"/>
    <a:srgbClr val="CC0066"/>
    <a:srgbClr val="D60093"/>
    <a:srgbClr val="CC3399"/>
    <a:srgbClr val="0DB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0C491-658B-4CBD-B1F4-EFEF06607A2E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4BBEFFE0-0199-4D95-A157-CCC34770F303}">
      <dgm:prSet phldrT="[Text]"/>
      <dgm:spPr/>
      <dgm:t>
        <a:bodyPr/>
        <a:lstStyle/>
        <a:p>
          <a:r>
            <a:rPr lang="en-GB">
              <a:latin typeface="+mj-lt"/>
            </a:rPr>
            <a:t>TOPPLE</a:t>
          </a:r>
        </a:p>
      </dgm:t>
    </dgm:pt>
    <dgm:pt modelId="{5374E194-8ECF-4858-B749-0764D876CB90}" type="parTrans" cxnId="{0EA5F906-959A-413A-B9E0-23089AD3DC2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3132294-847A-4453-9221-CDDBAF3EC683}" type="sibTrans" cxnId="{0EA5F906-959A-413A-B9E0-23089AD3DC2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895B0EB-A708-4630-AC0E-4A5EE231657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>
            <a:latin typeface="+mj-lt"/>
          </a:endParaRPr>
        </a:p>
      </dgm:t>
    </dgm:pt>
    <dgm:pt modelId="{7619F130-7A93-48E8-9B3D-22AD8E4FDA1E}" type="parTrans" cxnId="{BD80C150-E5B0-4DE0-9BDF-11D056F5339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0800406-56EC-4E4B-8EF5-2144665F5C48}" type="sibTrans" cxnId="{BD80C150-E5B0-4DE0-9BDF-11D056F5339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C35EEDB-02CB-46C7-800A-D8B917EC47E8}">
      <dgm:prSet phldrT="[Text]"/>
      <dgm:spPr/>
      <dgm:t>
        <a:bodyPr/>
        <a:lstStyle/>
        <a:p>
          <a:r>
            <a:rPr lang="en-GB">
              <a:latin typeface="+mj-lt"/>
            </a:rPr>
            <a:t>Before</a:t>
          </a:r>
        </a:p>
      </dgm:t>
    </dgm:pt>
    <dgm:pt modelId="{14AC9793-1AB5-4C29-9A89-8EF215CD8C11}" type="parTrans" cxnId="{B95B6657-724D-4C1E-A65D-84EA9689282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1F719DF-5221-4DD3-91E1-15FA69D8A75C}" type="sibTrans" cxnId="{B95B6657-724D-4C1E-A65D-84EA9689282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1AEF083-5419-4B5C-8215-3DA933A31933}">
      <dgm:prSet phldrT="[Text]" custT="1"/>
      <dgm:spPr/>
      <dgm:t>
        <a:bodyPr/>
        <a:lstStyle/>
        <a:p>
          <a:r>
            <a:rPr lang="en-GB" sz="2000">
              <a:latin typeface="+mj-lt"/>
            </a:rPr>
            <a:t>Risks</a:t>
          </a:r>
        </a:p>
      </dgm:t>
    </dgm:pt>
    <dgm:pt modelId="{FA0D318F-2D21-4517-A1AB-F50D3EBB47E1}" type="parTrans" cxnId="{E36924AD-E4AA-40FA-AD78-7F4064D90B9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5D543A2-6276-4B7E-92A9-218F1D596CCB}" type="sibTrans" cxnId="{E36924AD-E4AA-40FA-AD78-7F4064D90B9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E51BFF2-5222-47D3-B20E-72A60A09B162}">
      <dgm:prSet phldrT="[Text]" custT="1"/>
      <dgm:spPr/>
      <dgm:t>
        <a:bodyPr/>
        <a:lstStyle/>
        <a:p>
          <a:r>
            <a:rPr lang="en-GB" sz="2000">
              <a:latin typeface="+mj-lt"/>
            </a:rPr>
            <a:t>Say it </a:t>
          </a:r>
        </a:p>
      </dgm:t>
    </dgm:pt>
    <dgm:pt modelId="{A4B6A16A-54D6-45EC-8E50-C6160923CC06}" type="parTrans" cxnId="{6466B331-2FCE-4BAC-A4D0-A27A83CEE51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D50F585-F24B-4AC5-9374-032ABFBEE100}" type="sibTrans" cxnId="{6466B331-2FCE-4BAC-A4D0-A27A83CEE51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3C54B6E-CA8B-47CB-A3E3-E395C463B981}">
      <dgm:prSet phldrT="[Text]"/>
      <dgm:spPr/>
      <dgm:t>
        <a:bodyPr/>
        <a:lstStyle/>
        <a:p>
          <a:r>
            <a:rPr lang="en-GB">
              <a:latin typeface="+mj-lt"/>
            </a:rPr>
            <a:t>During</a:t>
          </a:r>
        </a:p>
      </dgm:t>
    </dgm:pt>
    <dgm:pt modelId="{612286E0-3219-4BBF-8440-2C56AD2B38DF}" type="parTrans" cxnId="{BD50512F-972E-42C6-82D6-024D6FBD4D4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B144DF1-52FC-44DD-B7B1-BA5906F2BB48}" type="sibTrans" cxnId="{BD50512F-972E-42C6-82D6-024D6FBD4D4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4220120-D3D6-4237-9311-6AF5EBCEDC66}">
      <dgm:prSet phldrT="[Text]" custT="1"/>
      <dgm:spPr/>
      <dgm:t>
        <a:bodyPr/>
        <a:lstStyle/>
        <a:p>
          <a:r>
            <a:rPr lang="en-GB" sz="2000">
              <a:latin typeface="+mj-lt"/>
            </a:rPr>
            <a:t>Ambulance</a:t>
          </a:r>
        </a:p>
      </dgm:t>
    </dgm:pt>
    <dgm:pt modelId="{04BBADD3-FB79-4F4A-8C69-379DACB7902A}" type="parTrans" cxnId="{C5D29B99-D981-4197-B8DE-641321A9ECD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0B9583D-B24F-4D1B-B527-E2F333582078}" type="sibTrans" cxnId="{C5D29B99-D981-4197-B8DE-641321A9ECD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37CCEC6-1FB7-4414-9D9E-394A2C13E9D2}">
      <dgm:prSet/>
      <dgm:spPr/>
      <dgm:t>
        <a:bodyPr/>
        <a:lstStyle/>
        <a:p>
          <a:r>
            <a:rPr lang="en-GB">
              <a:latin typeface="+mj-lt"/>
            </a:rPr>
            <a:t>After</a:t>
          </a:r>
        </a:p>
      </dgm:t>
    </dgm:pt>
    <dgm:pt modelId="{264DF8AB-72F2-40B1-B19F-2910B1B195B0}" type="parTrans" cxnId="{8F679B1F-4284-49AB-96C5-F0EE70B875F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B469624-4C69-42F5-B3F5-1F92F4C45B2C}" type="sibTrans" cxnId="{8F679B1F-4284-49AB-96C5-F0EE70B875F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BF5AA9B-8E2D-4DCD-B292-BF8D1AA22A00}">
      <dgm:prSet phldrT="[Text]" custT="1"/>
      <dgm:spPr/>
      <dgm:t>
        <a:bodyPr/>
        <a:lstStyle/>
        <a:p>
          <a:r>
            <a:rPr lang="en-GB" sz="2000">
              <a:latin typeface="+mj-lt"/>
            </a:rPr>
            <a:t>Listen </a:t>
          </a:r>
        </a:p>
      </dgm:t>
    </dgm:pt>
    <dgm:pt modelId="{18359E6D-F8A5-40B2-9A3F-036B88D2BE1E}" type="parTrans" cxnId="{53ED8D0D-E184-4B0C-8F2D-B5BCFC88DF90}">
      <dgm:prSet/>
      <dgm:spPr/>
      <dgm:t>
        <a:bodyPr/>
        <a:lstStyle/>
        <a:p>
          <a:endParaRPr lang="en-GB"/>
        </a:p>
      </dgm:t>
    </dgm:pt>
    <dgm:pt modelId="{5FC6C3E5-9677-4DF6-BADA-4C7A1CF56BFA}" type="sibTrans" cxnId="{53ED8D0D-E184-4B0C-8F2D-B5BCFC88DF90}">
      <dgm:prSet/>
      <dgm:spPr/>
      <dgm:t>
        <a:bodyPr/>
        <a:lstStyle/>
        <a:p>
          <a:endParaRPr lang="en-GB"/>
        </a:p>
      </dgm:t>
    </dgm:pt>
    <dgm:pt modelId="{0957A327-8C99-45AE-B8DD-102DAB3E11C5}">
      <dgm:prSet phldrT="[Text]" custT="1"/>
      <dgm:spPr/>
      <dgm:t>
        <a:bodyPr/>
        <a:lstStyle/>
        <a:p>
          <a:r>
            <a:rPr lang="en-GB" sz="2000">
              <a:latin typeface="+mj-lt"/>
            </a:rPr>
            <a:t>Make a deal</a:t>
          </a:r>
        </a:p>
      </dgm:t>
    </dgm:pt>
    <dgm:pt modelId="{7AD8815E-759B-4CEC-9B81-AFC025DA9151}" type="parTrans" cxnId="{BB9A8044-B461-4A0E-983E-19841D59FB9D}">
      <dgm:prSet/>
      <dgm:spPr/>
      <dgm:t>
        <a:bodyPr/>
        <a:lstStyle/>
        <a:p>
          <a:endParaRPr lang="en-GB"/>
        </a:p>
      </dgm:t>
    </dgm:pt>
    <dgm:pt modelId="{B67B5D01-E974-4303-8495-24A08C44BF34}" type="sibTrans" cxnId="{BB9A8044-B461-4A0E-983E-19841D59FB9D}">
      <dgm:prSet/>
      <dgm:spPr/>
      <dgm:t>
        <a:bodyPr/>
        <a:lstStyle/>
        <a:p>
          <a:endParaRPr lang="en-GB"/>
        </a:p>
      </dgm:t>
    </dgm:pt>
    <dgm:pt modelId="{9813A8A7-C1A7-43F5-A0C2-7EB5B69CC36A}">
      <dgm:prSet phldrT="[Text]" custT="1"/>
      <dgm:spPr/>
      <dgm:t>
        <a:bodyPr/>
        <a:lstStyle/>
        <a:p>
          <a:r>
            <a:rPr lang="en-GB" sz="2000" smtClean="0">
              <a:latin typeface="+mj-lt"/>
            </a:rPr>
            <a:t>Clear Scene</a:t>
          </a:r>
          <a:endParaRPr lang="en-GB" sz="2000" dirty="0">
            <a:latin typeface="+mj-lt"/>
          </a:endParaRPr>
        </a:p>
      </dgm:t>
    </dgm:pt>
    <dgm:pt modelId="{B1501BED-79FD-479D-BAF4-883D14C66E86}" type="parTrans" cxnId="{B688C625-1251-4DCB-9867-447AF75E9669}">
      <dgm:prSet/>
      <dgm:spPr/>
      <dgm:t>
        <a:bodyPr/>
        <a:lstStyle/>
        <a:p>
          <a:endParaRPr lang="en-GB"/>
        </a:p>
      </dgm:t>
    </dgm:pt>
    <dgm:pt modelId="{DD2BDAB1-228E-4129-8B9B-ADD0AA064247}" type="sibTrans" cxnId="{B688C625-1251-4DCB-9867-447AF75E9669}">
      <dgm:prSet/>
      <dgm:spPr/>
      <dgm:t>
        <a:bodyPr/>
        <a:lstStyle/>
        <a:p>
          <a:endParaRPr lang="en-GB"/>
        </a:p>
      </dgm:t>
    </dgm:pt>
    <dgm:pt modelId="{18F3F59D-EB67-40E6-B6C2-FC62746F7B87}">
      <dgm:prSet phldrT="[Text]" custT="1"/>
      <dgm:spPr/>
      <dgm:t>
        <a:bodyPr/>
        <a:lstStyle/>
        <a:p>
          <a:r>
            <a:rPr lang="en-GB" sz="2000" dirty="0" smtClean="0">
              <a:latin typeface="+mj-lt"/>
            </a:rPr>
            <a:t>RP/CPR</a:t>
          </a:r>
          <a:endParaRPr lang="en-GB" sz="2000" dirty="0">
            <a:latin typeface="+mj-lt"/>
          </a:endParaRPr>
        </a:p>
      </dgm:t>
    </dgm:pt>
    <dgm:pt modelId="{054B119F-392A-4A59-B87B-95C16AA2EA4F}" type="parTrans" cxnId="{BBD2C7F1-4205-484D-94C7-1CA9F49531D6}">
      <dgm:prSet/>
      <dgm:spPr/>
      <dgm:t>
        <a:bodyPr/>
        <a:lstStyle/>
        <a:p>
          <a:endParaRPr lang="en-GB"/>
        </a:p>
      </dgm:t>
    </dgm:pt>
    <dgm:pt modelId="{BD105FA1-F978-41CD-96CE-6A1E33C98F72}" type="sibTrans" cxnId="{BBD2C7F1-4205-484D-94C7-1CA9F49531D6}">
      <dgm:prSet/>
      <dgm:spPr/>
      <dgm:t>
        <a:bodyPr/>
        <a:lstStyle/>
        <a:p>
          <a:endParaRPr lang="en-GB"/>
        </a:p>
      </dgm:t>
    </dgm:pt>
    <dgm:pt modelId="{A63DB248-A627-47AC-91BB-DD6BE0E28A86}">
      <dgm:prSet custT="1"/>
      <dgm:spPr/>
      <dgm:t>
        <a:bodyPr/>
        <a:lstStyle/>
        <a:p>
          <a:r>
            <a:rPr lang="en-GB" sz="2000">
              <a:latin typeface="+mj-lt"/>
            </a:rPr>
            <a:t>How are you?</a:t>
          </a:r>
        </a:p>
      </dgm:t>
    </dgm:pt>
    <dgm:pt modelId="{853A2300-1D36-482A-B079-0F019E733C0D}" type="parTrans" cxnId="{DB1CCDCF-1C4D-4EB0-8D16-DAF072804438}">
      <dgm:prSet/>
      <dgm:spPr/>
      <dgm:t>
        <a:bodyPr/>
        <a:lstStyle/>
        <a:p>
          <a:endParaRPr lang="en-GB"/>
        </a:p>
      </dgm:t>
    </dgm:pt>
    <dgm:pt modelId="{C55D9071-C4FB-4CD0-B222-5703347C3384}" type="sibTrans" cxnId="{DB1CCDCF-1C4D-4EB0-8D16-DAF072804438}">
      <dgm:prSet/>
      <dgm:spPr/>
      <dgm:t>
        <a:bodyPr/>
        <a:lstStyle/>
        <a:p>
          <a:endParaRPr lang="en-GB"/>
        </a:p>
      </dgm:t>
    </dgm:pt>
    <dgm:pt modelId="{F0770EC7-8261-4126-9499-05551513C231}">
      <dgm:prSet custT="1"/>
      <dgm:spPr/>
      <dgm:t>
        <a:bodyPr/>
        <a:lstStyle/>
        <a:p>
          <a:r>
            <a:rPr lang="en-GB" sz="2000">
              <a:latin typeface="+mj-lt"/>
            </a:rPr>
            <a:t>How was it?</a:t>
          </a:r>
        </a:p>
      </dgm:t>
    </dgm:pt>
    <dgm:pt modelId="{3B57C2E8-3C60-4FDE-A485-EE4240191526}" type="parTrans" cxnId="{D2F01F8A-D367-4998-8512-02376C9BEB35}">
      <dgm:prSet/>
      <dgm:spPr/>
      <dgm:t>
        <a:bodyPr/>
        <a:lstStyle/>
        <a:p>
          <a:endParaRPr lang="en-GB"/>
        </a:p>
      </dgm:t>
    </dgm:pt>
    <dgm:pt modelId="{0500E91A-4977-4D71-AFF8-33DB2F4EC619}" type="sibTrans" cxnId="{D2F01F8A-D367-4998-8512-02376C9BEB35}">
      <dgm:prSet/>
      <dgm:spPr/>
      <dgm:t>
        <a:bodyPr/>
        <a:lstStyle/>
        <a:p>
          <a:endParaRPr lang="en-GB"/>
        </a:p>
      </dgm:t>
    </dgm:pt>
    <dgm:pt modelId="{ADDE1820-2089-497A-B4B4-D189BE531D62}">
      <dgm:prSet custT="1"/>
      <dgm:spPr/>
      <dgm:t>
        <a:bodyPr/>
        <a:lstStyle/>
        <a:p>
          <a:r>
            <a:rPr lang="en-GB" sz="2000" dirty="0">
              <a:latin typeface="+mj-lt"/>
            </a:rPr>
            <a:t>Make a Deal</a:t>
          </a:r>
        </a:p>
      </dgm:t>
    </dgm:pt>
    <dgm:pt modelId="{DA203681-78D0-4664-9165-CDDF675046B7}" type="parTrans" cxnId="{54E5625D-0D80-4888-B060-B7315B5D6CB0}">
      <dgm:prSet/>
      <dgm:spPr/>
      <dgm:t>
        <a:bodyPr/>
        <a:lstStyle/>
        <a:p>
          <a:endParaRPr lang="en-GB"/>
        </a:p>
      </dgm:t>
    </dgm:pt>
    <dgm:pt modelId="{26882DCD-3C4B-4249-9613-0BCBF0735EF7}" type="sibTrans" cxnId="{54E5625D-0D80-4888-B060-B7315B5D6CB0}">
      <dgm:prSet/>
      <dgm:spPr/>
      <dgm:t>
        <a:bodyPr/>
        <a:lstStyle/>
        <a:p>
          <a:endParaRPr lang="en-GB"/>
        </a:p>
      </dgm:t>
    </dgm:pt>
    <dgm:pt modelId="{74293F36-EE34-45BF-8E42-579A61B65B47}">
      <dgm:prSet phldrT="[Text]" custT="1"/>
      <dgm:spPr/>
      <dgm:t>
        <a:bodyPr/>
        <a:lstStyle/>
        <a:p>
          <a:endParaRPr lang="en-GB" sz="2000">
            <a:latin typeface="+mj-lt"/>
          </a:endParaRPr>
        </a:p>
      </dgm:t>
    </dgm:pt>
    <dgm:pt modelId="{A833C075-D0AD-4847-B264-1AFA83DD2226}" type="parTrans" cxnId="{1C6EB3B7-559F-451C-ACAA-C7B1C6B4B7FC}">
      <dgm:prSet/>
      <dgm:spPr/>
      <dgm:t>
        <a:bodyPr/>
        <a:lstStyle/>
        <a:p>
          <a:endParaRPr lang="en-GB"/>
        </a:p>
      </dgm:t>
    </dgm:pt>
    <dgm:pt modelId="{A96FC1F8-E7D2-4B39-A0F2-9FE076AB884D}" type="sibTrans" cxnId="{1C6EB3B7-559F-451C-ACAA-C7B1C6B4B7FC}">
      <dgm:prSet/>
      <dgm:spPr/>
      <dgm:t>
        <a:bodyPr/>
        <a:lstStyle/>
        <a:p>
          <a:endParaRPr lang="en-GB"/>
        </a:p>
      </dgm:t>
    </dgm:pt>
    <dgm:pt modelId="{02C1D954-D481-494F-8D02-367E4956D5DB}">
      <dgm:prSet phldrT="[Text]" custT="1"/>
      <dgm:spPr/>
      <dgm:t>
        <a:bodyPr/>
        <a:lstStyle/>
        <a:p>
          <a:endParaRPr lang="en-GB" sz="2000">
            <a:latin typeface="+mj-lt"/>
          </a:endParaRPr>
        </a:p>
      </dgm:t>
    </dgm:pt>
    <dgm:pt modelId="{A2C19009-6F67-4F13-8CCA-D2AB95C5B614}" type="parTrans" cxnId="{3F118C2E-3F2B-4E8B-B8C0-551BCB6CEB14}">
      <dgm:prSet/>
      <dgm:spPr/>
      <dgm:t>
        <a:bodyPr/>
        <a:lstStyle/>
        <a:p>
          <a:endParaRPr lang="en-GB"/>
        </a:p>
      </dgm:t>
    </dgm:pt>
    <dgm:pt modelId="{738BD389-E0C0-45A8-813E-B809BC5E6B29}" type="sibTrans" cxnId="{3F118C2E-3F2B-4E8B-B8C0-551BCB6CEB14}">
      <dgm:prSet/>
      <dgm:spPr/>
      <dgm:t>
        <a:bodyPr/>
        <a:lstStyle/>
        <a:p>
          <a:endParaRPr lang="en-GB"/>
        </a:p>
      </dgm:t>
    </dgm:pt>
    <dgm:pt modelId="{EAB5CF37-8FDD-427A-98ED-3180DE5B4969}">
      <dgm:prSet phldrT="[Text]" custT="1"/>
      <dgm:spPr/>
      <dgm:t>
        <a:bodyPr/>
        <a:lstStyle/>
        <a:p>
          <a:endParaRPr lang="en-GB" sz="2000">
            <a:latin typeface="+mj-lt"/>
          </a:endParaRPr>
        </a:p>
      </dgm:t>
    </dgm:pt>
    <dgm:pt modelId="{3F3F1A52-1D32-4DBD-B471-873496EF5E53}" type="parTrans" cxnId="{89CECB23-34D7-4EC5-9B68-752180B5FA08}">
      <dgm:prSet/>
      <dgm:spPr/>
      <dgm:t>
        <a:bodyPr/>
        <a:lstStyle/>
        <a:p>
          <a:endParaRPr lang="en-GB"/>
        </a:p>
      </dgm:t>
    </dgm:pt>
    <dgm:pt modelId="{C64DE8FB-AD09-43E0-ABDB-9CADF83A2E5B}" type="sibTrans" cxnId="{89CECB23-34D7-4EC5-9B68-752180B5FA08}">
      <dgm:prSet/>
      <dgm:spPr/>
      <dgm:t>
        <a:bodyPr/>
        <a:lstStyle/>
        <a:p>
          <a:endParaRPr lang="en-GB"/>
        </a:p>
      </dgm:t>
    </dgm:pt>
    <dgm:pt modelId="{39AFFA3F-F5FF-4FD4-BD1F-E864EA585F79}">
      <dgm:prSet custT="1"/>
      <dgm:spPr/>
      <dgm:t>
        <a:bodyPr/>
        <a:lstStyle/>
        <a:p>
          <a:endParaRPr lang="en-GB" sz="2000">
            <a:latin typeface="+mj-lt"/>
          </a:endParaRPr>
        </a:p>
      </dgm:t>
    </dgm:pt>
    <dgm:pt modelId="{110BA714-EADC-49F9-957A-741C4B8E0110}" type="parTrans" cxnId="{7BD67925-B364-414A-9A02-D3E96F23519B}">
      <dgm:prSet/>
      <dgm:spPr/>
      <dgm:t>
        <a:bodyPr/>
        <a:lstStyle/>
        <a:p>
          <a:endParaRPr lang="en-GB"/>
        </a:p>
      </dgm:t>
    </dgm:pt>
    <dgm:pt modelId="{08013194-0FC8-4254-8466-6D3B44B0C4FF}" type="sibTrans" cxnId="{7BD67925-B364-414A-9A02-D3E96F23519B}">
      <dgm:prSet/>
      <dgm:spPr/>
      <dgm:t>
        <a:bodyPr/>
        <a:lstStyle/>
        <a:p>
          <a:endParaRPr lang="en-GB"/>
        </a:p>
      </dgm:t>
    </dgm:pt>
    <dgm:pt modelId="{419827C8-2A6F-431A-BEF7-2E3F710D10AD}">
      <dgm:prSet custT="1"/>
      <dgm:spPr/>
      <dgm:t>
        <a:bodyPr/>
        <a:lstStyle/>
        <a:p>
          <a:endParaRPr lang="en-GB" sz="2000" dirty="0">
            <a:latin typeface="+mj-lt"/>
          </a:endParaRPr>
        </a:p>
      </dgm:t>
    </dgm:pt>
    <dgm:pt modelId="{0D2D8D16-2E95-496F-911D-1AC11C56B4C3}" type="parTrans" cxnId="{1190636D-0739-4A9E-9279-8AC5D043F639}">
      <dgm:prSet/>
      <dgm:spPr/>
      <dgm:t>
        <a:bodyPr/>
        <a:lstStyle/>
        <a:p>
          <a:endParaRPr lang="en-GB"/>
        </a:p>
      </dgm:t>
    </dgm:pt>
    <dgm:pt modelId="{944C7012-2243-4231-B6E5-AC271B3B3C40}" type="sibTrans" cxnId="{1190636D-0739-4A9E-9279-8AC5D043F639}">
      <dgm:prSet/>
      <dgm:spPr/>
      <dgm:t>
        <a:bodyPr/>
        <a:lstStyle/>
        <a:p>
          <a:endParaRPr lang="en-GB"/>
        </a:p>
      </dgm:t>
    </dgm:pt>
    <dgm:pt modelId="{418D45AE-CCB1-844E-8310-468129626ED8}">
      <dgm:prSet phldrT="[Text]" custT="1"/>
      <dgm:spPr/>
      <dgm:t>
        <a:bodyPr/>
        <a:lstStyle/>
        <a:p>
          <a:r>
            <a:rPr lang="en-GB" sz="2000" dirty="0" err="1">
              <a:latin typeface="+mj-lt"/>
            </a:rPr>
            <a:t>Naloxone</a:t>
          </a:r>
          <a:endParaRPr lang="en-GB" sz="2000" dirty="0">
            <a:latin typeface="+mj-lt"/>
          </a:endParaRPr>
        </a:p>
      </dgm:t>
    </dgm:pt>
    <dgm:pt modelId="{D245620B-A87A-6A42-AB8D-00582B73773D}" type="parTrans" cxnId="{C9FE36A8-0418-5A45-B7D2-E4A807D3D686}">
      <dgm:prSet/>
      <dgm:spPr/>
      <dgm:t>
        <a:bodyPr/>
        <a:lstStyle/>
        <a:p>
          <a:endParaRPr lang="en-US"/>
        </a:p>
      </dgm:t>
    </dgm:pt>
    <dgm:pt modelId="{92DAEC98-66DF-9D4C-A1E5-BD15CC8EDE6B}" type="sibTrans" cxnId="{C9FE36A8-0418-5A45-B7D2-E4A807D3D686}">
      <dgm:prSet/>
      <dgm:spPr/>
      <dgm:t>
        <a:bodyPr/>
        <a:lstStyle/>
        <a:p>
          <a:endParaRPr lang="en-US"/>
        </a:p>
      </dgm:t>
    </dgm:pt>
    <dgm:pt modelId="{825584A7-F070-4AF5-BF6D-374157EF9E59}">
      <dgm:prSet phldrT="[Text]" custT="1"/>
      <dgm:spPr/>
      <dgm:t>
        <a:bodyPr/>
        <a:lstStyle/>
        <a:p>
          <a:endParaRPr lang="en-GB" sz="2000">
            <a:latin typeface="+mj-lt"/>
          </a:endParaRPr>
        </a:p>
      </dgm:t>
    </dgm:pt>
    <dgm:pt modelId="{D0BCE22A-9648-4BC1-A417-758988A8EE09}" type="sibTrans" cxnId="{A01D222A-733E-472B-A179-F45B646AD28C}">
      <dgm:prSet/>
      <dgm:spPr/>
      <dgm:t>
        <a:bodyPr/>
        <a:lstStyle/>
        <a:p>
          <a:endParaRPr lang="en-GB"/>
        </a:p>
      </dgm:t>
    </dgm:pt>
    <dgm:pt modelId="{5DA6C662-8BC5-4B95-9C5F-937FC259D95B}" type="parTrans" cxnId="{A01D222A-733E-472B-A179-F45B646AD28C}">
      <dgm:prSet/>
      <dgm:spPr/>
      <dgm:t>
        <a:bodyPr/>
        <a:lstStyle/>
        <a:p>
          <a:endParaRPr lang="en-GB"/>
        </a:p>
      </dgm:t>
    </dgm:pt>
    <dgm:pt modelId="{4D41C023-1038-B24E-A659-95CDEF322268}">
      <dgm:prSet phldrT="[Text]" custT="1"/>
      <dgm:spPr/>
      <dgm:t>
        <a:bodyPr/>
        <a:lstStyle/>
        <a:p>
          <a:endParaRPr lang="en-GB" sz="2000" dirty="0">
            <a:latin typeface="+mj-lt"/>
          </a:endParaRPr>
        </a:p>
      </dgm:t>
    </dgm:pt>
    <dgm:pt modelId="{F24F8E32-368B-864E-9040-5C55DBF3E8AB}" type="parTrans" cxnId="{F4044E1D-017A-DA4B-8EC3-65B869D63FB5}">
      <dgm:prSet/>
      <dgm:spPr/>
      <dgm:t>
        <a:bodyPr/>
        <a:lstStyle/>
        <a:p>
          <a:endParaRPr lang="en-US"/>
        </a:p>
      </dgm:t>
    </dgm:pt>
    <dgm:pt modelId="{B177E1B6-7FCC-E44D-AF12-7E6D4669D7B8}" type="sibTrans" cxnId="{F4044E1D-017A-DA4B-8EC3-65B869D63FB5}">
      <dgm:prSet/>
      <dgm:spPr/>
      <dgm:t>
        <a:bodyPr/>
        <a:lstStyle/>
        <a:p>
          <a:endParaRPr lang="en-US"/>
        </a:p>
      </dgm:t>
    </dgm:pt>
    <dgm:pt modelId="{37545190-0F90-4328-B976-32316A8BE51B}">
      <dgm:prSet phldrT="[Text]" custT="1"/>
      <dgm:spPr/>
      <dgm:t>
        <a:bodyPr/>
        <a:lstStyle/>
        <a:p>
          <a:endParaRPr lang="en-GB" sz="2000" dirty="0">
            <a:latin typeface="+mj-lt"/>
          </a:endParaRPr>
        </a:p>
      </dgm:t>
    </dgm:pt>
    <dgm:pt modelId="{800B4458-F3A6-4D72-AC21-DFAB30C8F166}" type="parTrans" cxnId="{B7335DD6-5F44-4500-93AA-62146F2D7DBB}">
      <dgm:prSet/>
      <dgm:spPr/>
      <dgm:t>
        <a:bodyPr/>
        <a:lstStyle/>
        <a:p>
          <a:endParaRPr lang="en-IE"/>
        </a:p>
      </dgm:t>
    </dgm:pt>
    <dgm:pt modelId="{252CA726-78F5-4A89-A843-D2F6A33CF784}" type="sibTrans" cxnId="{B7335DD6-5F44-4500-93AA-62146F2D7DBB}">
      <dgm:prSet/>
      <dgm:spPr/>
      <dgm:t>
        <a:bodyPr/>
        <a:lstStyle/>
        <a:p>
          <a:endParaRPr lang="en-IE"/>
        </a:p>
      </dgm:t>
    </dgm:pt>
    <dgm:pt modelId="{22519CA8-1538-4305-BF02-466F547A7CE6}" type="pres">
      <dgm:prSet presAssocID="{9DB0C491-658B-4CBD-B1F4-EFEF06607A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BB4474-3A78-44FF-8E17-39BADD2E5D64}" type="pres">
      <dgm:prSet presAssocID="{4BBEFFE0-0199-4D95-A157-CCC34770F303}" presName="composite" presStyleCnt="0"/>
      <dgm:spPr/>
    </dgm:pt>
    <dgm:pt modelId="{36AB63EE-87B0-4710-8AA6-19CA3806DAA6}" type="pres">
      <dgm:prSet presAssocID="{4BBEFFE0-0199-4D95-A157-CCC34770F303}" presName="parTx" presStyleLbl="alignNode1" presStyleIdx="0" presStyleCnt="4" custLinFactNeighborX="-166" custLinFactNeighborY="-43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81EDAB-8627-4B59-AEA6-C23EF20B2563}" type="pres">
      <dgm:prSet presAssocID="{4BBEFFE0-0199-4D95-A157-CCC34770F303}" presName="desTx" presStyleLbl="alignAccFollowNode1" presStyleIdx="0" presStyleCnt="4" custScaleX="58660" custScaleY="28216" custLinFactNeighborX="-166" custLinFactNeighborY="-69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F4B79B-701A-423D-AFE3-F9C36E021C5A}" type="pres">
      <dgm:prSet presAssocID="{83132294-847A-4453-9221-CDDBAF3EC683}" presName="space" presStyleCnt="0"/>
      <dgm:spPr/>
    </dgm:pt>
    <dgm:pt modelId="{A37A1C1B-8289-4629-AB32-26456BAFE8AC}" type="pres">
      <dgm:prSet presAssocID="{FC35EEDB-02CB-46C7-800A-D8B917EC47E8}" presName="composite" presStyleCnt="0"/>
      <dgm:spPr/>
    </dgm:pt>
    <dgm:pt modelId="{55168CE3-7075-4F47-9D00-30C4218DF5E5}" type="pres">
      <dgm:prSet presAssocID="{FC35EEDB-02CB-46C7-800A-D8B917EC47E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DBACF-DCB4-4BA2-8000-FD9E00452698}" type="pres">
      <dgm:prSet presAssocID="{FC35EEDB-02CB-46C7-800A-D8B917EC47E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9F5D18-03FB-48FD-8FC4-6838BAB4F7FF}" type="pres">
      <dgm:prSet presAssocID="{91F719DF-5221-4DD3-91E1-15FA69D8A75C}" presName="space" presStyleCnt="0"/>
      <dgm:spPr/>
    </dgm:pt>
    <dgm:pt modelId="{AA1973F7-7426-42B3-9704-723AD8020F1D}" type="pres">
      <dgm:prSet presAssocID="{A3C54B6E-CA8B-47CB-A3E3-E395C463B981}" presName="composite" presStyleCnt="0"/>
      <dgm:spPr/>
    </dgm:pt>
    <dgm:pt modelId="{30BB73FB-6C96-408E-8F0A-B1D2F469ED10}" type="pres">
      <dgm:prSet presAssocID="{A3C54B6E-CA8B-47CB-A3E3-E395C463B981}" presName="parTx" presStyleLbl="alignNode1" presStyleIdx="2" presStyleCnt="4" custScaleY="99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6D74C8-F92E-48E3-8261-C8FE26683E77}" type="pres">
      <dgm:prSet presAssocID="{A3C54B6E-CA8B-47CB-A3E3-E395C463B981}" presName="desTx" presStyleLbl="alignAccFollowNode1" presStyleIdx="2" presStyleCnt="4" custScaleY="100000" custLinFactY="56972" custLinFactNeighborX="571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0A922-5785-41F2-86EE-14695CF2887D}" type="pres">
      <dgm:prSet presAssocID="{CB144DF1-52FC-44DD-B7B1-BA5906F2BB48}" presName="space" presStyleCnt="0"/>
      <dgm:spPr/>
    </dgm:pt>
    <dgm:pt modelId="{2F8EFFE1-16F7-44B2-B169-54F3C3752D64}" type="pres">
      <dgm:prSet presAssocID="{837CCEC6-1FB7-4414-9D9E-394A2C13E9D2}" presName="composite" presStyleCnt="0"/>
      <dgm:spPr/>
    </dgm:pt>
    <dgm:pt modelId="{DB110BCC-A6EF-4272-8BAA-E0C94BADBA17}" type="pres">
      <dgm:prSet presAssocID="{837CCEC6-1FB7-4414-9D9E-394A2C13E9D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373A27-A92F-4130-B08C-F0C761315839}" type="pres">
      <dgm:prSet presAssocID="{837CCEC6-1FB7-4414-9D9E-394A2C13E9D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FE36A8-0418-5A45-B7D2-E4A807D3D686}" srcId="{A3C54B6E-CA8B-47CB-A3E3-E395C463B981}" destId="{418D45AE-CCB1-844E-8310-468129626ED8}" srcOrd="6" destOrd="0" parTransId="{D245620B-A87A-6A42-AB8D-00582B73773D}" sibTransId="{92DAEC98-66DF-9D4C-A1E5-BD15CC8EDE6B}"/>
    <dgm:cxn modelId="{6AD6F500-87D7-477C-BFF0-681DDD36737F}" type="presOf" srcId="{4D41C023-1038-B24E-A659-95CDEF322268}" destId="{F06D74C8-F92E-48E3-8261-C8FE26683E77}" srcOrd="0" destOrd="5" presId="urn:microsoft.com/office/officeart/2005/8/layout/hList1"/>
    <dgm:cxn modelId="{4DCD1917-6780-44E5-BEE6-36E6919434B0}" type="presOf" srcId="{FC35EEDB-02CB-46C7-800A-D8B917EC47E8}" destId="{55168CE3-7075-4F47-9D00-30C4218DF5E5}" srcOrd="0" destOrd="0" presId="urn:microsoft.com/office/officeart/2005/8/layout/hList1"/>
    <dgm:cxn modelId="{5BB92F1D-F904-4637-B8FE-2B82FD153C74}" type="presOf" srcId="{EAB5CF37-8FDD-427A-98ED-3180DE5B4969}" destId="{29DDBACF-DCB4-4BA2-8000-FD9E00452698}" srcOrd="0" destOrd="5" presId="urn:microsoft.com/office/officeart/2005/8/layout/hList1"/>
    <dgm:cxn modelId="{89CECB23-34D7-4EC5-9B68-752180B5FA08}" srcId="{FC35EEDB-02CB-46C7-800A-D8B917EC47E8}" destId="{EAB5CF37-8FDD-427A-98ED-3180DE5B4969}" srcOrd="5" destOrd="0" parTransId="{3F3F1A52-1D32-4DBD-B471-873496EF5E53}" sibTransId="{C64DE8FB-AD09-43E0-ABDB-9CADF83A2E5B}"/>
    <dgm:cxn modelId="{AF919A32-DDDE-45B6-9217-FD524054809B}" type="presOf" srcId="{37545190-0F90-4328-B976-32316A8BE51B}" destId="{F06D74C8-F92E-48E3-8261-C8FE26683E77}" srcOrd="0" destOrd="3" presId="urn:microsoft.com/office/officeart/2005/8/layout/hList1"/>
    <dgm:cxn modelId="{7A91CFD0-4C22-4033-BB6E-58D7087EA2F4}" type="presOf" srcId="{0957A327-8C99-45AE-B8DD-102DAB3E11C5}" destId="{29DDBACF-DCB4-4BA2-8000-FD9E00452698}" srcOrd="0" destOrd="6" presId="urn:microsoft.com/office/officeart/2005/8/layout/hList1"/>
    <dgm:cxn modelId="{6466B331-2FCE-4BAC-A4D0-A27A83CEE512}" srcId="{FC35EEDB-02CB-46C7-800A-D8B917EC47E8}" destId="{BE51BFF2-5222-47D3-B20E-72A60A09B162}" srcOrd="2" destOrd="0" parTransId="{A4B6A16A-54D6-45EC-8E50-C6160923CC06}" sibTransId="{2D50F585-F24B-4AC5-9374-032ABFBEE100}"/>
    <dgm:cxn modelId="{E19343B2-FC55-4419-909E-132DF99179AA}" type="presOf" srcId="{9DB0C491-658B-4CBD-B1F4-EFEF06607A2E}" destId="{22519CA8-1538-4305-BF02-466F547A7CE6}" srcOrd="0" destOrd="0" presId="urn:microsoft.com/office/officeart/2005/8/layout/hList1"/>
    <dgm:cxn modelId="{E36924AD-E4AA-40FA-AD78-7F4064D90B9C}" srcId="{FC35EEDB-02CB-46C7-800A-D8B917EC47E8}" destId="{41AEF083-5419-4B5C-8215-3DA933A31933}" srcOrd="0" destOrd="0" parTransId="{FA0D318F-2D21-4517-A1AB-F50D3EBB47E1}" sibTransId="{B5D543A2-6276-4B7E-92A9-218F1D596CCB}"/>
    <dgm:cxn modelId="{A01D222A-733E-472B-A179-F45B646AD28C}" srcId="{A3C54B6E-CA8B-47CB-A3E3-E395C463B981}" destId="{825584A7-F070-4AF5-BF6D-374157EF9E59}" srcOrd="1" destOrd="0" parTransId="{5DA6C662-8BC5-4B95-9C5F-937FC259D95B}" sibTransId="{D0BCE22A-9648-4BC1-A417-758988A8EE09}"/>
    <dgm:cxn modelId="{F4044E1D-017A-DA4B-8EC3-65B869D63FB5}" srcId="{A3C54B6E-CA8B-47CB-A3E3-E395C463B981}" destId="{4D41C023-1038-B24E-A659-95CDEF322268}" srcOrd="5" destOrd="0" parTransId="{F24F8E32-368B-864E-9040-5C55DBF3E8AB}" sibTransId="{B177E1B6-7FCC-E44D-AF12-7E6D4669D7B8}"/>
    <dgm:cxn modelId="{DB1CCDCF-1C4D-4EB0-8D16-DAF072804438}" srcId="{837CCEC6-1FB7-4414-9D9E-394A2C13E9D2}" destId="{A63DB248-A627-47AC-91BB-DD6BE0E28A86}" srcOrd="0" destOrd="0" parTransId="{853A2300-1D36-482A-B079-0F019E733C0D}" sibTransId="{C55D9071-C4FB-4CD0-B222-5703347C3384}"/>
    <dgm:cxn modelId="{28EFD48E-380E-42F9-B61E-598808F56953}" type="presOf" srcId="{02C1D954-D481-494F-8D02-367E4956D5DB}" destId="{29DDBACF-DCB4-4BA2-8000-FD9E00452698}" srcOrd="0" destOrd="3" presId="urn:microsoft.com/office/officeart/2005/8/layout/hList1"/>
    <dgm:cxn modelId="{D17A0134-6DDF-4E45-8FFF-E93C91C50FD1}" type="presOf" srcId="{18F3F59D-EB67-40E6-B6C2-FC62746F7B87}" destId="{F06D74C8-F92E-48E3-8261-C8FE26683E77}" srcOrd="0" destOrd="4" presId="urn:microsoft.com/office/officeart/2005/8/layout/hList1"/>
    <dgm:cxn modelId="{0EA5F906-959A-413A-B9E0-23089AD3DC28}" srcId="{9DB0C491-658B-4CBD-B1F4-EFEF06607A2E}" destId="{4BBEFFE0-0199-4D95-A157-CCC34770F303}" srcOrd="0" destOrd="0" parTransId="{5374E194-8ECF-4858-B749-0764D876CB90}" sibTransId="{83132294-847A-4453-9221-CDDBAF3EC683}"/>
    <dgm:cxn modelId="{08C0DE0F-C44D-404F-8377-6870FCA6F1C4}" type="presOf" srcId="{837CCEC6-1FB7-4414-9D9E-394A2C13E9D2}" destId="{DB110BCC-A6EF-4272-8BAA-E0C94BADBA17}" srcOrd="0" destOrd="0" presId="urn:microsoft.com/office/officeart/2005/8/layout/hList1"/>
    <dgm:cxn modelId="{364E2AF6-CC38-4CED-BDCB-E9CFC6E60E09}" type="presOf" srcId="{41AEF083-5419-4B5C-8215-3DA933A31933}" destId="{29DDBACF-DCB4-4BA2-8000-FD9E00452698}" srcOrd="0" destOrd="0" presId="urn:microsoft.com/office/officeart/2005/8/layout/hList1"/>
    <dgm:cxn modelId="{7BD67925-B364-414A-9A02-D3E96F23519B}" srcId="{837CCEC6-1FB7-4414-9D9E-394A2C13E9D2}" destId="{39AFFA3F-F5FF-4FD4-BD1F-E864EA585F79}" srcOrd="1" destOrd="0" parTransId="{110BA714-EADC-49F9-957A-741C4B8E0110}" sibTransId="{08013194-0FC8-4254-8466-6D3B44B0C4FF}"/>
    <dgm:cxn modelId="{53ED8D0D-E184-4B0C-8F2D-B5BCFC88DF90}" srcId="{FC35EEDB-02CB-46C7-800A-D8B917EC47E8}" destId="{BBF5AA9B-8E2D-4DCD-B292-BF8D1AA22A00}" srcOrd="4" destOrd="0" parTransId="{18359E6D-F8A5-40B2-9A3F-036B88D2BE1E}" sibTransId="{5FC6C3E5-9677-4DF6-BADA-4C7A1CF56BFA}"/>
    <dgm:cxn modelId="{0729A9FF-7902-4AEE-9A19-2E75A3F0205E}" type="presOf" srcId="{F0770EC7-8261-4126-9499-05551513C231}" destId="{DE373A27-A92F-4130-B08C-F0C761315839}" srcOrd="0" destOrd="2" presId="urn:microsoft.com/office/officeart/2005/8/layout/hList1"/>
    <dgm:cxn modelId="{D2F01F8A-D367-4998-8512-02376C9BEB35}" srcId="{837CCEC6-1FB7-4414-9D9E-394A2C13E9D2}" destId="{F0770EC7-8261-4126-9499-05551513C231}" srcOrd="2" destOrd="0" parTransId="{3B57C2E8-3C60-4FDE-A485-EE4240191526}" sibTransId="{0500E91A-4977-4D71-AFF8-33DB2F4EC619}"/>
    <dgm:cxn modelId="{1190636D-0739-4A9E-9279-8AC5D043F639}" srcId="{837CCEC6-1FB7-4414-9D9E-394A2C13E9D2}" destId="{419827C8-2A6F-431A-BEF7-2E3F710D10AD}" srcOrd="3" destOrd="0" parTransId="{0D2D8D16-2E95-496F-911D-1AC11C56B4C3}" sibTransId="{944C7012-2243-4231-B6E5-AC271B3B3C40}"/>
    <dgm:cxn modelId="{C84D5D6C-EF7E-42BE-A9ED-F08ADD18DCCC}" type="presOf" srcId="{4BBEFFE0-0199-4D95-A157-CCC34770F303}" destId="{36AB63EE-87B0-4710-8AA6-19CA3806DAA6}" srcOrd="0" destOrd="0" presId="urn:microsoft.com/office/officeart/2005/8/layout/hList1"/>
    <dgm:cxn modelId="{8F679B1F-4284-49AB-96C5-F0EE70B875FD}" srcId="{9DB0C491-658B-4CBD-B1F4-EFEF06607A2E}" destId="{837CCEC6-1FB7-4414-9D9E-394A2C13E9D2}" srcOrd="3" destOrd="0" parTransId="{264DF8AB-72F2-40B1-B19F-2910B1B195B0}" sibTransId="{0B469624-4C69-42F5-B3F5-1F92F4C45B2C}"/>
    <dgm:cxn modelId="{BD50512F-972E-42C6-82D6-024D6FBD4D45}" srcId="{9DB0C491-658B-4CBD-B1F4-EFEF06607A2E}" destId="{A3C54B6E-CA8B-47CB-A3E3-E395C463B981}" srcOrd="2" destOrd="0" parTransId="{612286E0-3219-4BBF-8440-2C56AD2B38DF}" sibTransId="{CB144DF1-52FC-44DD-B7B1-BA5906F2BB48}"/>
    <dgm:cxn modelId="{1C6EB3B7-559F-451C-ACAA-C7B1C6B4B7FC}" srcId="{FC35EEDB-02CB-46C7-800A-D8B917EC47E8}" destId="{74293F36-EE34-45BF-8E42-579A61B65B47}" srcOrd="1" destOrd="0" parTransId="{A833C075-D0AD-4847-B264-1AFA83DD2226}" sibTransId="{A96FC1F8-E7D2-4B39-A0F2-9FE076AB884D}"/>
    <dgm:cxn modelId="{8A45DDD8-AF92-4190-B98D-FAE431B1B69C}" type="presOf" srcId="{39AFFA3F-F5FF-4FD4-BD1F-E864EA585F79}" destId="{DE373A27-A92F-4130-B08C-F0C761315839}" srcOrd="0" destOrd="1" presId="urn:microsoft.com/office/officeart/2005/8/layout/hList1"/>
    <dgm:cxn modelId="{E028A542-F2DC-4E83-9312-FAAC2F4B9B2D}" type="presOf" srcId="{825584A7-F070-4AF5-BF6D-374157EF9E59}" destId="{F06D74C8-F92E-48E3-8261-C8FE26683E77}" srcOrd="0" destOrd="1" presId="urn:microsoft.com/office/officeart/2005/8/layout/hList1"/>
    <dgm:cxn modelId="{BBD2C7F1-4205-484D-94C7-1CA9F49531D6}" srcId="{A3C54B6E-CA8B-47CB-A3E3-E395C463B981}" destId="{18F3F59D-EB67-40E6-B6C2-FC62746F7B87}" srcOrd="4" destOrd="0" parTransId="{054B119F-392A-4A59-B87B-95C16AA2EA4F}" sibTransId="{BD105FA1-F978-41CD-96CE-6A1E33C98F72}"/>
    <dgm:cxn modelId="{F1516244-7160-476D-9790-41512041A051}" type="presOf" srcId="{BE51BFF2-5222-47D3-B20E-72A60A09B162}" destId="{29DDBACF-DCB4-4BA2-8000-FD9E00452698}" srcOrd="0" destOrd="2" presId="urn:microsoft.com/office/officeart/2005/8/layout/hList1"/>
    <dgm:cxn modelId="{3F118C2E-3F2B-4E8B-B8C0-551BCB6CEB14}" srcId="{FC35EEDB-02CB-46C7-800A-D8B917EC47E8}" destId="{02C1D954-D481-494F-8D02-367E4956D5DB}" srcOrd="3" destOrd="0" parTransId="{A2C19009-6F67-4F13-8CCA-D2AB95C5B614}" sibTransId="{738BD389-E0C0-45A8-813E-B809BC5E6B29}"/>
    <dgm:cxn modelId="{C2007517-2A0C-4010-BD55-0F637B95443F}" type="presOf" srcId="{418D45AE-CCB1-844E-8310-468129626ED8}" destId="{F06D74C8-F92E-48E3-8261-C8FE26683E77}" srcOrd="0" destOrd="6" presId="urn:microsoft.com/office/officeart/2005/8/layout/hList1"/>
    <dgm:cxn modelId="{EFA135FC-B024-48CB-8104-26A7E303BAA5}" type="presOf" srcId="{ADDE1820-2089-497A-B4B4-D189BE531D62}" destId="{DE373A27-A92F-4130-B08C-F0C761315839}" srcOrd="0" destOrd="4" presId="urn:microsoft.com/office/officeart/2005/8/layout/hList1"/>
    <dgm:cxn modelId="{839DF913-4971-4506-A8BD-B74617371CEE}" type="presOf" srcId="{44220120-D3D6-4237-9311-6AF5EBCEDC66}" destId="{F06D74C8-F92E-48E3-8261-C8FE26683E77}" srcOrd="0" destOrd="0" presId="urn:microsoft.com/office/officeart/2005/8/layout/hList1"/>
    <dgm:cxn modelId="{0DE916D2-39C8-4852-9A00-65D852FC8DCF}" type="presOf" srcId="{9813A8A7-C1A7-43F5-A0C2-7EB5B69CC36A}" destId="{F06D74C8-F92E-48E3-8261-C8FE26683E77}" srcOrd="0" destOrd="2" presId="urn:microsoft.com/office/officeart/2005/8/layout/hList1"/>
    <dgm:cxn modelId="{878F6F0E-7C58-45E8-BEBC-F05B83D5BCAF}" type="presOf" srcId="{A63DB248-A627-47AC-91BB-DD6BE0E28A86}" destId="{DE373A27-A92F-4130-B08C-F0C761315839}" srcOrd="0" destOrd="0" presId="urn:microsoft.com/office/officeart/2005/8/layout/hList1"/>
    <dgm:cxn modelId="{BB9A8044-B461-4A0E-983E-19841D59FB9D}" srcId="{FC35EEDB-02CB-46C7-800A-D8B917EC47E8}" destId="{0957A327-8C99-45AE-B8DD-102DAB3E11C5}" srcOrd="6" destOrd="0" parTransId="{7AD8815E-759B-4CEC-9B81-AFC025DA9151}" sibTransId="{B67B5D01-E974-4303-8495-24A08C44BF34}"/>
    <dgm:cxn modelId="{57F8DA10-2F9B-42C1-A059-9C97E41FB766}" type="presOf" srcId="{BBF5AA9B-8E2D-4DCD-B292-BF8D1AA22A00}" destId="{29DDBACF-DCB4-4BA2-8000-FD9E00452698}" srcOrd="0" destOrd="4" presId="urn:microsoft.com/office/officeart/2005/8/layout/hList1"/>
    <dgm:cxn modelId="{573DB06F-8A0E-4A71-96F9-85A2024C7F8E}" type="presOf" srcId="{419827C8-2A6F-431A-BEF7-2E3F710D10AD}" destId="{DE373A27-A92F-4130-B08C-F0C761315839}" srcOrd="0" destOrd="3" presId="urn:microsoft.com/office/officeart/2005/8/layout/hList1"/>
    <dgm:cxn modelId="{BD80C150-E5B0-4DE0-9BDF-11D056F53398}" srcId="{4BBEFFE0-0199-4D95-A157-CCC34770F303}" destId="{2895B0EB-A708-4630-AC0E-4A5EE231657E}" srcOrd="0" destOrd="0" parTransId="{7619F130-7A93-48E8-9B3D-22AD8E4FDA1E}" sibTransId="{B0800406-56EC-4E4B-8EF5-2144665F5C48}"/>
    <dgm:cxn modelId="{C5D29B99-D981-4197-B8DE-641321A9ECDE}" srcId="{A3C54B6E-CA8B-47CB-A3E3-E395C463B981}" destId="{44220120-D3D6-4237-9311-6AF5EBCEDC66}" srcOrd="0" destOrd="0" parTransId="{04BBADD3-FB79-4F4A-8C69-379DACB7902A}" sibTransId="{40B9583D-B24F-4D1B-B527-E2F333582078}"/>
    <dgm:cxn modelId="{B688C625-1251-4DCB-9867-447AF75E9669}" srcId="{A3C54B6E-CA8B-47CB-A3E3-E395C463B981}" destId="{9813A8A7-C1A7-43F5-A0C2-7EB5B69CC36A}" srcOrd="2" destOrd="0" parTransId="{B1501BED-79FD-479D-BAF4-883D14C66E86}" sibTransId="{DD2BDAB1-228E-4129-8B9B-ADD0AA064247}"/>
    <dgm:cxn modelId="{028D72E8-79A1-41B3-855B-BC83323D9138}" type="presOf" srcId="{74293F36-EE34-45BF-8E42-579A61B65B47}" destId="{29DDBACF-DCB4-4BA2-8000-FD9E00452698}" srcOrd="0" destOrd="1" presId="urn:microsoft.com/office/officeart/2005/8/layout/hList1"/>
    <dgm:cxn modelId="{E1B88347-3E1A-4B70-9E9E-955FD81765A6}" type="presOf" srcId="{A3C54B6E-CA8B-47CB-A3E3-E395C463B981}" destId="{30BB73FB-6C96-408E-8F0A-B1D2F469ED10}" srcOrd="0" destOrd="0" presId="urn:microsoft.com/office/officeart/2005/8/layout/hList1"/>
    <dgm:cxn modelId="{207CF861-C0F2-46E1-8CB1-7113C67C2314}" type="presOf" srcId="{2895B0EB-A708-4630-AC0E-4A5EE231657E}" destId="{1581EDAB-8627-4B59-AEA6-C23EF20B2563}" srcOrd="0" destOrd="0" presId="urn:microsoft.com/office/officeart/2005/8/layout/hList1"/>
    <dgm:cxn modelId="{54E5625D-0D80-4888-B060-B7315B5D6CB0}" srcId="{837CCEC6-1FB7-4414-9D9E-394A2C13E9D2}" destId="{ADDE1820-2089-497A-B4B4-D189BE531D62}" srcOrd="4" destOrd="0" parTransId="{DA203681-78D0-4664-9165-CDDF675046B7}" sibTransId="{26882DCD-3C4B-4249-9613-0BCBF0735EF7}"/>
    <dgm:cxn modelId="{B95B6657-724D-4C1E-A65D-84EA96892827}" srcId="{9DB0C491-658B-4CBD-B1F4-EFEF06607A2E}" destId="{FC35EEDB-02CB-46C7-800A-D8B917EC47E8}" srcOrd="1" destOrd="0" parTransId="{14AC9793-1AB5-4C29-9A89-8EF215CD8C11}" sibTransId="{91F719DF-5221-4DD3-91E1-15FA69D8A75C}"/>
    <dgm:cxn modelId="{B7335DD6-5F44-4500-93AA-62146F2D7DBB}" srcId="{A3C54B6E-CA8B-47CB-A3E3-E395C463B981}" destId="{37545190-0F90-4328-B976-32316A8BE51B}" srcOrd="3" destOrd="0" parTransId="{800B4458-F3A6-4D72-AC21-DFAB30C8F166}" sibTransId="{252CA726-78F5-4A89-A843-D2F6A33CF784}"/>
    <dgm:cxn modelId="{9FB4BF10-23C6-4616-A808-3494CD81C55B}" type="presParOf" srcId="{22519CA8-1538-4305-BF02-466F547A7CE6}" destId="{88BB4474-3A78-44FF-8E17-39BADD2E5D64}" srcOrd="0" destOrd="0" presId="urn:microsoft.com/office/officeart/2005/8/layout/hList1"/>
    <dgm:cxn modelId="{AAD7D795-01DA-487C-8E86-3DF086D1FF00}" type="presParOf" srcId="{88BB4474-3A78-44FF-8E17-39BADD2E5D64}" destId="{36AB63EE-87B0-4710-8AA6-19CA3806DAA6}" srcOrd="0" destOrd="0" presId="urn:microsoft.com/office/officeart/2005/8/layout/hList1"/>
    <dgm:cxn modelId="{56997B43-B031-4DCF-AE0B-650A07760BB0}" type="presParOf" srcId="{88BB4474-3A78-44FF-8E17-39BADD2E5D64}" destId="{1581EDAB-8627-4B59-AEA6-C23EF20B2563}" srcOrd="1" destOrd="0" presId="urn:microsoft.com/office/officeart/2005/8/layout/hList1"/>
    <dgm:cxn modelId="{FAC44862-3BD6-4779-B043-B4303968D1CA}" type="presParOf" srcId="{22519CA8-1538-4305-BF02-466F547A7CE6}" destId="{0DF4B79B-701A-423D-AFE3-F9C36E021C5A}" srcOrd="1" destOrd="0" presId="urn:microsoft.com/office/officeart/2005/8/layout/hList1"/>
    <dgm:cxn modelId="{7955E6E3-54C9-4EB8-9856-E1864902E285}" type="presParOf" srcId="{22519CA8-1538-4305-BF02-466F547A7CE6}" destId="{A37A1C1B-8289-4629-AB32-26456BAFE8AC}" srcOrd="2" destOrd="0" presId="urn:microsoft.com/office/officeart/2005/8/layout/hList1"/>
    <dgm:cxn modelId="{122213E1-FFB6-4E0F-B497-2DBA27EE923E}" type="presParOf" srcId="{A37A1C1B-8289-4629-AB32-26456BAFE8AC}" destId="{55168CE3-7075-4F47-9D00-30C4218DF5E5}" srcOrd="0" destOrd="0" presId="urn:microsoft.com/office/officeart/2005/8/layout/hList1"/>
    <dgm:cxn modelId="{ACA5C45A-599C-4B13-9F34-D99D6F7D0E51}" type="presParOf" srcId="{A37A1C1B-8289-4629-AB32-26456BAFE8AC}" destId="{29DDBACF-DCB4-4BA2-8000-FD9E00452698}" srcOrd="1" destOrd="0" presId="urn:microsoft.com/office/officeart/2005/8/layout/hList1"/>
    <dgm:cxn modelId="{68C1B110-3010-4DCB-9560-03CBD5FB545E}" type="presParOf" srcId="{22519CA8-1538-4305-BF02-466F547A7CE6}" destId="{AB9F5D18-03FB-48FD-8FC4-6838BAB4F7FF}" srcOrd="3" destOrd="0" presId="urn:microsoft.com/office/officeart/2005/8/layout/hList1"/>
    <dgm:cxn modelId="{E3B3628A-74EF-4B83-B720-72BF64392609}" type="presParOf" srcId="{22519CA8-1538-4305-BF02-466F547A7CE6}" destId="{AA1973F7-7426-42B3-9704-723AD8020F1D}" srcOrd="4" destOrd="0" presId="urn:microsoft.com/office/officeart/2005/8/layout/hList1"/>
    <dgm:cxn modelId="{0F267E7C-0266-40FF-9320-66D55612C51D}" type="presParOf" srcId="{AA1973F7-7426-42B3-9704-723AD8020F1D}" destId="{30BB73FB-6C96-408E-8F0A-B1D2F469ED10}" srcOrd="0" destOrd="0" presId="urn:microsoft.com/office/officeart/2005/8/layout/hList1"/>
    <dgm:cxn modelId="{722E8E26-509C-4A25-96F8-FB5784691B72}" type="presParOf" srcId="{AA1973F7-7426-42B3-9704-723AD8020F1D}" destId="{F06D74C8-F92E-48E3-8261-C8FE26683E77}" srcOrd="1" destOrd="0" presId="urn:microsoft.com/office/officeart/2005/8/layout/hList1"/>
    <dgm:cxn modelId="{9D02C4B8-8601-4892-B632-2D7F830209F2}" type="presParOf" srcId="{22519CA8-1538-4305-BF02-466F547A7CE6}" destId="{B2E0A922-5785-41F2-86EE-14695CF2887D}" srcOrd="5" destOrd="0" presId="urn:microsoft.com/office/officeart/2005/8/layout/hList1"/>
    <dgm:cxn modelId="{68048762-1274-4134-B159-780919FE95B4}" type="presParOf" srcId="{22519CA8-1538-4305-BF02-466F547A7CE6}" destId="{2F8EFFE1-16F7-44B2-B169-54F3C3752D64}" srcOrd="6" destOrd="0" presId="urn:microsoft.com/office/officeart/2005/8/layout/hList1"/>
    <dgm:cxn modelId="{73247699-5DD9-4D16-BF6E-1E7063EE3C05}" type="presParOf" srcId="{2F8EFFE1-16F7-44B2-B169-54F3C3752D64}" destId="{DB110BCC-A6EF-4272-8BAA-E0C94BADBA17}" srcOrd="0" destOrd="0" presId="urn:microsoft.com/office/officeart/2005/8/layout/hList1"/>
    <dgm:cxn modelId="{B80BE17F-D6B1-4CA9-8B96-2CF8FDC7C5E7}" type="presParOf" srcId="{2F8EFFE1-16F7-44B2-B169-54F3C3752D64}" destId="{DE373A27-A92F-4130-B08C-F0C7613158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9529D-5056-41C5-8CEE-0B12AC41215C}" type="datetimeFigureOut">
              <a:rPr lang="en-IE" smtClean="0"/>
              <a:pPr/>
              <a:t>30/09/2017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790E-4916-45A5-9F3C-27189426DA7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075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790E-4916-45A5-9F3C-27189426DA7C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596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EB3D-C6E5-408B-85A6-462271EDFCBC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091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83B3-BB03-486C-A9D3-5267EB0A1ED4}" type="datetime1">
              <a:rPr lang="en-IE" smtClean="0"/>
              <a:pPr/>
              <a:t>30/09/2017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198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C0BC-0889-4822-95DB-F3D32A97773F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41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  <a:latin typeface="Neighbourhoo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1pPr>
            <a:lvl2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2pPr>
            <a:lvl3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3pPr>
            <a:lvl4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4pPr>
            <a:lvl5pPr>
              <a:defRPr>
                <a:solidFill>
                  <a:srgbClr val="071E40"/>
                </a:solidFill>
                <a:latin typeface="Aleo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leo" panose="020F0502020204030203" pitchFamily="34" charset="0"/>
              </a:defRPr>
            </a:lvl1pPr>
          </a:lstStyle>
          <a:p>
            <a:fld id="{ACD6EE2E-F173-44C6-87B0-9C460BEB9065}" type="datetime1">
              <a:rPr lang="en-IE" smtClean="0"/>
              <a:pPr/>
              <a:t>30/09/2017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eo" panose="020F0502020204030203" pitchFamily="34" charset="0"/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eo" panose="020F0502020204030203" pitchFamily="34" charset="0"/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76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3566"/>
                </a:solidFill>
                <a:latin typeface="Neighbourhoo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le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B7FD-BE0B-488F-A428-C9DC91F26FD6}" type="datetime1">
              <a:rPr lang="en-IE" smtClean="0"/>
              <a:pPr/>
              <a:t>30/09/2017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446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D70F-8024-4013-8AB7-5FC4B7C8EA49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39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7880-42ED-46D1-B6FA-9F9217255C33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959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E8-4E03-4C6B-B506-D682D6AD75E7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729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EA60-C060-42BB-8572-32895540EF80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859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CB9-86E6-4040-8B17-9CA7D1234313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3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E35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44CF-285C-4199-8452-1CE18E8C995C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229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E477-DAE2-4A96-A5F1-5D3FE442DDEA}" type="datetime1">
              <a:rPr lang="en-IE" smtClean="0"/>
              <a:pPr/>
              <a:t>30/09/2017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E" smtClean="0"/>
              <a:t>ICSH Allianz Community Housing Awards 2015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9D7CF1-8C9A-4AFF-9625-A9E4C9C17786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980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35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e/url?sa=i&amp;rct=j&amp;q=&amp;esrc=s&amp;source=images&amp;cd=&amp;cad=rja&amp;uact=8&amp;ved=0ahUKEwi44vPA-fTRAhUKLsAKHbE8DykQjRwIBw&amp;url=http://www.homeless.org.uk/our-work/resources/naloxone-in-homelessness-services/naloxone-supply-storage-and-use&amp;bvm=bv.146094739,d.ZGg&amp;psig=AFQjCNENxEmzHL-mEHNSzJXLLMrtZC-VdA&amp;ust=148624640342049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inead.carey@novas.ie" TargetMode="External"/><Relationship Id="rId2" Type="http://schemas.openxmlformats.org/officeDocument/2006/relationships/hyperlink" Target="http://www.novas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ie/url?sa=i&amp;rct=j&amp;q=&amp;esrc=s&amp;source=images&amp;cd=&amp;cad=rja&amp;uact=8&amp;ved=0ahUKEwjVmMG84ZvPAhXsBsAKHeuQB5QQjRwIBw&amp;url=http://www.limerickpost.ie/2014/09/04/limerick-homeless-shelter-reduces-drug-overdoses-by-more-than-a-third/&amp;psig=AFQjCNG7sWCADdrg1tb9uPZjjOmmV3gvpw&amp;ust=14743755377710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e/url?sa=i&amp;rct=j&amp;q=&amp;esrc=s&amp;source=images&amp;cd=&amp;cad=rja&amp;uact=8&amp;ved=0ahUKEwiAqIPGqYzPAhUMB8AKHVdhCc8QjRwIBw&amp;url=http://qualitymatters.ie/work/heads-up-preventing-and-responding-to-overdose-in-mcgarry-house/&amp;psig=AFQjCNF7RyOAri7Z7HesJnee1RSdWWZ1Kw&amp;ust=14738554375104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300" dirty="0" smtClean="0">
                <a:solidFill>
                  <a:srgbClr val="071E40"/>
                </a:solidFill>
                <a:latin typeface="Neighbourhood" pitchFamily="50" charset="0"/>
              </a:rPr>
              <a:t>Novas’ </a:t>
            </a:r>
            <a:r>
              <a:rPr lang="en-IE" sz="4300" i="1" dirty="0" smtClean="0">
                <a:solidFill>
                  <a:srgbClr val="071E40"/>
                </a:solidFill>
                <a:latin typeface="Neighbourhood" pitchFamily="50" charset="0"/>
              </a:rPr>
              <a:t>TOPPLE </a:t>
            </a:r>
            <a:r>
              <a:rPr lang="en-IE" sz="4300" dirty="0" smtClean="0">
                <a:solidFill>
                  <a:srgbClr val="071E40"/>
                </a:solidFill>
                <a:latin typeface="Neighbourhood" pitchFamily="50" charset="0"/>
              </a:rPr>
              <a:t>Programme</a:t>
            </a:r>
            <a:r>
              <a:rPr lang="en-IE" sz="4400" dirty="0" smtClean="0">
                <a:solidFill>
                  <a:srgbClr val="071E40"/>
                </a:solidFill>
                <a:latin typeface="Neighbourhood" pitchFamily="50" charset="0"/>
              </a:rPr>
              <a:t>:</a:t>
            </a:r>
            <a:endParaRPr lang="en-IE" sz="4400" dirty="0">
              <a:solidFill>
                <a:srgbClr val="071E40"/>
              </a:solidFill>
              <a:latin typeface="Neighbourhoo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9232" y="426400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IE" sz="3500" dirty="0" smtClean="0">
                <a:solidFill>
                  <a:srgbClr val="EE3566"/>
                </a:solidFill>
                <a:latin typeface="Aleo" panose="020F0502020204030203" pitchFamily="34" charset="0"/>
              </a:rPr>
              <a:t>Peer Overdose Prevention</a:t>
            </a:r>
          </a:p>
          <a:p>
            <a:pPr algn="l"/>
            <a:r>
              <a:rPr lang="en-IE" sz="3500" dirty="0" smtClean="0">
                <a:solidFill>
                  <a:srgbClr val="EE3566"/>
                </a:solidFill>
                <a:latin typeface="Aleo" panose="020F0502020204030203" pitchFamily="34" charset="0"/>
              </a:rPr>
              <a:t> 	    in </a:t>
            </a:r>
            <a:r>
              <a:rPr lang="en-IE" sz="3500" dirty="0" err="1" smtClean="0">
                <a:solidFill>
                  <a:srgbClr val="EE3566"/>
                </a:solidFill>
                <a:latin typeface="Aleo" panose="020F0502020204030203" pitchFamily="34" charset="0"/>
              </a:rPr>
              <a:t>McGarry</a:t>
            </a:r>
            <a:r>
              <a:rPr lang="en-IE" sz="3500" dirty="0" smtClean="0">
                <a:solidFill>
                  <a:srgbClr val="EE3566"/>
                </a:solidFill>
                <a:latin typeface="Aleo" panose="020F0502020204030203" pitchFamily="34" charset="0"/>
              </a:rPr>
              <a:t> House</a:t>
            </a:r>
          </a:p>
        </p:txBody>
      </p:sp>
      <p:sp>
        <p:nvSpPr>
          <p:cNvPr id="6" name="Flowchart: Manual Input 5"/>
          <p:cNvSpPr/>
          <p:nvPr/>
        </p:nvSpPr>
        <p:spPr>
          <a:xfrm rot="5400000" flipV="1">
            <a:off x="6402943" y="1071570"/>
            <a:ext cx="6892119" cy="470779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3769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3834"/>
              <a:gd name="connsiteX1" fmla="*/ 10000 w 10000"/>
              <a:gd name="connsiteY1" fmla="*/ 0 h 3834"/>
              <a:gd name="connsiteX2" fmla="*/ 10000 w 10000"/>
              <a:gd name="connsiteY2" fmla="*/ 3769 h 3834"/>
              <a:gd name="connsiteX3" fmla="*/ 59 w 10000"/>
              <a:gd name="connsiteY3" fmla="*/ 3834 h 3834"/>
              <a:gd name="connsiteX4" fmla="*/ 0 w 10000"/>
              <a:gd name="connsiteY4" fmla="*/ 2000 h 3834"/>
              <a:gd name="connsiteX0" fmla="*/ 10 w 10010"/>
              <a:gd name="connsiteY0" fmla="*/ 5216 h 10532"/>
              <a:gd name="connsiteX1" fmla="*/ 10010 w 10010"/>
              <a:gd name="connsiteY1" fmla="*/ 0 h 10532"/>
              <a:gd name="connsiteX2" fmla="*/ 10010 w 10010"/>
              <a:gd name="connsiteY2" fmla="*/ 9830 h 10532"/>
              <a:gd name="connsiteX3" fmla="*/ 5 w 10010"/>
              <a:gd name="connsiteY3" fmla="*/ 10532 h 10532"/>
              <a:gd name="connsiteX4" fmla="*/ 10 w 10010"/>
              <a:gd name="connsiteY4" fmla="*/ 5216 h 10532"/>
              <a:gd name="connsiteX0" fmla="*/ 10 w 10023"/>
              <a:gd name="connsiteY0" fmla="*/ 5216 h 10535"/>
              <a:gd name="connsiteX1" fmla="*/ 10010 w 10023"/>
              <a:gd name="connsiteY1" fmla="*/ 0 h 10535"/>
              <a:gd name="connsiteX2" fmla="*/ 10023 w 10023"/>
              <a:gd name="connsiteY2" fmla="*/ 10535 h 10535"/>
              <a:gd name="connsiteX3" fmla="*/ 5 w 10023"/>
              <a:gd name="connsiteY3" fmla="*/ 10532 h 10535"/>
              <a:gd name="connsiteX4" fmla="*/ 10 w 10023"/>
              <a:gd name="connsiteY4" fmla="*/ 5216 h 10535"/>
              <a:gd name="connsiteX0" fmla="*/ 10 w 10023"/>
              <a:gd name="connsiteY0" fmla="*/ 3114 h 8433"/>
              <a:gd name="connsiteX1" fmla="*/ 10010 w 10023"/>
              <a:gd name="connsiteY1" fmla="*/ 0 h 8433"/>
              <a:gd name="connsiteX2" fmla="*/ 10023 w 10023"/>
              <a:gd name="connsiteY2" fmla="*/ 8433 h 8433"/>
              <a:gd name="connsiteX3" fmla="*/ 5 w 10023"/>
              <a:gd name="connsiteY3" fmla="*/ 8430 h 8433"/>
              <a:gd name="connsiteX4" fmla="*/ 10 w 10023"/>
              <a:gd name="connsiteY4" fmla="*/ 3114 h 8433"/>
              <a:gd name="connsiteX0" fmla="*/ 0 w 10003"/>
              <a:gd name="connsiteY0" fmla="*/ 7050 h 10000"/>
              <a:gd name="connsiteX1" fmla="*/ 9990 w 10003"/>
              <a:gd name="connsiteY1" fmla="*/ 0 h 10000"/>
              <a:gd name="connsiteX2" fmla="*/ 10003 w 10003"/>
              <a:gd name="connsiteY2" fmla="*/ 10000 h 10000"/>
              <a:gd name="connsiteX3" fmla="*/ 8 w 10003"/>
              <a:gd name="connsiteY3" fmla="*/ 9996 h 10000"/>
              <a:gd name="connsiteX4" fmla="*/ 0 w 10003"/>
              <a:gd name="connsiteY4" fmla="*/ 7050 h 10000"/>
              <a:gd name="connsiteX0" fmla="*/ 0 w 10003"/>
              <a:gd name="connsiteY0" fmla="*/ 4221 h 7171"/>
              <a:gd name="connsiteX1" fmla="*/ 9990 w 10003"/>
              <a:gd name="connsiteY1" fmla="*/ 0 h 7171"/>
              <a:gd name="connsiteX2" fmla="*/ 10003 w 10003"/>
              <a:gd name="connsiteY2" fmla="*/ 7171 h 7171"/>
              <a:gd name="connsiteX3" fmla="*/ 8 w 10003"/>
              <a:gd name="connsiteY3" fmla="*/ 7167 h 7171"/>
              <a:gd name="connsiteX4" fmla="*/ 0 w 10003"/>
              <a:gd name="connsiteY4" fmla="*/ 4221 h 7171"/>
              <a:gd name="connsiteX0" fmla="*/ 11 w 9998"/>
              <a:gd name="connsiteY0" fmla="*/ 6642 h 10000"/>
              <a:gd name="connsiteX1" fmla="*/ 9985 w 9998"/>
              <a:gd name="connsiteY1" fmla="*/ 0 h 10000"/>
              <a:gd name="connsiteX2" fmla="*/ 9998 w 9998"/>
              <a:gd name="connsiteY2" fmla="*/ 10000 h 10000"/>
              <a:gd name="connsiteX3" fmla="*/ 6 w 9998"/>
              <a:gd name="connsiteY3" fmla="*/ 9994 h 10000"/>
              <a:gd name="connsiteX4" fmla="*/ 11 w 9998"/>
              <a:gd name="connsiteY4" fmla="*/ 6642 h 10000"/>
              <a:gd name="connsiteX0" fmla="*/ 11 w 10001"/>
              <a:gd name="connsiteY0" fmla="*/ 7664 h 11022"/>
              <a:gd name="connsiteX1" fmla="*/ 10000 w 10001"/>
              <a:gd name="connsiteY1" fmla="*/ 0 h 11022"/>
              <a:gd name="connsiteX2" fmla="*/ 10000 w 10001"/>
              <a:gd name="connsiteY2" fmla="*/ 11022 h 11022"/>
              <a:gd name="connsiteX3" fmla="*/ 6 w 10001"/>
              <a:gd name="connsiteY3" fmla="*/ 11016 h 11022"/>
              <a:gd name="connsiteX4" fmla="*/ 11 w 10001"/>
              <a:gd name="connsiteY4" fmla="*/ 7664 h 11022"/>
              <a:gd name="connsiteX0" fmla="*/ 11 w 10001"/>
              <a:gd name="connsiteY0" fmla="*/ 7705 h 11022"/>
              <a:gd name="connsiteX1" fmla="*/ 10000 w 10001"/>
              <a:gd name="connsiteY1" fmla="*/ 0 h 11022"/>
              <a:gd name="connsiteX2" fmla="*/ 10000 w 10001"/>
              <a:gd name="connsiteY2" fmla="*/ 11022 h 11022"/>
              <a:gd name="connsiteX3" fmla="*/ 6 w 10001"/>
              <a:gd name="connsiteY3" fmla="*/ 11016 h 11022"/>
              <a:gd name="connsiteX4" fmla="*/ 11 w 10001"/>
              <a:gd name="connsiteY4" fmla="*/ 7705 h 11022"/>
              <a:gd name="connsiteX0" fmla="*/ 11 w 10001"/>
              <a:gd name="connsiteY0" fmla="*/ 7705 h 11022"/>
              <a:gd name="connsiteX1" fmla="*/ 10000 w 10001"/>
              <a:gd name="connsiteY1" fmla="*/ 0 h 11022"/>
              <a:gd name="connsiteX2" fmla="*/ 10000 w 10001"/>
              <a:gd name="connsiteY2" fmla="*/ 11022 h 11022"/>
              <a:gd name="connsiteX3" fmla="*/ 6 w 10001"/>
              <a:gd name="connsiteY3" fmla="*/ 11016 h 11022"/>
              <a:gd name="connsiteX4" fmla="*/ 11 w 10001"/>
              <a:gd name="connsiteY4" fmla="*/ 7705 h 11022"/>
              <a:gd name="connsiteX0" fmla="*/ 11 w 10000"/>
              <a:gd name="connsiteY0" fmla="*/ 7705 h 11016"/>
              <a:gd name="connsiteX1" fmla="*/ 10000 w 10000"/>
              <a:gd name="connsiteY1" fmla="*/ 0 h 11016"/>
              <a:gd name="connsiteX2" fmla="*/ 9341 w 10000"/>
              <a:gd name="connsiteY2" fmla="*/ 9857 h 11016"/>
              <a:gd name="connsiteX3" fmla="*/ 6 w 10000"/>
              <a:gd name="connsiteY3" fmla="*/ 11016 h 11016"/>
              <a:gd name="connsiteX4" fmla="*/ 11 w 10000"/>
              <a:gd name="connsiteY4" fmla="*/ 7705 h 11016"/>
              <a:gd name="connsiteX0" fmla="*/ 11 w 10013"/>
              <a:gd name="connsiteY0" fmla="*/ 7705 h 11043"/>
              <a:gd name="connsiteX1" fmla="*/ 10000 w 10013"/>
              <a:gd name="connsiteY1" fmla="*/ 0 h 11043"/>
              <a:gd name="connsiteX2" fmla="*/ 10013 w 10013"/>
              <a:gd name="connsiteY2" fmla="*/ 11043 h 11043"/>
              <a:gd name="connsiteX3" fmla="*/ 6 w 10013"/>
              <a:gd name="connsiteY3" fmla="*/ 11016 h 11043"/>
              <a:gd name="connsiteX4" fmla="*/ 11 w 10013"/>
              <a:gd name="connsiteY4" fmla="*/ 7705 h 11043"/>
              <a:gd name="connsiteX0" fmla="*/ 11 w 10013"/>
              <a:gd name="connsiteY0" fmla="*/ 7705 h 11043"/>
              <a:gd name="connsiteX1" fmla="*/ 10000 w 10013"/>
              <a:gd name="connsiteY1" fmla="*/ 0 h 11043"/>
              <a:gd name="connsiteX2" fmla="*/ 10013 w 10013"/>
              <a:gd name="connsiteY2" fmla="*/ 11043 h 11043"/>
              <a:gd name="connsiteX3" fmla="*/ 6 w 10013"/>
              <a:gd name="connsiteY3" fmla="*/ 11016 h 11043"/>
              <a:gd name="connsiteX4" fmla="*/ 11 w 10013"/>
              <a:gd name="connsiteY4" fmla="*/ 7705 h 11043"/>
              <a:gd name="connsiteX0" fmla="*/ 11 w 10013"/>
              <a:gd name="connsiteY0" fmla="*/ 7705 h 11043"/>
              <a:gd name="connsiteX1" fmla="*/ 10000 w 10013"/>
              <a:gd name="connsiteY1" fmla="*/ 0 h 11043"/>
              <a:gd name="connsiteX2" fmla="*/ 10013 w 10013"/>
              <a:gd name="connsiteY2" fmla="*/ 11043 h 11043"/>
              <a:gd name="connsiteX3" fmla="*/ 6 w 10013"/>
              <a:gd name="connsiteY3" fmla="*/ 11016 h 11043"/>
              <a:gd name="connsiteX4" fmla="*/ 11 w 10013"/>
              <a:gd name="connsiteY4" fmla="*/ 7705 h 11043"/>
              <a:gd name="connsiteX0" fmla="*/ 11 w 10013"/>
              <a:gd name="connsiteY0" fmla="*/ 7705 h 11053"/>
              <a:gd name="connsiteX1" fmla="*/ 10000 w 10013"/>
              <a:gd name="connsiteY1" fmla="*/ 0 h 11053"/>
              <a:gd name="connsiteX2" fmla="*/ 10013 w 10013"/>
              <a:gd name="connsiteY2" fmla="*/ 11043 h 11053"/>
              <a:gd name="connsiteX3" fmla="*/ 6 w 10013"/>
              <a:gd name="connsiteY3" fmla="*/ 11016 h 11053"/>
              <a:gd name="connsiteX4" fmla="*/ 11 w 10013"/>
              <a:gd name="connsiteY4" fmla="*/ 7705 h 11053"/>
              <a:gd name="connsiteX0" fmla="*/ 11 w 10013"/>
              <a:gd name="connsiteY0" fmla="*/ 7705 h 11051"/>
              <a:gd name="connsiteX1" fmla="*/ 10000 w 10013"/>
              <a:gd name="connsiteY1" fmla="*/ 0 h 11051"/>
              <a:gd name="connsiteX2" fmla="*/ 10013 w 10013"/>
              <a:gd name="connsiteY2" fmla="*/ 11043 h 11051"/>
              <a:gd name="connsiteX3" fmla="*/ 6 w 10013"/>
              <a:gd name="connsiteY3" fmla="*/ 11016 h 11051"/>
              <a:gd name="connsiteX4" fmla="*/ 11 w 10013"/>
              <a:gd name="connsiteY4" fmla="*/ 7705 h 11051"/>
              <a:gd name="connsiteX0" fmla="*/ 5 w 10007"/>
              <a:gd name="connsiteY0" fmla="*/ 7705 h 11051"/>
              <a:gd name="connsiteX1" fmla="*/ 9994 w 10007"/>
              <a:gd name="connsiteY1" fmla="*/ 0 h 11051"/>
              <a:gd name="connsiteX2" fmla="*/ 10007 w 10007"/>
              <a:gd name="connsiteY2" fmla="*/ 11043 h 11051"/>
              <a:gd name="connsiteX3" fmla="*/ 0 w 10007"/>
              <a:gd name="connsiteY3" fmla="*/ 11016 h 11051"/>
              <a:gd name="connsiteX4" fmla="*/ 5 w 10007"/>
              <a:gd name="connsiteY4" fmla="*/ 7705 h 11051"/>
              <a:gd name="connsiteX0" fmla="*/ 0 w 10027"/>
              <a:gd name="connsiteY0" fmla="*/ 7725 h 11051"/>
              <a:gd name="connsiteX1" fmla="*/ 10014 w 10027"/>
              <a:gd name="connsiteY1" fmla="*/ 0 h 11051"/>
              <a:gd name="connsiteX2" fmla="*/ 10027 w 10027"/>
              <a:gd name="connsiteY2" fmla="*/ 11043 h 11051"/>
              <a:gd name="connsiteX3" fmla="*/ 20 w 10027"/>
              <a:gd name="connsiteY3" fmla="*/ 11016 h 11051"/>
              <a:gd name="connsiteX4" fmla="*/ 0 w 10027"/>
              <a:gd name="connsiteY4" fmla="*/ 7725 h 11051"/>
              <a:gd name="connsiteX0" fmla="*/ 5 w 10032"/>
              <a:gd name="connsiteY0" fmla="*/ 7725 h 11051"/>
              <a:gd name="connsiteX1" fmla="*/ 10019 w 10032"/>
              <a:gd name="connsiteY1" fmla="*/ 0 h 11051"/>
              <a:gd name="connsiteX2" fmla="*/ 10032 w 10032"/>
              <a:gd name="connsiteY2" fmla="*/ 11043 h 11051"/>
              <a:gd name="connsiteX3" fmla="*/ 0 w 10032"/>
              <a:gd name="connsiteY3" fmla="*/ 11016 h 11051"/>
              <a:gd name="connsiteX4" fmla="*/ 5 w 10032"/>
              <a:gd name="connsiteY4" fmla="*/ 7725 h 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2" h="11051">
                <a:moveTo>
                  <a:pt x="5" y="7725"/>
                </a:moveTo>
                <a:lnTo>
                  <a:pt x="10019" y="0"/>
                </a:lnTo>
                <a:cubicBezTo>
                  <a:pt x="10023" y="5808"/>
                  <a:pt x="10016" y="10775"/>
                  <a:pt x="10032" y="11043"/>
                </a:cubicBezTo>
                <a:cubicBezTo>
                  <a:pt x="9928" y="11075"/>
                  <a:pt x="66" y="11005"/>
                  <a:pt x="0" y="11016"/>
                </a:cubicBezTo>
                <a:cubicBezTo>
                  <a:pt x="18" y="10855"/>
                  <a:pt x="25" y="7969"/>
                  <a:pt x="5" y="7725"/>
                </a:cubicBezTo>
                <a:close/>
              </a:path>
            </a:pathLst>
          </a:custGeom>
          <a:solidFill>
            <a:srgbClr val="071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3" y="613662"/>
            <a:ext cx="1530614" cy="5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Outcomes (continued)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600" dirty="0" smtClean="0"/>
              <a:t>International Overdose Awareness Day and Overdose Awareness Week events in </a:t>
            </a:r>
            <a:r>
              <a:rPr lang="en-IE" sz="2600" dirty="0" err="1" smtClean="0"/>
              <a:t>McGarry</a:t>
            </a:r>
            <a:r>
              <a:rPr lang="en-IE" sz="2600" dirty="0" smtClean="0"/>
              <a:t> House, PALLS and The Ana </a:t>
            </a:r>
            <a:r>
              <a:rPr lang="en-IE" sz="2600" dirty="0" err="1" smtClean="0"/>
              <a:t>Liffey</a:t>
            </a:r>
            <a:r>
              <a:rPr lang="en-IE" sz="2600" dirty="0" smtClean="0"/>
              <a:t> Project in 2016 and 2017</a:t>
            </a:r>
          </a:p>
          <a:p>
            <a:r>
              <a:rPr lang="en-IE" sz="2600" dirty="0" smtClean="0"/>
              <a:t>Presentation Given to the Irish Street Medicine Symposium in UCC by a TOPPLE Peer Worker and Staff Member.</a:t>
            </a:r>
          </a:p>
          <a:p>
            <a:r>
              <a:rPr lang="en-IE" sz="2600" dirty="0" smtClean="0"/>
              <a:t>Further First Aid Training Offered to Peer Workers through UL Paramedic Students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2191" y="6356350"/>
            <a:ext cx="7427741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9" name="irc_mi" descr="Image result for naloxone prenoxad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375" y="4571420"/>
            <a:ext cx="2520000" cy="148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The Future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Publishing the Evaluation</a:t>
            </a:r>
          </a:p>
          <a:p>
            <a:r>
              <a:rPr lang="en-IE" dirty="0" smtClean="0"/>
              <a:t>Further investment in the skills of the </a:t>
            </a:r>
          </a:p>
          <a:p>
            <a:pPr>
              <a:buNone/>
            </a:pPr>
            <a:r>
              <a:rPr lang="en-IE" dirty="0" smtClean="0"/>
              <a:t>	existing Peer Overdose Prevention Workers</a:t>
            </a:r>
          </a:p>
          <a:p>
            <a:r>
              <a:rPr lang="en-IE" dirty="0" smtClean="0"/>
              <a:t>Merging the 3 TOPPLE groups fully into one</a:t>
            </a:r>
          </a:p>
          <a:p>
            <a:pPr>
              <a:buNone/>
            </a:pPr>
            <a:r>
              <a:rPr lang="en-IE" dirty="0" smtClean="0"/>
              <a:t>	team</a:t>
            </a:r>
          </a:p>
          <a:p>
            <a:r>
              <a:rPr lang="en-IE" dirty="0" smtClean="0"/>
              <a:t>Continuing to promote and run TOPPLE in-house</a:t>
            </a:r>
          </a:p>
          <a:p>
            <a:r>
              <a:rPr lang="en-IE" dirty="0" smtClean="0"/>
              <a:t>Continuing to promote the message that </a:t>
            </a:r>
          </a:p>
          <a:p>
            <a:pPr>
              <a:buNone/>
            </a:pPr>
            <a:r>
              <a:rPr lang="en-IE" dirty="0" smtClean="0"/>
              <a:t>	overdose deaths are preventable</a:t>
            </a:r>
          </a:p>
          <a:p>
            <a:r>
              <a:rPr lang="en-IE" dirty="0" smtClean="0"/>
              <a:t>Making the Programme Guidebook available </a:t>
            </a:r>
          </a:p>
          <a:p>
            <a:pPr>
              <a:buNone/>
            </a:pPr>
            <a:r>
              <a:rPr lang="en-IE" dirty="0" smtClean="0"/>
              <a:t>	to other services</a:t>
            </a:r>
          </a:p>
          <a:p>
            <a:pPr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 algn="ctr">
              <a:buNone/>
            </a:pPr>
            <a:endParaRPr lang="en-IE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14733" y="6356350"/>
            <a:ext cx="6808762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063" y="1480893"/>
            <a:ext cx="2890763" cy="44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4000" dirty="0" smtClean="0"/>
              <a:t>Practical Skills Demonstration: How To Prevent and Respond To Overdose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 algn="ctr">
              <a:buNone/>
            </a:pPr>
            <a:endParaRPr lang="en-IE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14733" y="6356350"/>
            <a:ext cx="6808762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12</a:t>
            </a:fld>
            <a:endParaRPr lang="en-IE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634169" y="1826045"/>
          <a:ext cx="8923662" cy="405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 smtClean="0"/>
              <a:t>Peer Overdose Prevention Workers’ Experiences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E" sz="4000" dirty="0" smtClean="0"/>
          </a:p>
          <a:p>
            <a:r>
              <a:rPr lang="en-IE" sz="4000" dirty="0" smtClean="0"/>
              <a:t>Ger Lynch, </a:t>
            </a:r>
          </a:p>
          <a:p>
            <a:pPr>
              <a:buNone/>
            </a:pPr>
            <a:r>
              <a:rPr lang="en-IE" sz="4000" dirty="0" smtClean="0"/>
              <a:t>	</a:t>
            </a:r>
            <a:r>
              <a:rPr lang="en-IE" sz="4000" i="1" dirty="0" smtClean="0"/>
              <a:t>Peer Overdose Prevention Worker</a:t>
            </a:r>
          </a:p>
          <a:p>
            <a:r>
              <a:rPr lang="en-IE" sz="4000" dirty="0" smtClean="0"/>
              <a:t>Jacinta McNamara, </a:t>
            </a:r>
          </a:p>
          <a:p>
            <a:pPr>
              <a:buNone/>
            </a:pPr>
            <a:r>
              <a:rPr lang="en-IE" sz="4000" dirty="0" smtClean="0"/>
              <a:t>	</a:t>
            </a:r>
            <a:r>
              <a:rPr lang="en-IE" sz="4000" i="1" dirty="0" smtClean="0"/>
              <a:t>Peer Overdose Prevention Worker</a:t>
            </a:r>
          </a:p>
          <a:p>
            <a:pPr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 algn="ctr">
              <a:buNone/>
            </a:pPr>
            <a:endParaRPr lang="en-IE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14733" y="6356350"/>
            <a:ext cx="6808762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13</a:t>
            </a:fld>
            <a:endParaRPr lang="en-I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 algn="ctr">
              <a:buNone/>
            </a:pPr>
            <a:r>
              <a:rPr lang="en-IE" i="1" dirty="0" smtClean="0"/>
              <a:t>For further information:</a:t>
            </a:r>
          </a:p>
          <a:p>
            <a:pPr algn="ctr">
              <a:buNone/>
            </a:pPr>
            <a:r>
              <a:rPr lang="en-IE" dirty="0" smtClean="0"/>
              <a:t>Novas Website: </a:t>
            </a:r>
            <a:r>
              <a:rPr lang="en-IE" u="sng" dirty="0" smtClean="0">
                <a:hlinkClick r:id="rId2"/>
              </a:rPr>
              <a:t>www.novas.ie</a:t>
            </a:r>
            <a:endParaRPr lang="en-IE" u="sng" dirty="0" smtClean="0"/>
          </a:p>
          <a:p>
            <a:pPr algn="ctr">
              <a:buNone/>
            </a:pPr>
            <a:r>
              <a:rPr lang="en-IE" dirty="0" smtClean="0"/>
              <a:t>Email: </a:t>
            </a:r>
            <a:r>
              <a:rPr lang="en-IE" u="sng" dirty="0" smtClean="0">
                <a:hlinkClick r:id="rId3"/>
              </a:rPr>
              <a:t>sinead.carey@novas.ie</a:t>
            </a:r>
            <a:endParaRPr lang="en-IE" u="sng" dirty="0" smtClean="0"/>
          </a:p>
          <a:p>
            <a:pPr algn="ctr">
              <a:buNone/>
            </a:pPr>
            <a:endParaRPr lang="en-IE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4394" y="6356350"/>
            <a:ext cx="7666892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14</a:t>
            </a:fld>
            <a:endParaRPr lang="en-IE" dirty="0"/>
          </a:p>
        </p:txBody>
      </p:sp>
      <p:pic>
        <p:nvPicPr>
          <p:cNvPr id="10" name="Picture 9" descr="C:\Users\sinead.carey\AppData\Local\Microsoft\Windows\Temporary Internet Files\Content.IE5\875XXJJQ\L66C7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636" y="618164"/>
            <a:ext cx="5731510" cy="382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15</a:t>
            </a:fld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dirty="0" smtClean="0">
                <a:solidFill>
                  <a:srgbClr val="071E40"/>
                </a:solidFill>
                <a:latin typeface="Neighbourhood" pitchFamily="50" charset="0"/>
              </a:rPr>
              <a:t>Questions?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621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2378" y="0"/>
            <a:ext cx="12274378" cy="6858000"/>
          </a:xfrm>
          <a:prstGeom prst="rect">
            <a:avLst/>
          </a:prstGeom>
          <a:solidFill>
            <a:srgbClr val="071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58" y="2766218"/>
            <a:ext cx="4482083" cy="1325563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rgbClr val="EE3566"/>
                </a:solidFill>
                <a:latin typeface="Neighbourhood" pitchFamily="50" charset="0"/>
              </a:rPr>
              <a:t>Thank You!</a:t>
            </a:r>
            <a:endParaRPr lang="en-IE" dirty="0">
              <a:solidFill>
                <a:srgbClr val="EE3566"/>
              </a:solidFill>
              <a:latin typeface="Neighbourhood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450148" flipV="1">
            <a:off x="3164028" y="8389909"/>
            <a:ext cx="4114800" cy="195648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81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Novas </a:t>
            </a:r>
            <a:r>
              <a:rPr lang="en-IE" dirty="0" err="1" smtClean="0"/>
              <a:t>McGarry</a:t>
            </a:r>
            <a:r>
              <a:rPr lang="en-IE" dirty="0" smtClean="0"/>
              <a:t> House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IE" sz="2400" dirty="0" smtClean="0"/>
              <a:t>A low threshold homeless facility for men and women in Limerick City</a:t>
            </a:r>
          </a:p>
          <a:p>
            <a:pPr algn="just">
              <a:lnSpc>
                <a:spcPct val="110000"/>
              </a:lnSpc>
            </a:pPr>
            <a:r>
              <a:rPr lang="en-IE" sz="2400" dirty="0" smtClean="0"/>
              <a:t>Operates from a Harm Reduction Model</a:t>
            </a:r>
          </a:p>
          <a:p>
            <a:pPr algn="just">
              <a:lnSpc>
                <a:spcPct val="110000"/>
              </a:lnSpc>
            </a:pPr>
            <a:r>
              <a:rPr lang="en-IE" sz="2400" dirty="0" smtClean="0"/>
              <a:t>Novas: Housing, Health, Recovery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6252" y="6356350"/>
            <a:ext cx="6344530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9220" name="Picture 4" descr="Image result for mcgarry hou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6400" y="3639428"/>
            <a:ext cx="4151385" cy="2178000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4230" y="3699803"/>
            <a:ext cx="1632204" cy="21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8642" y="3675454"/>
            <a:ext cx="2901696" cy="21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 to </a:t>
            </a:r>
            <a:r>
              <a:rPr lang="en-IE" i="1" dirty="0" smtClean="0"/>
              <a:t>TOPPLE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IE" dirty="0" smtClean="0"/>
              <a:t>From May 2012 to November 2013, 34 overdoses occurred onsite.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Novas tendered for research to be carried out in-house. 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Quality Matters conducted this research in 2014.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The resulting report, </a:t>
            </a:r>
            <a:r>
              <a:rPr lang="en-IE" i="1" dirty="0" smtClean="0"/>
              <a:t>Heads Up: Preventing and Responding to Overdose in </a:t>
            </a:r>
            <a:r>
              <a:rPr lang="en-IE" i="1" dirty="0" err="1" smtClean="0"/>
              <a:t>McGarry</a:t>
            </a:r>
            <a:r>
              <a:rPr lang="en-IE" i="1" dirty="0" smtClean="0"/>
              <a:t> House</a:t>
            </a:r>
            <a:r>
              <a:rPr lang="en-IE" dirty="0" smtClean="0"/>
              <a:t>, won an Irish Healthcare Award in the Best Patient Lifestyle Education project category.</a:t>
            </a:r>
          </a:p>
          <a:p>
            <a:pPr algn="just">
              <a:lnSpc>
                <a:spcPct val="110000"/>
              </a:lnSpc>
            </a:pPr>
            <a:r>
              <a:rPr lang="en-IE" dirty="0" smtClean="0"/>
              <a:t>This report recommended the “development and </a:t>
            </a:r>
          </a:p>
          <a:p>
            <a:pPr algn="just">
              <a:lnSpc>
                <a:spcPct val="110000"/>
              </a:lnSpc>
              <a:buNone/>
            </a:pPr>
            <a:r>
              <a:rPr lang="en-IE" dirty="0" smtClean="0"/>
              <a:t>	evaluation of a peers skills and education programme</a:t>
            </a:r>
          </a:p>
          <a:p>
            <a:pPr algn="just">
              <a:lnSpc>
                <a:spcPct val="110000"/>
              </a:lnSpc>
              <a:buNone/>
            </a:pPr>
            <a:r>
              <a:rPr lang="en-IE" dirty="0" smtClean="0"/>
              <a:t>	on overdose risk, prevention and management.”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8283" y="6356350"/>
            <a:ext cx="5598941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6" name="irc_mi" descr="Image result for heads up quality matter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5012" y="422089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Programme Development, Promotion and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Expert Interagency Steering Group: Representatives from Quality Matters, Mid Western Regional Drug and Alcohol Forum, HSE Mid West Addiction Services, Arbour House Treatment Service, UL and Novas</a:t>
            </a:r>
          </a:p>
          <a:p>
            <a:r>
              <a:rPr lang="en-IE" dirty="0" smtClean="0"/>
              <a:t>TOPPLE Staff Team: 2 Managers, 2 Project Workers, Dual Diagnosis Worker</a:t>
            </a:r>
          </a:p>
          <a:p>
            <a:r>
              <a:rPr lang="en-IE" dirty="0" smtClean="0"/>
              <a:t>Training: Quality Matters and UL GEMS</a:t>
            </a:r>
          </a:p>
          <a:p>
            <a:r>
              <a:rPr lang="en-IE" dirty="0" smtClean="0"/>
              <a:t>Open Day (Group 1: 20 attendees)</a:t>
            </a:r>
          </a:p>
          <a:p>
            <a:r>
              <a:rPr lang="en-IE" dirty="0" smtClean="0"/>
              <a:t>Follow Up One-to-One Appointments (Group 1: 18 attendees)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12012" y="6356350"/>
            <a:ext cx="5486400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4</a:t>
            </a:fld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Programme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dirty="0" smtClean="0"/>
              <a:t>5 Sessions per programme, Run 3 times in 12 months, 23 Participants, 13 Graduates</a:t>
            </a:r>
          </a:p>
          <a:p>
            <a:pPr lvl="0"/>
            <a:r>
              <a:rPr lang="en-IE" dirty="0" smtClean="0"/>
              <a:t>Expands the client’s existing knowledge and skills to equip them for overdose prevention work </a:t>
            </a:r>
          </a:p>
          <a:p>
            <a:pPr lvl="0"/>
            <a:r>
              <a:rPr lang="en-IE" dirty="0" smtClean="0"/>
              <a:t>Enhances the client’s skill set to support peers who are at risk of overdose </a:t>
            </a:r>
          </a:p>
          <a:p>
            <a:pPr lvl="0"/>
            <a:r>
              <a:rPr lang="en-IE" dirty="0" smtClean="0"/>
              <a:t>Teaches the practical skills of:</a:t>
            </a:r>
          </a:p>
          <a:p>
            <a:pPr lvl="1"/>
            <a:r>
              <a:rPr lang="en-IE" dirty="0" smtClean="0"/>
              <a:t>Scene safety</a:t>
            </a:r>
          </a:p>
          <a:p>
            <a:pPr lvl="1"/>
            <a:r>
              <a:rPr lang="en-IE" dirty="0" smtClean="0"/>
              <a:t>Communicating with Ambulance and other emergency services</a:t>
            </a:r>
          </a:p>
          <a:p>
            <a:pPr lvl="1"/>
            <a:r>
              <a:rPr lang="en-IE" dirty="0" smtClean="0"/>
              <a:t>Recovery position</a:t>
            </a:r>
          </a:p>
          <a:p>
            <a:pPr lvl="1"/>
            <a:r>
              <a:rPr lang="en-IE" dirty="0" smtClean="0"/>
              <a:t>CPR</a:t>
            </a:r>
          </a:p>
          <a:p>
            <a:pPr lvl="1"/>
            <a:r>
              <a:rPr lang="en-IE" dirty="0" smtClean="0"/>
              <a:t>Use of </a:t>
            </a:r>
            <a:r>
              <a:rPr lang="en-IE" dirty="0" err="1" smtClean="0"/>
              <a:t>Naloxone</a:t>
            </a:r>
            <a:endParaRPr lang="en-IE" dirty="0" smtClean="0"/>
          </a:p>
          <a:p>
            <a:pPr lvl="0"/>
            <a:r>
              <a:rPr lang="en-IE" dirty="0" smtClean="0"/>
              <a:t>Informs clients on what services are provided locally and how to make informal referrals</a:t>
            </a:r>
          </a:p>
          <a:p>
            <a:pPr lvl="0"/>
            <a:r>
              <a:rPr lang="en-IE" dirty="0" smtClean="0"/>
              <a:t>Aims to instil a sense of identity as a worker who has an important role to reduce overdose</a:t>
            </a:r>
          </a:p>
          <a:p>
            <a:pPr lvl="0"/>
            <a:r>
              <a:rPr lang="en-IE" dirty="0" smtClean="0"/>
              <a:t>Provides support and supervision to clients in their roles as Overdose Prevention Workers</a:t>
            </a:r>
          </a:p>
          <a:p>
            <a:pPr lvl="0"/>
            <a:r>
              <a:rPr lang="en-IE" dirty="0" smtClean="0"/>
              <a:t>Recognises the expertise of clients and encourages them to contribute to the programme so that it evolves into a more meaningful and real piece of work</a:t>
            </a:r>
          </a:p>
          <a:p>
            <a:pPr lvl="0"/>
            <a:r>
              <a:rPr lang="en-IE" dirty="0" smtClean="0"/>
              <a:t>Is evaluated and reviewed with a view to improving the programme and making it available to other internal Novas services and external agencies who work with this vulnerable at risk group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73194" y="6356350"/>
            <a:ext cx="4951828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5</a:t>
            </a:fld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Sessions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Session 1: Establishing the Group</a:t>
            </a:r>
          </a:p>
          <a:p>
            <a:r>
              <a:rPr lang="en-GB" dirty="0" smtClean="0"/>
              <a:t>Session 2: Preventing Overdose</a:t>
            </a:r>
          </a:p>
          <a:p>
            <a:r>
              <a:rPr lang="en-GB" dirty="0" smtClean="0"/>
              <a:t>Session 3: Responding to Overdose</a:t>
            </a:r>
          </a:p>
          <a:p>
            <a:r>
              <a:rPr lang="en-GB" dirty="0" smtClean="0"/>
              <a:t>Session 4: After an Overdose</a:t>
            </a:r>
          </a:p>
          <a:p>
            <a:r>
              <a:rPr lang="en-GB" dirty="0" smtClean="0"/>
              <a:t>Session 5: Practice Review, </a:t>
            </a:r>
          </a:p>
          <a:p>
            <a:pPr>
              <a:buNone/>
            </a:pPr>
            <a:r>
              <a:rPr lang="en-GB" dirty="0" smtClean="0"/>
              <a:t>Skill Check and Planning</a:t>
            </a:r>
          </a:p>
          <a:p>
            <a:r>
              <a:rPr lang="en-GB" dirty="0" smtClean="0"/>
              <a:t>Exam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69477" y="6356350"/>
            <a:ext cx="6654018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29" y="1984838"/>
            <a:ext cx="5270500" cy="347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Outcomes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IE" dirty="0" smtClean="0"/>
              <a:t>The number of incidents of </a:t>
            </a:r>
            <a:r>
              <a:rPr lang="en-IE" dirty="0" err="1" smtClean="0"/>
              <a:t>McGarry</a:t>
            </a:r>
            <a:r>
              <a:rPr lang="en-IE" dirty="0" smtClean="0"/>
              <a:t> House clients overdosing has drastically fallen from a monthly average of 1.9 to 0.8.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99803" y="6356350"/>
            <a:ext cx="5036233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7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368" y="2803257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727" y="2803257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Outcomes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TOPPLE Graduates volunteer as Peer Overdose Prevention Workers for an initial period of 3 months. All of our graduates have stayed onboard for longer than this.</a:t>
            </a:r>
          </a:p>
          <a:p>
            <a:r>
              <a:rPr lang="en-IE" dirty="0" smtClean="0"/>
              <a:t>At the time of their first group supervision, the 5 </a:t>
            </a:r>
            <a:r>
              <a:rPr lang="en-IE" i="1" dirty="0" smtClean="0"/>
              <a:t>TOPPLE Group 1 </a:t>
            </a:r>
            <a:r>
              <a:rPr lang="en-IE" dirty="0" smtClean="0"/>
              <a:t>Peer Overdose Prevention Workers</a:t>
            </a:r>
          </a:p>
          <a:p>
            <a:pPr>
              <a:buNone/>
            </a:pPr>
            <a:r>
              <a:rPr lang="en-IE" dirty="0" smtClean="0"/>
              <a:t>	 had already:</a:t>
            </a:r>
          </a:p>
          <a:p>
            <a:pPr lvl="0">
              <a:buFont typeface="Wingdings" pitchFamily="2" charset="2"/>
              <a:buChar char="Ø"/>
            </a:pPr>
            <a:r>
              <a:rPr lang="en-IE" dirty="0" smtClean="0"/>
              <a:t>Provided 28 Prevention Supports</a:t>
            </a:r>
          </a:p>
          <a:p>
            <a:pPr lvl="0">
              <a:buFont typeface="Wingdings" pitchFamily="2" charset="2"/>
              <a:buChar char="Ø"/>
            </a:pPr>
            <a:r>
              <a:rPr lang="en-IE" dirty="0" smtClean="0"/>
              <a:t>Called an Ambulance Once</a:t>
            </a:r>
          </a:p>
          <a:p>
            <a:pPr lvl="0">
              <a:buFont typeface="Wingdings" pitchFamily="2" charset="2"/>
              <a:buChar char="Ø"/>
            </a:pPr>
            <a:r>
              <a:rPr lang="en-IE" dirty="0" smtClean="0"/>
              <a:t>Provided 3 First Aid Supports</a:t>
            </a:r>
          </a:p>
          <a:p>
            <a:pPr lvl="0">
              <a:buNone/>
            </a:pPr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99803" y="6356350"/>
            <a:ext cx="5036233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8</a:t>
            </a:fld>
            <a:endParaRPr lang="en-IE" dirty="0"/>
          </a:p>
        </p:txBody>
      </p:sp>
      <p:pic>
        <p:nvPicPr>
          <p:cNvPr id="6" name="Picture 5" descr="C:\Users\sinead.carey\Desktop\Gra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072" y="3575770"/>
            <a:ext cx="378387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Outcomes (continued)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HSE </a:t>
            </a:r>
            <a:r>
              <a:rPr lang="en-IE" dirty="0" err="1" smtClean="0"/>
              <a:t>Naloxone</a:t>
            </a:r>
            <a:r>
              <a:rPr lang="en-IE" dirty="0" smtClean="0"/>
              <a:t> Programme Promotional Posters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2191" y="6356350"/>
            <a:ext cx="7427741" cy="365125"/>
          </a:xfrm>
        </p:spPr>
        <p:txBody>
          <a:bodyPr/>
          <a:lstStyle/>
          <a:p>
            <a:r>
              <a:rPr lang="en-IE" dirty="0" smtClean="0"/>
              <a:t>Irish Street Medicine Symposium 2017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7CF1-8C9A-4AFF-9625-A9E4C9C17786}" type="slidenum">
              <a:rPr lang="en-IE" smtClean="0"/>
              <a:pPr/>
              <a:t>9</a:t>
            </a:fld>
            <a:endParaRPr lang="en-IE" dirty="0"/>
          </a:p>
        </p:txBody>
      </p:sp>
      <p:pic>
        <p:nvPicPr>
          <p:cNvPr id="6" name="Picture 5" descr="C:\Users\sinead.carey\AppData\Local\Microsoft\Windows\Temporary Internet Files\Content.Outlook\ODSF33DP\A1_Ger_S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853" y="2775461"/>
            <a:ext cx="3225394" cy="23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sinead.carey\AppData\Local\Microsoft\Windows\Temporary Internet Files\Content.Outlook\ODSF33DP\A1_ Sylvia S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574" y="2775461"/>
            <a:ext cx="3225394" cy="23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inead.carey\AppData\Local\Microsoft\Windows\Temporary Internet Files\Content.Outlook\ODSF33DP\A1_MarkS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4633" y="2817666"/>
            <a:ext cx="3225394" cy="23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vas Theme">
  <a:themeElements>
    <a:clrScheme name="Novas">
      <a:dk1>
        <a:srgbClr val="071E40"/>
      </a:dk1>
      <a:lt1>
        <a:sysClr val="window" lastClr="FFFFFF"/>
      </a:lt1>
      <a:dk2>
        <a:srgbClr val="ED346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eighbourhood"/>
        <a:ea typeface=""/>
        <a:cs typeface=""/>
      </a:majorFont>
      <a:minorFont>
        <a:latin typeface="Al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685</Words>
  <Application>Microsoft Office PowerPoint</Application>
  <PresentationFormat>Widescreen</PresentationFormat>
  <Paragraphs>153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Aleo</vt:lpstr>
      <vt:lpstr>Arial</vt:lpstr>
      <vt:lpstr>Calibri</vt:lpstr>
      <vt:lpstr>Neighbourhood</vt:lpstr>
      <vt:lpstr>Wingdings</vt:lpstr>
      <vt:lpstr>Novas Theme</vt:lpstr>
      <vt:lpstr>Novas’ TOPPLE Programme:</vt:lpstr>
      <vt:lpstr>Novas McGarry House</vt:lpstr>
      <vt:lpstr>Background to TOPPLE</vt:lpstr>
      <vt:lpstr>Programme Development, Promotion and Implementation</vt:lpstr>
      <vt:lpstr>The Programme</vt:lpstr>
      <vt:lpstr>The Sessions</vt:lpstr>
      <vt:lpstr>Outcomes</vt:lpstr>
      <vt:lpstr>Outcomes</vt:lpstr>
      <vt:lpstr>Outcomes (continued)</vt:lpstr>
      <vt:lpstr>Outcomes (continued)</vt:lpstr>
      <vt:lpstr>   The Future</vt:lpstr>
      <vt:lpstr>Practical Skills Demonstration: How To Prevent and Respond To Overdose</vt:lpstr>
      <vt:lpstr>Peer Overdose Prevention Workers’ Experiences</vt:lpstr>
      <vt:lpstr>   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Kevin King</dc:creator>
  <cp:lastModifiedBy>safetynet</cp:lastModifiedBy>
  <cp:revision>119</cp:revision>
  <dcterms:created xsi:type="dcterms:W3CDTF">2015-08-25T12:16:19Z</dcterms:created>
  <dcterms:modified xsi:type="dcterms:W3CDTF">2017-09-30T11:34:55Z</dcterms:modified>
</cp:coreProperties>
</file>