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7" r:id="rId2"/>
    <p:sldMasterId id="2147483684" r:id="rId3"/>
    <p:sldMasterId id="2147483660" r:id="rId4"/>
    <p:sldMasterId id="2147483672" r:id="rId5"/>
  </p:sldMasterIdLst>
  <p:notesMasterIdLst>
    <p:notesMasterId r:id="rId34"/>
  </p:notesMasterIdLst>
  <p:handoutMasterIdLst>
    <p:handoutMasterId r:id="rId35"/>
  </p:handoutMasterIdLst>
  <p:sldIdLst>
    <p:sldId id="256" r:id="rId6"/>
    <p:sldId id="310" r:id="rId7"/>
    <p:sldId id="261" r:id="rId8"/>
    <p:sldId id="276" r:id="rId9"/>
    <p:sldId id="275" r:id="rId10"/>
    <p:sldId id="277" r:id="rId11"/>
    <p:sldId id="278" r:id="rId12"/>
    <p:sldId id="280" r:id="rId13"/>
    <p:sldId id="281" r:id="rId14"/>
    <p:sldId id="287" r:id="rId15"/>
    <p:sldId id="283" r:id="rId16"/>
    <p:sldId id="285" r:id="rId17"/>
    <p:sldId id="314" r:id="rId18"/>
    <p:sldId id="315" r:id="rId19"/>
    <p:sldId id="289" r:id="rId20"/>
    <p:sldId id="288" r:id="rId21"/>
    <p:sldId id="313" r:id="rId22"/>
    <p:sldId id="309" r:id="rId23"/>
    <p:sldId id="308" r:id="rId24"/>
    <p:sldId id="292" r:id="rId25"/>
    <p:sldId id="293" r:id="rId26"/>
    <p:sldId id="311" r:id="rId27"/>
    <p:sldId id="312" r:id="rId28"/>
    <p:sldId id="296" r:id="rId29"/>
    <p:sldId id="300" r:id="rId30"/>
    <p:sldId id="294" r:id="rId31"/>
    <p:sldId id="295" r:id="rId32"/>
    <p:sldId id="301" r:id="rId33"/>
  </p:sldIdLst>
  <p:sldSz cx="9144000" cy="6858000" type="screen4x3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7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210" autoAdjust="0"/>
  </p:normalViewPr>
  <p:slideViewPr>
    <p:cSldViewPr snapToGrid="0" snapToObjects="1">
      <p:cViewPr varScale="1">
        <p:scale>
          <a:sx n="66" d="100"/>
          <a:sy n="66" d="100"/>
        </p:scale>
        <p:origin x="1506" y="72"/>
      </p:cViewPr>
      <p:guideLst>
        <p:guide orient="horz" pos="4147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5FB19A-FE69-44B1-93E1-9A860AEDBD3A}" type="doc">
      <dgm:prSet loTypeId="urn:microsoft.com/office/officeart/2005/8/layout/radial6" loCatId="relationship" qsTypeId="urn:microsoft.com/office/officeart/2005/8/quickstyle/3d9" qsCatId="3D" csTypeId="urn:microsoft.com/office/officeart/2005/8/colors/accent0_1" csCatId="mainScheme" phldr="1"/>
      <dgm:spPr/>
      <dgm:t>
        <a:bodyPr/>
        <a:lstStyle/>
        <a:p>
          <a:endParaRPr lang="en-IE"/>
        </a:p>
      </dgm:t>
    </dgm:pt>
    <dgm:pt modelId="{BD124A9C-00FF-4DB3-AAE1-BC878DA7E9DA}">
      <dgm:prSet phldrT="[Text]" custT="1"/>
      <dgm:spPr/>
      <dgm:t>
        <a:bodyPr/>
        <a:lstStyle/>
        <a:p>
          <a:r>
            <a:rPr lang="en-IE" sz="2400" dirty="0" smtClean="0"/>
            <a:t>Illicit Drug or Alcohol use</a:t>
          </a:r>
        </a:p>
        <a:p>
          <a:r>
            <a:rPr lang="en-IE" sz="2400" dirty="0" smtClean="0"/>
            <a:t>~78%</a:t>
          </a:r>
          <a:endParaRPr lang="en-IE" sz="2400" dirty="0"/>
        </a:p>
      </dgm:t>
    </dgm:pt>
    <dgm:pt modelId="{82FCD79B-9FD4-47C1-8010-AB9D863A6876}" type="parTrans" cxnId="{BE17F755-E58D-4878-9A9E-EED6A44B51AA}">
      <dgm:prSet/>
      <dgm:spPr/>
      <dgm:t>
        <a:bodyPr/>
        <a:lstStyle/>
        <a:p>
          <a:endParaRPr lang="en-IE"/>
        </a:p>
      </dgm:t>
    </dgm:pt>
    <dgm:pt modelId="{3C916A2C-0087-4074-8F5A-6A4424DDCD80}" type="sibTrans" cxnId="{BE17F755-E58D-4878-9A9E-EED6A44B51AA}">
      <dgm:prSet/>
      <dgm:spPr/>
      <dgm:t>
        <a:bodyPr/>
        <a:lstStyle/>
        <a:p>
          <a:endParaRPr lang="en-IE"/>
        </a:p>
      </dgm:t>
    </dgm:pt>
    <dgm:pt modelId="{D2907907-9839-4B63-9E74-7854141755B5}">
      <dgm:prSet phldrT="[Text]" custT="1"/>
      <dgm:spPr/>
      <dgm:t>
        <a:bodyPr/>
        <a:lstStyle/>
        <a:p>
          <a:endParaRPr lang="en-IE" sz="2400" dirty="0" smtClean="0"/>
        </a:p>
        <a:p>
          <a:r>
            <a:rPr lang="en-IE" sz="2400" dirty="0" smtClean="0"/>
            <a:t>Mental health diagnosis</a:t>
          </a:r>
        </a:p>
        <a:p>
          <a:r>
            <a:rPr lang="en-IE" sz="2400" dirty="0" smtClean="0"/>
            <a:t> ~60%</a:t>
          </a:r>
        </a:p>
        <a:p>
          <a:endParaRPr lang="en-IE" sz="2100" dirty="0"/>
        </a:p>
      </dgm:t>
    </dgm:pt>
    <dgm:pt modelId="{75F0D32F-2D45-415A-9054-92EAB39EF91C}" type="parTrans" cxnId="{5302F516-297E-4F78-9FAB-0BD21C8415BB}">
      <dgm:prSet/>
      <dgm:spPr/>
      <dgm:t>
        <a:bodyPr/>
        <a:lstStyle/>
        <a:p>
          <a:endParaRPr lang="en-IE"/>
        </a:p>
      </dgm:t>
    </dgm:pt>
    <dgm:pt modelId="{009D6C19-3462-4DE7-9C98-950034348450}" type="sibTrans" cxnId="{5302F516-297E-4F78-9FAB-0BD21C8415BB}">
      <dgm:prSet/>
      <dgm:spPr/>
      <dgm:t>
        <a:bodyPr/>
        <a:lstStyle/>
        <a:p>
          <a:endParaRPr lang="en-IE"/>
        </a:p>
      </dgm:t>
    </dgm:pt>
    <dgm:pt modelId="{74BE7260-B40A-4A43-B92F-AF893610D89E}">
      <dgm:prSet phldrT="[Text]"/>
      <dgm:spPr/>
      <dgm:t>
        <a:bodyPr/>
        <a:lstStyle/>
        <a:p>
          <a:r>
            <a:rPr lang="en-IE" dirty="0" smtClean="0"/>
            <a:t>Physical ill-health ~81%</a:t>
          </a:r>
          <a:endParaRPr lang="en-IE" dirty="0"/>
        </a:p>
      </dgm:t>
    </dgm:pt>
    <dgm:pt modelId="{9B37689A-5368-46F9-81EF-427DE74F7056}" type="sibTrans" cxnId="{28C34251-166E-4ADA-967C-F1CFC7E55314}">
      <dgm:prSet/>
      <dgm:spPr/>
      <dgm:t>
        <a:bodyPr/>
        <a:lstStyle/>
        <a:p>
          <a:endParaRPr lang="en-IE"/>
        </a:p>
      </dgm:t>
    </dgm:pt>
    <dgm:pt modelId="{5353FFD8-8A4D-48F6-AC6B-B31B92A92CED}" type="parTrans" cxnId="{28C34251-166E-4ADA-967C-F1CFC7E55314}">
      <dgm:prSet/>
      <dgm:spPr/>
      <dgm:t>
        <a:bodyPr/>
        <a:lstStyle/>
        <a:p>
          <a:endParaRPr lang="en-IE"/>
        </a:p>
      </dgm:t>
    </dgm:pt>
    <dgm:pt modelId="{16380F2B-C555-40CC-8E09-09A40F68F722}">
      <dgm:prSet phldrT="[Text]" phldr="1"/>
      <dgm:spPr/>
      <dgm:t>
        <a:bodyPr/>
        <a:lstStyle/>
        <a:p>
          <a:endParaRPr lang="en-IE" dirty="0"/>
        </a:p>
      </dgm:t>
    </dgm:pt>
    <dgm:pt modelId="{C20CCE6D-73B1-4D58-B4FA-EA059DBF4DD8}" type="sibTrans" cxnId="{25B8E2E4-AF6C-42F6-A400-2D3A6DDFCF12}">
      <dgm:prSet/>
      <dgm:spPr/>
      <dgm:t>
        <a:bodyPr/>
        <a:lstStyle/>
        <a:p>
          <a:endParaRPr lang="en-IE"/>
        </a:p>
      </dgm:t>
    </dgm:pt>
    <dgm:pt modelId="{9CD4AE7E-7FBD-4E5B-BDFA-E8A96C168F9D}" type="parTrans" cxnId="{25B8E2E4-AF6C-42F6-A400-2D3A6DDFCF12}">
      <dgm:prSet/>
      <dgm:spPr/>
      <dgm:t>
        <a:bodyPr/>
        <a:lstStyle/>
        <a:p>
          <a:endParaRPr lang="en-IE"/>
        </a:p>
      </dgm:t>
    </dgm:pt>
    <dgm:pt modelId="{CE4DDB48-7E9A-453E-80A8-35F4E2EF4360}" type="pres">
      <dgm:prSet presAssocID="{2E5FB19A-FE69-44B1-93E1-9A860AEDBD3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6F21AB23-A94C-44DE-9EE9-5A35880B5820}" type="pres">
      <dgm:prSet presAssocID="{16380F2B-C555-40CC-8E09-09A40F68F722}" presName="centerShape" presStyleLbl="node0" presStyleIdx="0" presStyleCnt="1" custScaleX="45175" custScaleY="51804"/>
      <dgm:spPr/>
      <dgm:t>
        <a:bodyPr/>
        <a:lstStyle/>
        <a:p>
          <a:endParaRPr lang="en-IE"/>
        </a:p>
      </dgm:t>
    </dgm:pt>
    <dgm:pt modelId="{D8BE8563-B1CB-4B28-AA46-8E0EC4C66618}" type="pres">
      <dgm:prSet presAssocID="{74BE7260-B40A-4A43-B92F-AF893610D89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9E64724F-0983-4191-BAB0-7A0890E917D4}" type="pres">
      <dgm:prSet presAssocID="{74BE7260-B40A-4A43-B92F-AF893610D89E}" presName="dummy" presStyleCnt="0"/>
      <dgm:spPr/>
    </dgm:pt>
    <dgm:pt modelId="{68649E89-33C2-49DE-88BB-B4B1F83F9882}" type="pres">
      <dgm:prSet presAssocID="{9B37689A-5368-46F9-81EF-427DE74F7056}" presName="sibTrans" presStyleLbl="sibTrans2D1" presStyleIdx="0" presStyleCnt="3"/>
      <dgm:spPr/>
      <dgm:t>
        <a:bodyPr/>
        <a:lstStyle/>
        <a:p>
          <a:endParaRPr lang="en-IE"/>
        </a:p>
      </dgm:t>
    </dgm:pt>
    <dgm:pt modelId="{7EBAE6BE-4A3A-4562-B6F4-5CE9002F5AFB}" type="pres">
      <dgm:prSet presAssocID="{BD124A9C-00FF-4DB3-AAE1-BC878DA7E9D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8AA13A7A-E9D4-4881-B4ED-E10E652A3A33}" type="pres">
      <dgm:prSet presAssocID="{BD124A9C-00FF-4DB3-AAE1-BC878DA7E9DA}" presName="dummy" presStyleCnt="0"/>
      <dgm:spPr/>
    </dgm:pt>
    <dgm:pt modelId="{DD70B386-EE5B-4696-88DC-00233DF3D3B7}" type="pres">
      <dgm:prSet presAssocID="{3C916A2C-0087-4074-8F5A-6A4424DDCD80}" presName="sibTrans" presStyleLbl="sibTrans2D1" presStyleIdx="1" presStyleCnt="3"/>
      <dgm:spPr/>
      <dgm:t>
        <a:bodyPr/>
        <a:lstStyle/>
        <a:p>
          <a:endParaRPr lang="en-IE"/>
        </a:p>
      </dgm:t>
    </dgm:pt>
    <dgm:pt modelId="{7A3761AB-9894-401E-A6A5-D752DF495FE9}" type="pres">
      <dgm:prSet presAssocID="{D2907907-9839-4B63-9E74-7854141755B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D35A3D41-E1DB-46CE-81E3-B03B0B53284B}" type="pres">
      <dgm:prSet presAssocID="{D2907907-9839-4B63-9E74-7854141755B5}" presName="dummy" presStyleCnt="0"/>
      <dgm:spPr/>
    </dgm:pt>
    <dgm:pt modelId="{368878A5-1BD6-4555-8606-3622CCAD00B1}" type="pres">
      <dgm:prSet presAssocID="{009D6C19-3462-4DE7-9C98-950034348450}" presName="sibTrans" presStyleLbl="sibTrans2D1" presStyleIdx="2" presStyleCnt="3"/>
      <dgm:spPr/>
      <dgm:t>
        <a:bodyPr/>
        <a:lstStyle/>
        <a:p>
          <a:endParaRPr lang="en-IE"/>
        </a:p>
      </dgm:t>
    </dgm:pt>
  </dgm:ptLst>
  <dgm:cxnLst>
    <dgm:cxn modelId="{25B8E2E4-AF6C-42F6-A400-2D3A6DDFCF12}" srcId="{2E5FB19A-FE69-44B1-93E1-9A860AEDBD3A}" destId="{16380F2B-C555-40CC-8E09-09A40F68F722}" srcOrd="0" destOrd="0" parTransId="{9CD4AE7E-7FBD-4E5B-BDFA-E8A96C168F9D}" sibTransId="{C20CCE6D-73B1-4D58-B4FA-EA059DBF4DD8}"/>
    <dgm:cxn modelId="{928272F0-0814-44FF-8DBC-53DC626C8293}" type="presOf" srcId="{009D6C19-3462-4DE7-9C98-950034348450}" destId="{368878A5-1BD6-4555-8606-3622CCAD00B1}" srcOrd="0" destOrd="0" presId="urn:microsoft.com/office/officeart/2005/8/layout/radial6"/>
    <dgm:cxn modelId="{BE17F755-E58D-4878-9A9E-EED6A44B51AA}" srcId="{16380F2B-C555-40CC-8E09-09A40F68F722}" destId="{BD124A9C-00FF-4DB3-AAE1-BC878DA7E9DA}" srcOrd="1" destOrd="0" parTransId="{82FCD79B-9FD4-47C1-8010-AB9D863A6876}" sibTransId="{3C916A2C-0087-4074-8F5A-6A4424DDCD80}"/>
    <dgm:cxn modelId="{F7DF3A62-42E9-463A-89ED-4D341D80DD01}" type="presOf" srcId="{D2907907-9839-4B63-9E74-7854141755B5}" destId="{7A3761AB-9894-401E-A6A5-D752DF495FE9}" srcOrd="0" destOrd="0" presId="urn:microsoft.com/office/officeart/2005/8/layout/radial6"/>
    <dgm:cxn modelId="{5FC923D7-89A9-42CB-8C23-6DDF52A0C5DE}" type="presOf" srcId="{9B37689A-5368-46F9-81EF-427DE74F7056}" destId="{68649E89-33C2-49DE-88BB-B4B1F83F9882}" srcOrd="0" destOrd="0" presId="urn:microsoft.com/office/officeart/2005/8/layout/radial6"/>
    <dgm:cxn modelId="{631EA474-C570-466D-A76B-4C27EC10AF9F}" type="presOf" srcId="{74BE7260-B40A-4A43-B92F-AF893610D89E}" destId="{D8BE8563-B1CB-4B28-AA46-8E0EC4C66618}" srcOrd="0" destOrd="0" presId="urn:microsoft.com/office/officeart/2005/8/layout/radial6"/>
    <dgm:cxn modelId="{28C34251-166E-4ADA-967C-F1CFC7E55314}" srcId="{16380F2B-C555-40CC-8E09-09A40F68F722}" destId="{74BE7260-B40A-4A43-B92F-AF893610D89E}" srcOrd="0" destOrd="0" parTransId="{5353FFD8-8A4D-48F6-AC6B-B31B92A92CED}" sibTransId="{9B37689A-5368-46F9-81EF-427DE74F7056}"/>
    <dgm:cxn modelId="{11A065ED-B534-4CF9-866B-7B780F13A9B5}" type="presOf" srcId="{16380F2B-C555-40CC-8E09-09A40F68F722}" destId="{6F21AB23-A94C-44DE-9EE9-5A35880B5820}" srcOrd="0" destOrd="0" presId="urn:microsoft.com/office/officeart/2005/8/layout/radial6"/>
    <dgm:cxn modelId="{7D79B1A6-466C-45E5-AA29-5C5B112D77B8}" type="presOf" srcId="{BD124A9C-00FF-4DB3-AAE1-BC878DA7E9DA}" destId="{7EBAE6BE-4A3A-4562-B6F4-5CE9002F5AFB}" srcOrd="0" destOrd="0" presId="urn:microsoft.com/office/officeart/2005/8/layout/radial6"/>
    <dgm:cxn modelId="{C8D30392-D9A7-403E-87CB-59A640D11831}" type="presOf" srcId="{3C916A2C-0087-4074-8F5A-6A4424DDCD80}" destId="{DD70B386-EE5B-4696-88DC-00233DF3D3B7}" srcOrd="0" destOrd="0" presId="urn:microsoft.com/office/officeart/2005/8/layout/radial6"/>
    <dgm:cxn modelId="{644156E6-ADCF-4699-B666-5B55A062B19C}" type="presOf" srcId="{2E5FB19A-FE69-44B1-93E1-9A860AEDBD3A}" destId="{CE4DDB48-7E9A-453E-80A8-35F4E2EF4360}" srcOrd="0" destOrd="0" presId="urn:microsoft.com/office/officeart/2005/8/layout/radial6"/>
    <dgm:cxn modelId="{5302F516-297E-4F78-9FAB-0BD21C8415BB}" srcId="{16380F2B-C555-40CC-8E09-09A40F68F722}" destId="{D2907907-9839-4B63-9E74-7854141755B5}" srcOrd="2" destOrd="0" parTransId="{75F0D32F-2D45-415A-9054-92EAB39EF91C}" sibTransId="{009D6C19-3462-4DE7-9C98-950034348450}"/>
    <dgm:cxn modelId="{D0C2D196-6A8A-4557-B2E4-3D4CF7D54AA2}" type="presParOf" srcId="{CE4DDB48-7E9A-453E-80A8-35F4E2EF4360}" destId="{6F21AB23-A94C-44DE-9EE9-5A35880B5820}" srcOrd="0" destOrd="0" presId="urn:microsoft.com/office/officeart/2005/8/layout/radial6"/>
    <dgm:cxn modelId="{0FE514DD-0682-43BE-92B3-C94A7863AAE4}" type="presParOf" srcId="{CE4DDB48-7E9A-453E-80A8-35F4E2EF4360}" destId="{D8BE8563-B1CB-4B28-AA46-8E0EC4C66618}" srcOrd="1" destOrd="0" presId="urn:microsoft.com/office/officeart/2005/8/layout/radial6"/>
    <dgm:cxn modelId="{293EAA09-529E-42B2-AFA9-582C796E3723}" type="presParOf" srcId="{CE4DDB48-7E9A-453E-80A8-35F4E2EF4360}" destId="{9E64724F-0983-4191-BAB0-7A0890E917D4}" srcOrd="2" destOrd="0" presId="urn:microsoft.com/office/officeart/2005/8/layout/radial6"/>
    <dgm:cxn modelId="{4E01363F-6071-4618-B7ED-CAB6512C9736}" type="presParOf" srcId="{CE4DDB48-7E9A-453E-80A8-35F4E2EF4360}" destId="{68649E89-33C2-49DE-88BB-B4B1F83F9882}" srcOrd="3" destOrd="0" presId="urn:microsoft.com/office/officeart/2005/8/layout/radial6"/>
    <dgm:cxn modelId="{C434563C-C878-436F-9275-EF042F314588}" type="presParOf" srcId="{CE4DDB48-7E9A-453E-80A8-35F4E2EF4360}" destId="{7EBAE6BE-4A3A-4562-B6F4-5CE9002F5AFB}" srcOrd="4" destOrd="0" presId="urn:microsoft.com/office/officeart/2005/8/layout/radial6"/>
    <dgm:cxn modelId="{1E66CF04-520D-480E-97EB-D87D627C75C8}" type="presParOf" srcId="{CE4DDB48-7E9A-453E-80A8-35F4E2EF4360}" destId="{8AA13A7A-E9D4-4881-B4ED-E10E652A3A33}" srcOrd="5" destOrd="0" presId="urn:microsoft.com/office/officeart/2005/8/layout/radial6"/>
    <dgm:cxn modelId="{7D15FDAF-4E27-4512-88C1-185F1B95247C}" type="presParOf" srcId="{CE4DDB48-7E9A-453E-80A8-35F4E2EF4360}" destId="{DD70B386-EE5B-4696-88DC-00233DF3D3B7}" srcOrd="6" destOrd="0" presId="urn:microsoft.com/office/officeart/2005/8/layout/radial6"/>
    <dgm:cxn modelId="{18EB4745-891C-4831-A982-CE0D22602073}" type="presParOf" srcId="{CE4DDB48-7E9A-453E-80A8-35F4E2EF4360}" destId="{7A3761AB-9894-401E-A6A5-D752DF495FE9}" srcOrd="7" destOrd="0" presId="urn:microsoft.com/office/officeart/2005/8/layout/radial6"/>
    <dgm:cxn modelId="{86B732D0-EE8C-4D76-8470-B612E366C86E}" type="presParOf" srcId="{CE4DDB48-7E9A-453E-80A8-35F4E2EF4360}" destId="{D35A3D41-E1DB-46CE-81E3-B03B0B53284B}" srcOrd="8" destOrd="0" presId="urn:microsoft.com/office/officeart/2005/8/layout/radial6"/>
    <dgm:cxn modelId="{323975E6-5823-492B-BC97-585529DFAD94}" type="presParOf" srcId="{CE4DDB48-7E9A-453E-80A8-35F4E2EF4360}" destId="{368878A5-1BD6-4555-8606-3622CCAD00B1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8878A5-1BD6-4555-8606-3622CCAD00B1}">
      <dsp:nvSpPr>
        <dsp:cNvPr id="0" name=""/>
        <dsp:cNvSpPr/>
      </dsp:nvSpPr>
      <dsp:spPr>
        <a:xfrm>
          <a:off x="1931800" y="966051"/>
          <a:ext cx="6433542" cy="6433542"/>
        </a:xfrm>
        <a:prstGeom prst="blockArc">
          <a:avLst>
            <a:gd name="adj1" fmla="val 9000000"/>
            <a:gd name="adj2" fmla="val 16200000"/>
            <a:gd name="adj3" fmla="val 464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70B386-EE5B-4696-88DC-00233DF3D3B7}">
      <dsp:nvSpPr>
        <dsp:cNvPr id="0" name=""/>
        <dsp:cNvSpPr/>
      </dsp:nvSpPr>
      <dsp:spPr>
        <a:xfrm>
          <a:off x="1931800" y="966051"/>
          <a:ext cx="6433542" cy="6433542"/>
        </a:xfrm>
        <a:prstGeom prst="blockArc">
          <a:avLst>
            <a:gd name="adj1" fmla="val 1800000"/>
            <a:gd name="adj2" fmla="val 9000000"/>
            <a:gd name="adj3" fmla="val 464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649E89-33C2-49DE-88BB-B4B1F83F9882}">
      <dsp:nvSpPr>
        <dsp:cNvPr id="0" name=""/>
        <dsp:cNvSpPr/>
      </dsp:nvSpPr>
      <dsp:spPr>
        <a:xfrm>
          <a:off x="1931800" y="966051"/>
          <a:ext cx="6433542" cy="6433542"/>
        </a:xfrm>
        <a:prstGeom prst="blockArc">
          <a:avLst>
            <a:gd name="adj1" fmla="val 16200000"/>
            <a:gd name="adj2" fmla="val 1800000"/>
            <a:gd name="adj3" fmla="val 464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21AB23-A94C-44DE-9EE9-5A35880B5820}">
      <dsp:nvSpPr>
        <dsp:cNvPr id="0" name=""/>
        <dsp:cNvSpPr/>
      </dsp:nvSpPr>
      <dsp:spPr>
        <a:xfrm>
          <a:off x="4479657" y="3415752"/>
          <a:ext cx="1337828" cy="15341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3000" kern="1200" dirty="0"/>
        </a:p>
      </dsp:txBody>
      <dsp:txXfrm>
        <a:off x="4675577" y="3640422"/>
        <a:ext cx="945988" cy="1084801"/>
      </dsp:txXfrm>
    </dsp:sp>
    <dsp:sp modelId="{D8BE8563-B1CB-4B28-AA46-8E0EC4C66618}">
      <dsp:nvSpPr>
        <dsp:cNvPr id="0" name=""/>
        <dsp:cNvSpPr/>
      </dsp:nvSpPr>
      <dsp:spPr>
        <a:xfrm>
          <a:off x="4112069" y="4177"/>
          <a:ext cx="2073004" cy="20730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3000" kern="1200" dirty="0" smtClean="0"/>
            <a:t>Physical ill-health ~81%</a:t>
          </a:r>
          <a:endParaRPr lang="en-IE" sz="3000" kern="1200" dirty="0"/>
        </a:p>
      </dsp:txBody>
      <dsp:txXfrm>
        <a:off x="4415653" y="307761"/>
        <a:ext cx="1465836" cy="1465836"/>
      </dsp:txXfrm>
    </dsp:sp>
    <dsp:sp modelId="{7EBAE6BE-4A3A-4562-B6F4-5CE9002F5AFB}">
      <dsp:nvSpPr>
        <dsp:cNvPr id="0" name=""/>
        <dsp:cNvSpPr/>
      </dsp:nvSpPr>
      <dsp:spPr>
        <a:xfrm>
          <a:off x="6833245" y="4717392"/>
          <a:ext cx="2073004" cy="20730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  <a:sp3d extrusionH="28000" prstMaterial="matte"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400" kern="1200" dirty="0" smtClean="0"/>
            <a:t>Illicit Drug or Alcohol use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400" kern="1200" dirty="0" smtClean="0"/>
            <a:t>~78%</a:t>
          </a:r>
          <a:endParaRPr lang="en-IE" sz="2400" kern="1200" dirty="0"/>
        </a:p>
      </dsp:txBody>
      <dsp:txXfrm>
        <a:off x="7136829" y="5020976"/>
        <a:ext cx="1465836" cy="1465836"/>
      </dsp:txXfrm>
    </dsp:sp>
    <dsp:sp modelId="{7A3761AB-9894-401E-A6A5-D752DF495FE9}">
      <dsp:nvSpPr>
        <dsp:cNvPr id="0" name=""/>
        <dsp:cNvSpPr/>
      </dsp:nvSpPr>
      <dsp:spPr>
        <a:xfrm>
          <a:off x="1390894" y="4717392"/>
          <a:ext cx="2073004" cy="20730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  <a:sp3d extrusionH="28000" prstMaterial="matte"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400" kern="1200" dirty="0" smtClean="0"/>
            <a:t>Mental health diagnosis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400" kern="1200" dirty="0" smtClean="0"/>
            <a:t> ~60%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2100" kern="1200" dirty="0"/>
        </a:p>
      </dsp:txBody>
      <dsp:txXfrm>
        <a:off x="1694478" y="5020976"/>
        <a:ext cx="1465836" cy="14658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3BEFE-3522-496B-8EF8-CB4943E5D1F2}" type="datetimeFigureOut">
              <a:rPr lang="en-IE" smtClean="0"/>
              <a:t>27/10/2017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3B72E6-784E-4D76-84F5-16815A94832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262469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23C3C9-E4CE-4602-B2F7-BCCCB0B1F151}" type="datetimeFigureOut">
              <a:rPr lang="en-GB" smtClean="0"/>
              <a:pPr/>
              <a:t>27/10/2017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32281-DA8A-406D-B502-DBD0F3415DC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490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32281-DA8A-406D-B502-DBD0F3415DCE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3828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20B29-4186-4D8F-BB03-5285FE3FF6FC}" type="slidenum">
              <a:rPr lang="en-IE" smtClean="0"/>
              <a:pPr/>
              <a:t>16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480858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20B29-4186-4D8F-BB03-5285FE3FF6FC}" type="slidenum">
              <a:rPr lang="en-IE" smtClean="0"/>
              <a:pPr/>
              <a:t>17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963946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32281-DA8A-406D-B502-DBD0F3415DCE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28960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32281-DA8A-406D-B502-DBD0F3415DCE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58064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6D59F-D07C-422B-9B4C-59FAB41F05CE}" type="slidenum">
              <a:rPr lang="en-IE" smtClean="0"/>
              <a:pPr/>
              <a:t>21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255897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20B29-4186-4D8F-BB03-5285FE3FF6FC}" type="slidenum">
              <a:rPr lang="en-IE" smtClean="0"/>
              <a:pPr/>
              <a:t>25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388257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20B29-4186-4D8F-BB03-5285FE3FF6FC}" type="slidenum">
              <a:rPr lang="en-IE" smtClean="0"/>
              <a:pPr/>
              <a:t>26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925965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32281-DA8A-406D-B502-DBD0F3415DCE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20476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20B29-4186-4D8F-BB03-5285FE3FF6FC}" type="slidenum">
              <a:rPr lang="en-IE" smtClean="0"/>
              <a:pPr/>
              <a:t>28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35722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32281-DA8A-406D-B502-DBD0F3415DCE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6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32281-DA8A-406D-B502-DBD0F3415DCE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071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20B29-4186-4D8F-BB03-5285FE3FF6FC}" type="slidenum">
              <a:rPr lang="en-IE" smtClean="0"/>
              <a:pPr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51216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20B29-4186-4D8F-BB03-5285FE3FF6FC}" type="slidenum">
              <a:rPr lang="en-IE" smtClean="0"/>
              <a:pPr/>
              <a:t>10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505089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20B29-4186-4D8F-BB03-5285FE3FF6FC}" type="slidenum">
              <a:rPr lang="en-IE" smtClean="0"/>
              <a:pPr/>
              <a:t>11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52333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20B29-4186-4D8F-BB03-5285FE3FF6FC}" type="slidenum">
              <a:rPr lang="en-IE" smtClean="0"/>
              <a:pPr/>
              <a:t>12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536530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32281-DA8A-406D-B502-DBD0F3415DCE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6338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20B29-4186-4D8F-BB03-5285FE3FF6FC}" type="slidenum">
              <a:rPr lang="en-IE" smtClean="0"/>
              <a:pPr/>
              <a:t>15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01729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4857750" cy="14700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53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3450" y="3886200"/>
            <a:ext cx="451485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rgbClr val="00534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356350"/>
            <a:ext cx="5334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03195-0C8B-A647-9541-625B267DD7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851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F634-BB6B-495B-9222-8C937BACD6AE}" type="datetimeFigureOut">
              <a:rPr lang="en-US" smtClean="0"/>
              <a:pPr/>
              <a:t>10/27/2017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022A2-9DB4-487F-8114-56B865D827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673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F634-BB6B-495B-9222-8C937BACD6AE}" type="datetimeFigureOut">
              <a:rPr lang="en-US" smtClean="0"/>
              <a:pPr/>
              <a:t>10/27/2017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022A2-9DB4-487F-8114-56B865D827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426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F634-BB6B-495B-9222-8C937BACD6AE}" type="datetimeFigureOut">
              <a:rPr lang="en-US" smtClean="0"/>
              <a:pPr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022A2-9DB4-487F-8114-56B865D827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3671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F634-BB6B-495B-9222-8C937BACD6AE}" type="datetimeFigureOut">
              <a:rPr lang="en-US" smtClean="0"/>
              <a:pPr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022A2-9DB4-487F-8114-56B865D827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5541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5714" y="626388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682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3333" y="891979"/>
            <a:ext cx="7772400" cy="1039564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3333" y="6356350"/>
            <a:ext cx="542646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33CC0B-5E0F-3345-A100-1D13BD553B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368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4256" y="6356350"/>
            <a:ext cx="548554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A55B5F-2E0E-F748-B621-16334BE108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87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199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F634-BB6B-495B-9222-8C937BACD6AE}" type="datetimeFigureOut">
              <a:rPr lang="en-US" smtClean="0"/>
              <a:pPr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022A2-9DB4-487F-8114-56B865D827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438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F634-BB6B-495B-9222-8C937BACD6AE}" type="datetimeFigureOut">
              <a:rPr lang="en-US" smtClean="0"/>
              <a:pPr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022A2-9DB4-487F-8114-56B865D827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2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F634-BB6B-495B-9222-8C937BACD6AE}" type="datetimeFigureOut">
              <a:rPr lang="en-US" smtClean="0"/>
              <a:pPr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022A2-9DB4-487F-8114-56B865D827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996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F634-BB6B-495B-9222-8C937BACD6AE}" type="datetimeFigureOut">
              <a:rPr lang="en-US" smtClean="0"/>
              <a:pPr/>
              <a:t>10/27/2017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022A2-9DB4-487F-8114-56B865D827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952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F634-BB6B-495B-9222-8C937BACD6AE}" type="datetimeFigureOut">
              <a:rPr lang="en-US" smtClean="0"/>
              <a:pPr/>
              <a:t>10/27/2017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022A2-9DB4-487F-8114-56B865D827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443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F634-BB6B-495B-9222-8C937BACD6AE}" type="datetimeFigureOut">
              <a:rPr lang="en-US" smtClean="0"/>
              <a:pPr/>
              <a:t>10/27/2017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022A2-9DB4-487F-8114-56B865D827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966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F634-BB6B-495B-9222-8C937BACD6AE}" type="datetimeFigureOut">
              <a:rPr lang="en-US" smtClean="0"/>
              <a:pPr/>
              <a:t>10/27/2017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022A2-9DB4-487F-8114-56B865D827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55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5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02033-HSE-DG-PPT-PROOF2_Page_1.jp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08" b="26430"/>
          <a:stretch/>
        </p:blipFill>
        <p:spPr>
          <a:xfrm>
            <a:off x="4819650" y="0"/>
            <a:ext cx="4324350" cy="503872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38175"/>
            <a:ext cx="4914900" cy="101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79675" cy="1300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6" r:id="rId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2033-HSE-DG-PPT-PROOF2_Page_4.jpg"/>
          <p:cNvPicPr>
            <a:picLocks noChangeAspect="1"/>
          </p:cNvPicPr>
          <p:nvPr userDrawn="1"/>
        </p:nvPicPr>
        <p:blipFill rotWithShape="1">
          <a:blip r:embed="rId1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63" b="21562"/>
          <a:stretch/>
        </p:blipFill>
        <p:spPr>
          <a:xfrm>
            <a:off x="257175" y="190500"/>
            <a:ext cx="8582025" cy="593566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6F634-BB6B-495B-9222-8C937BACD6AE}" type="datetimeFigureOut">
              <a:rPr lang="en-US" smtClean="0"/>
              <a:pPr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022A2-9DB4-487F-8114-56B865D827F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 descr="S:\2. Projects Hub\Branding 2016\Branding Artwork\Building a Better Health Service Logos\Building a Better Health Service_ with values.jp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174" y="6199857"/>
            <a:ext cx="3171825" cy="65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S:\2. Projects Hub\Branding 2016\Branding Artwork\Low Res HSE logos\HSE logo horizontal.JP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229350"/>
            <a:ext cx="3140456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746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:\2. Projects Hub\Branding 2016\Branding Artwork\Building a Better Health Service Logos\Building a Better Health Service_ with values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174" y="6199857"/>
            <a:ext cx="3171825" cy="65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S:\2. Projects Hub\Branding 2016\Branding Artwork\Low Res HSE logos\HSE logo horizontal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229350"/>
            <a:ext cx="3140456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74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2033-HSE-DG-PPT-PROOF2_Page_2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25" r="22604"/>
          <a:stretch/>
        </p:blipFill>
        <p:spPr>
          <a:xfrm>
            <a:off x="0" y="-200025"/>
            <a:ext cx="9220200" cy="7415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443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2033-HSE-DG-PPT-PROOF2_Page_4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63" b="21562"/>
          <a:stretch/>
        </p:blipFill>
        <p:spPr>
          <a:xfrm>
            <a:off x="0" y="-1"/>
            <a:ext cx="9144000" cy="6086475"/>
          </a:xfrm>
          <a:prstGeom prst="rect">
            <a:avLst/>
          </a:prstGeom>
        </p:spPr>
      </p:pic>
      <p:pic>
        <p:nvPicPr>
          <p:cNvPr id="4" name="Picture 2" descr="S:\2. Projects Hub\Branding 2016\Branding Artwork\Building a Better Health Service Logos\Building a Better Health Service_ with values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174" y="6199857"/>
            <a:ext cx="3171825" cy="65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S:\2. Projects Hub\Branding 2016\Branding Artwork\Low Res HSE logos\HSE logo horizontal.JP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229350"/>
            <a:ext cx="3140456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9455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sesocialinclusion.ie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urosurveillance.org/ViewArticle.aspx?ArticleId=21274" TargetMode="Externa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jpeg"/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12" Type="http://schemas.openxmlformats.org/officeDocument/2006/relationships/image" Target="../media/image34.jpeg"/><Relationship Id="rId17" Type="http://schemas.openxmlformats.org/officeDocument/2006/relationships/image" Target="../media/image39.jpe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11" Type="http://schemas.openxmlformats.org/officeDocument/2006/relationships/image" Target="../media/image33.emf"/><Relationship Id="rId5" Type="http://schemas.openxmlformats.org/officeDocument/2006/relationships/image" Target="../media/image27.png"/><Relationship Id="rId15" Type="http://schemas.openxmlformats.org/officeDocument/2006/relationships/image" Target="../media/image3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emf"/><Relationship Id="rId1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0159" y="1264849"/>
            <a:ext cx="641194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Irish Street Medicine Symposium 2017</a:t>
            </a:r>
            <a:endParaRPr lang="en-IE" sz="2000" dirty="0"/>
          </a:p>
          <a:p>
            <a:r>
              <a:rPr lang="en-IE" sz="4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An integrated approach: </a:t>
            </a:r>
            <a:r>
              <a:rPr lang="en-IE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The health response to homeless health care needs </a:t>
            </a:r>
          </a:p>
          <a:p>
            <a:endParaRPr lang="en-GB" sz="2000" dirty="0"/>
          </a:p>
          <a:p>
            <a:pPr algn="ctr"/>
            <a:r>
              <a:rPr lang="en-GB" sz="2000" dirty="0" smtClean="0"/>
              <a:t>29</a:t>
            </a:r>
            <a:r>
              <a:rPr lang="en-GB" sz="2000" baseline="30000" dirty="0" smtClean="0"/>
              <a:t>th</a:t>
            </a:r>
            <a:r>
              <a:rPr lang="en-GB" sz="2000" dirty="0" smtClean="0"/>
              <a:t> September 2018</a:t>
            </a:r>
            <a:endParaRPr lang="en-GB" sz="2000" dirty="0"/>
          </a:p>
          <a:p>
            <a:r>
              <a:rPr lang="en-GB" sz="2000" dirty="0"/>
              <a:t> </a:t>
            </a:r>
          </a:p>
          <a:p>
            <a:pPr algn="ctr"/>
            <a:r>
              <a:rPr lang="en-GB" sz="2000" dirty="0"/>
              <a:t> </a:t>
            </a:r>
            <a:r>
              <a:rPr lang="en-GB" sz="2000" dirty="0" smtClean="0"/>
              <a:t>Joe Doyle</a:t>
            </a:r>
          </a:p>
          <a:p>
            <a:endParaRPr lang="en-GB" sz="2000" dirty="0">
              <a:hlinkClick r:id="rId2"/>
            </a:endParaRPr>
          </a:p>
          <a:p>
            <a:pPr algn="ctr"/>
            <a:r>
              <a:rPr lang="en-GB" sz="2000" u="sng" dirty="0" smtClean="0">
                <a:hlinkClick r:id="rId2"/>
              </a:rPr>
              <a:t>www.hsesocialinclusion.ie</a:t>
            </a:r>
            <a:r>
              <a:rPr lang="en-GB" sz="2000" u="sng" dirty="0" smtClean="0"/>
              <a:t>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932651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IE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General Health</a:t>
            </a:r>
            <a:br>
              <a:rPr lang="en-IE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IE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/>
            </a:r>
            <a:br>
              <a:rPr lang="en-IE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IE" sz="2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Homeless   vs.  Entire Population</a:t>
            </a:r>
            <a:endParaRPr lang="en-IE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1080120" cy="1188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3212976"/>
            <a:ext cx="718185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129510"/>
            <a:ext cx="2448272" cy="189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2126476"/>
            <a:ext cx="2545457" cy="196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21594000" rev="0"/>
            </a:camera>
            <a:lightRig rig="threePt" dir="t"/>
          </a:scene3d>
        </p:spPr>
      </p:pic>
      <p:sp>
        <p:nvSpPr>
          <p:cNvPr id="8" name="TextBox 7"/>
          <p:cNvSpPr txBox="1"/>
          <p:nvPr/>
        </p:nvSpPr>
        <p:spPr>
          <a:xfrm>
            <a:off x="755576" y="2564904"/>
            <a:ext cx="16561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200" dirty="0" smtClean="0"/>
              <a:t>“Very good or good”</a:t>
            </a:r>
            <a:endParaRPr lang="en-IE" sz="2200" dirty="0"/>
          </a:p>
        </p:txBody>
      </p:sp>
      <p:sp>
        <p:nvSpPr>
          <p:cNvPr id="9" name="TextBox 8"/>
          <p:cNvSpPr txBox="1"/>
          <p:nvPr/>
        </p:nvSpPr>
        <p:spPr>
          <a:xfrm>
            <a:off x="6804248" y="2564904"/>
            <a:ext cx="1728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200" dirty="0" smtClean="0"/>
              <a:t>“Fair, bad or very bad”</a:t>
            </a:r>
            <a:endParaRPr lang="en-IE" sz="2200" dirty="0"/>
          </a:p>
        </p:txBody>
      </p:sp>
    </p:spTree>
    <p:extLst>
      <p:ext uri="{BB962C8B-B14F-4D97-AF65-F5344CB8AC3E}">
        <p14:creationId xmlns:p14="http://schemas.microsoft.com/office/powerpoint/2010/main" val="119570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4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Disability </a:t>
            </a:r>
            <a:endParaRPr lang="en-IE" sz="40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916832"/>
            <a:ext cx="8125644" cy="4291087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IE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27% </a:t>
            </a:r>
            <a:r>
              <a:rPr lang="en-IE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(homeless) vs. </a:t>
            </a:r>
            <a:r>
              <a:rPr lang="en-IE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13.5% </a:t>
            </a:r>
            <a:r>
              <a:rPr lang="en-IE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(entire population) </a:t>
            </a:r>
          </a:p>
          <a:p>
            <a:pPr>
              <a:buNone/>
            </a:pPr>
            <a:endParaRPr lang="en-IE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buNone/>
            </a:pPr>
            <a:r>
              <a:rPr lang="en-IE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Most common types of disability: </a:t>
            </a:r>
          </a:p>
          <a:p>
            <a:pPr>
              <a:buFont typeface="Wingdings" pitchFamily="2" charset="2"/>
              <a:buChar char="Ø"/>
            </a:pPr>
            <a:r>
              <a:rPr lang="en-IE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Difficulty with pain, breathing, chronic illness (12.2%)</a:t>
            </a:r>
          </a:p>
          <a:p>
            <a:pPr>
              <a:buFont typeface="Wingdings" pitchFamily="2" charset="2"/>
              <a:buChar char="Ø"/>
            </a:pPr>
            <a:r>
              <a:rPr lang="en-IE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Psychological or emotional condition (11.9%)</a:t>
            </a:r>
          </a:p>
          <a:p>
            <a:pPr>
              <a:buFont typeface="Wingdings" pitchFamily="2" charset="2"/>
              <a:buChar char="Ø"/>
            </a:pPr>
            <a:r>
              <a:rPr lang="en-IE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Difficulty learning, remembering or concentrating (9%)</a:t>
            </a:r>
          </a:p>
          <a:p>
            <a:pPr>
              <a:buFont typeface="Wingdings" pitchFamily="2" charset="2"/>
              <a:buChar char="Ø"/>
            </a:pPr>
            <a:r>
              <a:rPr lang="en-IE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Difficulty with working or attending school/college (9%)</a:t>
            </a:r>
          </a:p>
          <a:p>
            <a:pPr>
              <a:buFont typeface="Wingdings" pitchFamily="2" charset="2"/>
              <a:buChar char="Ø"/>
            </a:pPr>
            <a:endParaRPr lang="en-IE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IE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1080120" cy="1188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7207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2987824" cy="1261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2800" dirty="0" smtClean="0">
                <a:ln w="18415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TRI-MORBIDITY</a:t>
            </a:r>
            <a:r>
              <a:rPr lang="en-IE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</a:p>
          <a:p>
            <a:r>
              <a:rPr lang="en-IE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OF HOMELESS PERSONS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-612576" y="-1323528"/>
          <a:ext cx="10297144" cy="7821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5856" y="1916832"/>
            <a:ext cx="3097162" cy="2056983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572000" y="5877273"/>
            <a:ext cx="4572000" cy="76944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IE" sz="22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Barriers to accessing healthcare </a:t>
            </a:r>
          </a:p>
          <a:p>
            <a:pPr>
              <a:buFont typeface="Wingdings" pitchFamily="2" charset="2"/>
              <a:buChar char="q"/>
            </a:pPr>
            <a:r>
              <a:rPr lang="en-IE" sz="22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Unscheduled emergency care</a:t>
            </a:r>
            <a:endParaRPr lang="en-IE" sz="22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64088" y="4797152"/>
            <a:ext cx="1728192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IE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Dual diagnosis</a:t>
            </a:r>
            <a:endParaRPr lang="en-IE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8" y="5754469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(The Partnership for </a:t>
            </a:r>
          </a:p>
          <a:p>
            <a:r>
              <a:rPr lang="en-IE" sz="16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Health Equity, 2015)</a:t>
            </a:r>
            <a:endParaRPr lang="en-IE" sz="16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9" name="Bent-Up Arrow 18"/>
          <p:cNvSpPr/>
          <p:nvPr/>
        </p:nvSpPr>
        <p:spPr>
          <a:xfrm rot="5400000">
            <a:off x="3455876" y="5481228"/>
            <a:ext cx="1224136" cy="720080"/>
          </a:xfrm>
          <a:prstGeom prst="bentUp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ln>
                <a:solidFill>
                  <a:sysClr val="windowText" lastClr="00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14212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323528" y="2171202"/>
            <a:ext cx="8298747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IE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Total number of confirmed or probable cases was 39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I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Median age was 35 years (36 years in males and 34 years in  females)</a:t>
            </a:r>
            <a:endParaRPr kumimoji="0" lang="en-I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I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74% (n=29) were co-infected with Hepatitis C</a:t>
            </a:r>
            <a:endParaRPr kumimoji="0" lang="en-I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I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59% (n=23) were  male and 41% (n=16) were female</a:t>
            </a:r>
            <a:endParaRPr kumimoji="0" lang="en-I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I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56% (n=22)} reported risky sexual practices (sex with a PWID, sex with a known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I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positive partner or sex with a known positive PWID partner) </a:t>
            </a:r>
            <a:endParaRPr kumimoji="0" lang="en-I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I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41% (n=16) reported snow blow use (38% of females and 44% of males)</a:t>
            </a:r>
            <a:endParaRPr kumimoji="0" lang="en-I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I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74% (n=29) were registered homeless </a:t>
            </a:r>
            <a:r>
              <a:rPr kumimoji="0" lang="en-I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(94% of females and 61% of males)</a:t>
            </a:r>
            <a:endParaRPr kumimoji="0" lang="en-I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I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Three cases were reported to have died – all 3 died within a month of their diagnosis.</a:t>
            </a:r>
            <a:endParaRPr kumimoji="0" lang="en-I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HIV Outbreak 2015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4172155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457200" y="1844883"/>
            <a:ext cx="8686800" cy="350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IE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Outbreak occurred in a very vulnerable group of homeless chaotic PWID.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IE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The use of a new psychoactive substance (NPS) snowblow was a catalyst that led to an increased risk of HIV infection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IE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likely due to changes in the harm reduction strategies and sexual behaviours in this population</a:t>
            </a:r>
            <a:r>
              <a:rPr kumimoji="0" lang="en-I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en-IE" dirty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I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IE" u="sng" dirty="0">
                <a:hlinkClick r:id="rId2"/>
              </a:rPr>
              <a:t>http://www.eurosurveillance.org/ViewArticle.aspx?ArticleId=21274</a:t>
            </a:r>
            <a:endParaRPr kumimoji="0" lang="en-I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HIV Outbreak 2015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802824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Health service access</a:t>
            </a:r>
            <a:endParaRPr lang="en-IE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789040"/>
            <a:ext cx="3686175" cy="2581275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789040"/>
            <a:ext cx="3602841" cy="2563366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683568" y="1700808"/>
            <a:ext cx="82089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-Increased access to primary care services (GP access and medical card) </a:t>
            </a:r>
          </a:p>
          <a:p>
            <a:r>
              <a:rPr lang="en-IE" sz="2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-Increased use of ED </a:t>
            </a:r>
          </a:p>
          <a:p>
            <a:endParaRPr lang="en-IE" sz="20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en-IE" sz="2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-Need for strengthened liaison between primary care, secondary care services and ED to ensure appropriate service provision</a:t>
            </a:r>
            <a:endParaRPr lang="en-IE" sz="20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187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Health Service Provider perspectives 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IE" b="1" dirty="0" smtClean="0">
                <a:solidFill>
                  <a:schemeClr val="accent3">
                    <a:lumMod val="75000"/>
                  </a:schemeClr>
                </a:solidFill>
              </a:rPr>
              <a:t>Survey: </a:t>
            </a:r>
            <a:r>
              <a:rPr lang="en-IE" i="1" dirty="0" smtClean="0">
                <a:solidFill>
                  <a:schemeClr val="accent3">
                    <a:lumMod val="75000"/>
                  </a:schemeClr>
                </a:solidFill>
              </a:rPr>
              <a:t>The changing context of homelessness and health care provision </a:t>
            </a:r>
            <a:r>
              <a:rPr lang="en-IE" dirty="0" smtClean="0">
                <a:solidFill>
                  <a:schemeClr val="accent3">
                    <a:lumMod val="75000"/>
                  </a:schemeClr>
                </a:solidFill>
              </a:rPr>
              <a:t>---HSE &amp; </a:t>
            </a:r>
            <a:r>
              <a:rPr lang="en-IE" dirty="0" err="1" smtClean="0">
                <a:solidFill>
                  <a:schemeClr val="accent3">
                    <a:lumMod val="75000"/>
                  </a:schemeClr>
                </a:solidFill>
              </a:rPr>
              <a:t>Safetynet</a:t>
            </a:r>
            <a:r>
              <a:rPr lang="en-IE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>
              <a:buNone/>
            </a:pPr>
            <a:endParaRPr lang="en-IE" dirty="0" smtClean="0"/>
          </a:p>
          <a:p>
            <a:pPr>
              <a:buNone/>
            </a:pPr>
            <a:r>
              <a:rPr lang="en-IE" dirty="0" smtClean="0"/>
              <a:t>Key findings:</a:t>
            </a:r>
          </a:p>
          <a:p>
            <a:r>
              <a:rPr lang="en-IE" dirty="0" smtClean="0"/>
              <a:t>‘Noticeable change in service context over the last few years’  </a:t>
            </a:r>
          </a:p>
          <a:p>
            <a:r>
              <a:rPr lang="en-IE" dirty="0" smtClean="0"/>
              <a:t>‘More serious and complex presentations  (Tri-morbidity ~50% of presentations)’</a:t>
            </a:r>
          </a:p>
          <a:p>
            <a:r>
              <a:rPr lang="en-IE" dirty="0" smtClean="0"/>
              <a:t>‘Lack of housing options and availability’ </a:t>
            </a:r>
          </a:p>
          <a:p>
            <a:r>
              <a:rPr lang="en-IE" dirty="0" smtClean="0"/>
              <a:t>‘Not accessing health care they require’</a:t>
            </a:r>
          </a:p>
          <a:p>
            <a:endParaRPr lang="en-IE" dirty="0" smtClean="0"/>
          </a:p>
          <a:p>
            <a:endParaRPr lang="en-IE" dirty="0" smtClean="0"/>
          </a:p>
          <a:p>
            <a:endParaRPr lang="en-IE" dirty="0" smtClean="0"/>
          </a:p>
          <a:p>
            <a:endParaRPr lang="en-IE" dirty="0" smtClean="0"/>
          </a:p>
          <a:p>
            <a:pPr>
              <a:buNone/>
            </a:pPr>
            <a:endParaRPr lang="en-IE" dirty="0" smtClean="0"/>
          </a:p>
        </p:txBody>
      </p:sp>
    </p:spTree>
    <p:extLst>
      <p:ext uri="{BB962C8B-B14F-4D97-AF65-F5344CB8AC3E}">
        <p14:creationId xmlns:p14="http://schemas.microsoft.com/office/powerpoint/2010/main" val="41213298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486903">
            <a:off x="-341574" y="-288940"/>
            <a:ext cx="3712272" cy="2309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/>
          <a:lstStyle/>
          <a:p>
            <a:r>
              <a:rPr lang="en-IE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              Key feedback </a:t>
            </a:r>
            <a:endParaRPr lang="en-IE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04864"/>
            <a:ext cx="8229600" cy="4853136"/>
          </a:xfrm>
        </p:spPr>
        <p:txBody>
          <a:bodyPr>
            <a:normAutofit fontScale="85000" lnSpcReduction="10000"/>
          </a:bodyPr>
          <a:lstStyle/>
          <a:p>
            <a:r>
              <a:rPr lang="en-IE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Lack of suitable accommodation </a:t>
            </a:r>
          </a:p>
          <a:p>
            <a:r>
              <a:rPr lang="en-IE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Lack of emergency accommodation for people with health needs</a:t>
            </a:r>
          </a:p>
          <a:p>
            <a:r>
              <a:rPr lang="en-IE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Unscheduled ED/inpatient admissions and delayed discharges</a:t>
            </a:r>
          </a:p>
          <a:p>
            <a:r>
              <a:rPr lang="en-IE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More staff needed (particularly SW in hospitals) </a:t>
            </a:r>
          </a:p>
          <a:p>
            <a:r>
              <a:rPr lang="en-IE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Need to establish local </a:t>
            </a:r>
            <a:r>
              <a:rPr lang="en-IE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Healthlinks</a:t>
            </a:r>
            <a:r>
              <a:rPr lang="en-IE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/Homeless Action Teams (HATs) to ensure continuity of care  </a:t>
            </a:r>
          </a:p>
          <a:p>
            <a:r>
              <a:rPr lang="en-IE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Lack of routine standardised data collected on homelessness to inform resource allocation</a:t>
            </a:r>
          </a:p>
          <a:p>
            <a:endParaRPr lang="en-IE" dirty="0" smtClean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0735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The Way Forward</a:t>
            </a:r>
            <a:endParaRPr lang="en-I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63" y="1646729"/>
            <a:ext cx="4105275" cy="4096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83643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7600" y="601702"/>
            <a:ext cx="44704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3000" b="1" dirty="0" smtClean="0"/>
              <a:t>Degree of Fragmentation</a:t>
            </a:r>
            <a:endParaRPr lang="en-IE" sz="3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1162566"/>
            <a:ext cx="7366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sz="2000" dirty="0"/>
          </a:p>
          <a:p>
            <a:r>
              <a:rPr lang="en-IE" sz="2000" dirty="0" smtClean="0"/>
              <a:t>Over 250 Community and Voluntary organisations in substance use (€22.5m) plus 50? @ </a:t>
            </a:r>
            <a:r>
              <a:rPr lang="en-IE" sz="2000" dirty="0"/>
              <a:t>€</a:t>
            </a:r>
            <a:r>
              <a:rPr lang="en-IE" sz="2000" dirty="0" smtClean="0"/>
              <a:t>20m? in Homelessness</a:t>
            </a:r>
          </a:p>
          <a:p>
            <a:endParaRPr lang="en-IE" sz="2000" dirty="0"/>
          </a:p>
          <a:p>
            <a:r>
              <a:rPr lang="en-IE" sz="2000" dirty="0" smtClean="0"/>
              <a:t>In the region of 30 Residential Tier 4 Services: </a:t>
            </a:r>
            <a:r>
              <a:rPr lang="en-IE" sz="2000" dirty="0"/>
              <a:t>787 national residential </a:t>
            </a:r>
            <a:r>
              <a:rPr lang="en-IE" sz="2000" dirty="0" smtClean="0"/>
              <a:t>rehabilitation, detox and step down (643 rehab, 144 detox).</a:t>
            </a:r>
          </a:p>
          <a:p>
            <a:endParaRPr lang="en-IE" sz="2000" dirty="0" smtClean="0"/>
          </a:p>
          <a:p>
            <a:r>
              <a:rPr lang="en-IE" sz="2000" dirty="0" smtClean="0"/>
              <a:t>Other statutory providers: </a:t>
            </a:r>
            <a:r>
              <a:rPr lang="en-IE" sz="2000" dirty="0"/>
              <a:t>Department of Justice, </a:t>
            </a:r>
            <a:r>
              <a:rPr lang="en-IE" sz="2000" dirty="0" smtClean="0"/>
              <a:t>Irish Prison Service, Probation Service, Department of Education, Garda </a:t>
            </a:r>
            <a:r>
              <a:rPr lang="en-IE" sz="2000" dirty="0" err="1" smtClean="0"/>
              <a:t>Síochana</a:t>
            </a:r>
            <a:r>
              <a:rPr lang="en-IE" sz="2000" dirty="0" smtClean="0"/>
              <a:t>, Local Authorities, Department of Social Protection, Department of Children and Youth Affairs, etc…</a:t>
            </a:r>
          </a:p>
          <a:p>
            <a:endParaRPr lang="en-IE" sz="2000" dirty="0" smtClean="0"/>
          </a:p>
          <a:p>
            <a:r>
              <a:rPr lang="en-IE" sz="2000" dirty="0" smtClean="0"/>
              <a:t>24 </a:t>
            </a:r>
            <a:r>
              <a:rPr lang="en-IE" sz="2000" dirty="0"/>
              <a:t>Drug and alcohol Task </a:t>
            </a:r>
            <a:r>
              <a:rPr lang="en-IE" sz="2000" dirty="0" smtClean="0"/>
              <a:t>Forces that coordinate services at local level, 9 Homeless </a:t>
            </a:r>
            <a:r>
              <a:rPr lang="en-IE" sz="2000" dirty="0" err="1" smtClean="0"/>
              <a:t>Fora</a:t>
            </a:r>
            <a:r>
              <a:rPr lang="en-IE" sz="2000" dirty="0" smtClean="0"/>
              <a:t>, LCDC’s etc….</a:t>
            </a:r>
            <a:endParaRPr lang="en-IE" sz="2000" dirty="0"/>
          </a:p>
          <a:p>
            <a:endParaRPr lang="en-IE" sz="2000" dirty="0"/>
          </a:p>
        </p:txBody>
      </p:sp>
    </p:spTree>
    <p:extLst>
      <p:ext uri="{BB962C8B-B14F-4D97-AF65-F5344CB8AC3E}">
        <p14:creationId xmlns:p14="http://schemas.microsoft.com/office/powerpoint/2010/main" val="379857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Presentation</a:t>
            </a:r>
            <a:endParaRPr lang="en-IE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dirty="0" smtClean="0"/>
              <a:t>Social Inclusion and where it sits in the HSE</a:t>
            </a:r>
          </a:p>
          <a:p>
            <a:r>
              <a:rPr lang="en-IE" dirty="0" smtClean="0"/>
              <a:t>Data/ Evidence re Health Care Needs from a social inclusion perspective</a:t>
            </a:r>
          </a:p>
          <a:p>
            <a:r>
              <a:rPr lang="en-IE" dirty="0" smtClean="0"/>
              <a:t>Service Perspective re Need</a:t>
            </a:r>
          </a:p>
          <a:p>
            <a:r>
              <a:rPr lang="en-IE" dirty="0" smtClean="0"/>
              <a:t>Way Forward</a:t>
            </a:r>
          </a:p>
          <a:p>
            <a:r>
              <a:rPr lang="en-IE" dirty="0"/>
              <a:t>Leavers to achieve integration </a:t>
            </a:r>
            <a:endParaRPr lang="en-IE" dirty="0" smtClean="0"/>
          </a:p>
          <a:p>
            <a:r>
              <a:rPr lang="en-IE" dirty="0" smtClean="0"/>
              <a:t>Current Activity/ Future Need</a:t>
            </a:r>
          </a:p>
          <a:p>
            <a:endParaRPr lang="en-IE" dirty="0" smtClean="0"/>
          </a:p>
          <a:p>
            <a:endParaRPr lang="en-GB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8876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Application of a cross-</a:t>
            </a:r>
            <a:r>
              <a:rPr lang="en-US" b="1" dirty="0" err="1" smtClean="0"/>
              <a:t>sectoral</a:t>
            </a:r>
            <a:r>
              <a:rPr lang="en-US" b="1" dirty="0" smtClean="0"/>
              <a:t> integrated care approach to Drug and Alcohol Services and Homeless Services – the experience from Southern Region</a:t>
            </a:r>
            <a:r>
              <a:rPr lang="en-IE" dirty="0" smtClean="0"/>
              <a:t/>
            </a:r>
            <a:br>
              <a:rPr lang="en-IE" dirty="0" smtClean="0"/>
            </a:br>
            <a:endParaRPr lang="en-IE" dirty="0"/>
          </a:p>
        </p:txBody>
      </p:sp>
      <p:pic>
        <p:nvPicPr>
          <p:cNvPr id="4" name="Picture 3" descr="logo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0"/>
            <a:ext cx="572452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324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15416"/>
            <a:ext cx="9144000" cy="187220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GB" b="1" dirty="0"/>
              <a:t/>
            </a:r>
            <a:br>
              <a:rPr lang="en-GB" b="1" dirty="0"/>
            </a:br>
            <a:r>
              <a:rPr lang="en-GB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 Region         </a:t>
            </a:r>
            <a:r>
              <a:rPr lang="en-GB" sz="49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 Sectors </a:t>
            </a:r>
            <a:r>
              <a:rPr lang="en-GB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GB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</a:t>
            </a:r>
            <a:r>
              <a:rPr lang="en-GB" sz="53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25 Agencies</a:t>
            </a:r>
            <a:r>
              <a:rPr lang="en-GB" sz="53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GB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 </a:t>
            </a:r>
            <a:r>
              <a:rPr lang="en-GB" b="1" dirty="0" smtClean="0">
                <a:solidFill>
                  <a:schemeClr val="tx1"/>
                </a:solidFill>
              </a:rPr>
              <a:t/>
            </a:r>
            <a:br>
              <a:rPr lang="en-GB" b="1" dirty="0" smtClean="0">
                <a:solidFill>
                  <a:schemeClr val="tx1"/>
                </a:solidFill>
              </a:rPr>
            </a:br>
            <a:r>
              <a:rPr lang="en-GB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75 Services  </a:t>
            </a:r>
            <a:endParaRPr lang="en-IE" sz="60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256584"/>
          </a:xfrm>
        </p:spPr>
        <p:txBody>
          <a:bodyPr>
            <a:normAutofit/>
          </a:bodyPr>
          <a:lstStyle/>
          <a:p>
            <a:pPr>
              <a:buNone/>
            </a:pPr>
            <a:endParaRPr lang="en-GB" sz="7200" dirty="0" smtClean="0"/>
          </a:p>
          <a:p>
            <a:pPr>
              <a:buNone/>
            </a:pPr>
            <a:endParaRPr lang="en-GB" sz="7200" dirty="0" smtClean="0"/>
          </a:p>
          <a:p>
            <a:pPr>
              <a:buNone/>
            </a:pPr>
            <a:endParaRPr lang="en-GB" sz="7200" dirty="0" smtClean="0"/>
          </a:p>
          <a:p>
            <a:pPr>
              <a:buNone/>
            </a:pPr>
            <a:r>
              <a:rPr lang="en-GB" sz="7200" dirty="0" smtClean="0"/>
              <a:t>       </a:t>
            </a:r>
            <a:endParaRPr lang="en-IE" sz="7200" dirty="0"/>
          </a:p>
        </p:txBody>
      </p:sp>
      <p:pic>
        <p:nvPicPr>
          <p:cNvPr id="1026" name="Picture 2" descr="C:\Users\Joseph.Kirby\Documents\2016\Street med symposium\Cork Simon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4581128"/>
            <a:ext cx="2350013" cy="2084836"/>
          </a:xfrm>
          <a:prstGeom prst="rect">
            <a:avLst/>
          </a:prstGeom>
          <a:noFill/>
        </p:spPr>
      </p:pic>
      <p:pic>
        <p:nvPicPr>
          <p:cNvPr id="1027" name="Picture 3" descr="CF-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005064"/>
            <a:ext cx="177800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Users\Joseph.Kirby\Desktop\logos agencies\svp-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996952"/>
            <a:ext cx="1562100" cy="895350"/>
          </a:xfrm>
          <a:prstGeom prst="rect">
            <a:avLst/>
          </a:prstGeom>
          <a:noFill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264" y="2852936"/>
            <a:ext cx="1990725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C:\Users\Joseph.Kirby\Desktop\logos agencies\logo ip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39752" y="2852936"/>
            <a:ext cx="4381500" cy="1009650"/>
          </a:xfrm>
          <a:prstGeom prst="rect">
            <a:avLst/>
          </a:prstGeom>
          <a:noFill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39952" y="4509120"/>
            <a:ext cx="259228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1628800"/>
            <a:ext cx="2157730" cy="1283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" descr="CORK CITY COUNCIL CREST FOR PUBLICATIONS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24750" y="1772816"/>
            <a:ext cx="1619250" cy="1080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88024" y="2060848"/>
            <a:ext cx="2447925" cy="691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 descr="C:\Users\Joseph.Kirby\AppData\Local\Microsoft\Windows\Temporary Internet Files\Content.Outlook\R5XWCIOI\MattTalbot-Logo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03848" y="3861048"/>
            <a:ext cx="2981325" cy="590550"/>
          </a:xfrm>
          <a:prstGeom prst="rect">
            <a:avLst/>
          </a:prstGeom>
          <a:noFill/>
        </p:spPr>
      </p:pic>
      <p:pic>
        <p:nvPicPr>
          <p:cNvPr id="1036" name="Picture 12" descr="C:\Users\Joseph.Kirby\AppData\Local\Microsoft\Windows\Temporary Internet Files\Content.Outlook\R5XWCIOI\logo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228184" y="5993904"/>
            <a:ext cx="2343150" cy="864096"/>
          </a:xfrm>
          <a:prstGeom prst="rect">
            <a:avLst/>
          </a:prstGeom>
          <a:noFill/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195736" y="1700808"/>
            <a:ext cx="2304257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9" name="Picture 15" descr="C:\Users\Joseph.Kirby\AppData\Local\Microsoft\Windows\Temporary Internet Files\Content.Outlook\R5XWCIOI\footer-logo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716016" y="5489848"/>
            <a:ext cx="1410841" cy="1368152"/>
          </a:xfrm>
          <a:prstGeom prst="rect">
            <a:avLst/>
          </a:prstGeom>
          <a:noFill/>
        </p:spPr>
      </p:pic>
      <p:pic>
        <p:nvPicPr>
          <p:cNvPr id="1040" name="Picture 16" descr="C:\Users\Joseph.Kirby\AppData\Local\Microsoft\Windows\Temporary Internet Files\Content.Outlook\R5XWCIOI\logo-big_tagline_no_background_1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5589240"/>
            <a:ext cx="2298377" cy="936104"/>
          </a:xfrm>
          <a:prstGeom prst="rect">
            <a:avLst/>
          </a:prstGeom>
          <a:noFill/>
        </p:spPr>
      </p:pic>
      <p:pic>
        <p:nvPicPr>
          <p:cNvPr id="1041" name="Picture 17" descr="C:\Users\Joseph.Kirby\AppData\Local\Microsoft\Windows\Temporary Internet Files\Content.Outlook\R5XWCIOI\Sophia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020272" y="4509120"/>
            <a:ext cx="1485900" cy="1047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1118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7772400" cy="1143000"/>
          </a:xfrm>
        </p:spPr>
        <p:txBody>
          <a:bodyPr/>
          <a:lstStyle/>
          <a:p>
            <a:pPr eaLnBrk="1" hangingPunct="1"/>
            <a:r>
              <a:rPr lang="en-IE" sz="3000" dirty="0" smtClean="0"/>
              <a:t>Levers to achieve integration within HSE</a:t>
            </a:r>
            <a:endParaRPr lang="en-GB" sz="3000" dirty="0" smtClean="0"/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1181099"/>
            <a:ext cx="7035801" cy="494506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IE" sz="2000" dirty="0" smtClean="0"/>
          </a:p>
          <a:p>
            <a:pPr eaLnBrk="1" hangingPunct="1">
              <a:lnSpc>
                <a:spcPct val="90000"/>
              </a:lnSpc>
            </a:pPr>
            <a:endParaRPr lang="en-GB" sz="2000" dirty="0" smtClean="0"/>
          </a:p>
          <a:p>
            <a:pPr eaLnBrk="1" hangingPunct="1">
              <a:lnSpc>
                <a:spcPct val="90000"/>
              </a:lnSpc>
            </a:pPr>
            <a:r>
              <a:rPr lang="en-GB" sz="2000" dirty="0" smtClean="0"/>
              <a:t>Service </a:t>
            </a:r>
            <a:r>
              <a:rPr lang="en-GB" sz="2000" dirty="0"/>
              <a:t>User </a:t>
            </a:r>
            <a:r>
              <a:rPr lang="en-GB" sz="2000" dirty="0" smtClean="0"/>
              <a:t>involvement</a:t>
            </a:r>
          </a:p>
          <a:p>
            <a:pPr eaLnBrk="1" hangingPunct="1">
              <a:lnSpc>
                <a:spcPct val="90000"/>
              </a:lnSpc>
            </a:pPr>
            <a:endParaRPr lang="en-GB" sz="2000" dirty="0" smtClean="0"/>
          </a:p>
          <a:p>
            <a:pPr eaLnBrk="1" hangingPunct="1">
              <a:lnSpc>
                <a:spcPct val="90000"/>
              </a:lnSpc>
            </a:pPr>
            <a:r>
              <a:rPr lang="en-IE" sz="2000" dirty="0" smtClean="0"/>
              <a:t>Guidelines…Audit…..Frameworks/ Protocols</a:t>
            </a:r>
            <a:endParaRPr lang="en-IE" sz="2000" dirty="0"/>
          </a:p>
          <a:p>
            <a:pPr eaLnBrk="1" hangingPunct="1">
              <a:lnSpc>
                <a:spcPct val="90000"/>
              </a:lnSpc>
            </a:pPr>
            <a:endParaRPr lang="en-IE" sz="2000" dirty="0" smtClean="0"/>
          </a:p>
          <a:p>
            <a:pPr eaLnBrk="1" hangingPunct="1">
              <a:lnSpc>
                <a:spcPct val="90000"/>
              </a:lnSpc>
            </a:pPr>
            <a:r>
              <a:rPr lang="en-IE" sz="2000" dirty="0" smtClean="0"/>
              <a:t>Commitments </a:t>
            </a:r>
            <a:r>
              <a:rPr lang="en-IE" sz="2000" dirty="0"/>
              <a:t>in HSE National Service and Operational </a:t>
            </a:r>
            <a:r>
              <a:rPr lang="en-IE" sz="2000" dirty="0" smtClean="0"/>
              <a:t>plans, National KPIs</a:t>
            </a:r>
            <a:endParaRPr lang="en-IE" sz="2000" dirty="0"/>
          </a:p>
          <a:p>
            <a:pPr eaLnBrk="1" hangingPunct="1">
              <a:lnSpc>
                <a:spcPct val="90000"/>
              </a:lnSpc>
            </a:pPr>
            <a:endParaRPr lang="en-IE" sz="2000" dirty="0" smtClean="0"/>
          </a:p>
          <a:p>
            <a:pPr eaLnBrk="1" hangingPunct="1">
              <a:lnSpc>
                <a:spcPct val="90000"/>
              </a:lnSpc>
            </a:pPr>
            <a:r>
              <a:rPr lang="en-GB" sz="2000" dirty="0"/>
              <a:t>Service User Satisfaction </a:t>
            </a:r>
            <a:r>
              <a:rPr lang="en-GB" sz="2000" dirty="0" smtClean="0"/>
              <a:t>Survey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IE" sz="20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IE" sz="2000" dirty="0" smtClean="0"/>
          </a:p>
          <a:p>
            <a:pPr eaLnBrk="1" hangingPunct="1">
              <a:lnSpc>
                <a:spcPct val="90000"/>
              </a:lnSpc>
            </a:pPr>
            <a:r>
              <a:rPr lang="en-IE" sz="2000" dirty="0" smtClean="0"/>
              <a:t>HSE National Standards for Safer, Better Healthcare (HIQA, 2012)</a:t>
            </a:r>
          </a:p>
          <a:p>
            <a:pPr eaLnBrk="1" hangingPunct="1">
              <a:lnSpc>
                <a:spcPct val="90000"/>
              </a:lnSpc>
            </a:pPr>
            <a:endParaRPr lang="en-GB" sz="2000" dirty="0" smtClean="0"/>
          </a:p>
          <a:p>
            <a:pPr eaLnBrk="1" hangingPunct="1">
              <a:lnSpc>
                <a:spcPct val="90000"/>
              </a:lnSpc>
            </a:pPr>
            <a:endParaRPr lang="en-IE" sz="2000" dirty="0" smtClean="0"/>
          </a:p>
          <a:p>
            <a:pPr eaLnBrk="1" hangingPunct="1">
              <a:lnSpc>
                <a:spcPct val="90000"/>
              </a:lnSpc>
            </a:pPr>
            <a:endParaRPr lang="en-GB" sz="2000" dirty="0" smtClean="0"/>
          </a:p>
        </p:txBody>
      </p:sp>
      <p:pic>
        <p:nvPicPr>
          <p:cNvPr id="4" name="Picture 4" descr="https://www.hiqa.ie/sites/all/themes/hiqazen/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1749" y="4725657"/>
            <a:ext cx="1295315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 l="56943" t="24345" r="32594" b="65916"/>
          <a:stretch>
            <a:fillRect/>
          </a:stretch>
        </p:blipFill>
        <p:spPr bwMode="auto">
          <a:xfrm>
            <a:off x="3733752" y="1395413"/>
            <a:ext cx="1270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095" y="1069531"/>
            <a:ext cx="1929654" cy="1335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971" y="3505199"/>
            <a:ext cx="1138911" cy="1618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980" y="2405067"/>
            <a:ext cx="1090852" cy="1600285"/>
          </a:xfrm>
          <a:prstGeom prst="rect">
            <a:avLst/>
          </a:prstGeom>
          <a:noFill/>
          <a:ln w="9525">
            <a:solidFill>
              <a:srgbClr val="08080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421" y="3636035"/>
            <a:ext cx="1090852" cy="1487757"/>
          </a:xfrm>
          <a:prstGeom prst="rect">
            <a:avLst/>
          </a:prstGeom>
          <a:noFill/>
          <a:ln w="9525">
            <a:solidFill>
              <a:srgbClr val="08080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88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3000" dirty="0" smtClean="0"/>
              <a:t>Leavers to achieve integration externally</a:t>
            </a:r>
            <a:endParaRPr lang="en-IE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sz="2000" dirty="0" smtClean="0"/>
              <a:t>Strategies – Rebuilding Ireland/ National Drugs Strategy</a:t>
            </a:r>
          </a:p>
          <a:p>
            <a:endParaRPr lang="en-IE" sz="2000" dirty="0" smtClean="0"/>
          </a:p>
          <a:p>
            <a:r>
              <a:rPr lang="en-IE" sz="2000" dirty="0" smtClean="0"/>
              <a:t>Service Level Agreements</a:t>
            </a:r>
          </a:p>
          <a:p>
            <a:endParaRPr lang="en-IE" sz="2000" dirty="0" smtClean="0"/>
          </a:p>
          <a:p>
            <a:r>
              <a:rPr lang="en-IE" sz="2000" dirty="0" smtClean="0"/>
              <a:t>Competency Based Training</a:t>
            </a:r>
          </a:p>
          <a:p>
            <a:endParaRPr lang="en-IE" sz="2000" dirty="0" smtClean="0"/>
          </a:p>
          <a:p>
            <a:r>
              <a:rPr lang="en-IE" sz="2000" dirty="0" smtClean="0"/>
              <a:t>Gaps and Blocks process</a:t>
            </a:r>
          </a:p>
          <a:p>
            <a:pPr marL="0" indent="0">
              <a:buNone/>
            </a:pPr>
            <a:endParaRPr lang="en-IE" sz="2000" dirty="0" smtClean="0"/>
          </a:p>
          <a:p>
            <a:r>
              <a:rPr lang="en-IE" sz="2000" dirty="0" smtClean="0"/>
              <a:t>‘Local Drivers’ supported through Peer Network</a:t>
            </a:r>
          </a:p>
          <a:p>
            <a:endParaRPr lang="en-IE" sz="2000" dirty="0"/>
          </a:p>
        </p:txBody>
      </p:sp>
    </p:spTree>
    <p:extLst>
      <p:ext uri="{BB962C8B-B14F-4D97-AF65-F5344CB8AC3E}">
        <p14:creationId xmlns:p14="http://schemas.microsoft.com/office/powerpoint/2010/main" val="184392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332656"/>
            <a:ext cx="4536504" cy="1235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9552" y="1844824"/>
            <a:ext cx="806489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100" b="1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2017 key activities in Homelessness:-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E" sz="21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Dublin Discharge Protocol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E" sz="21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Competency Framework for Homeless and Addiction services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E" sz="21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Dual diagnosis service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E" sz="21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Greater Integration between Primary Care and Mental Health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E" sz="21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Supervised injection facility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E" sz="21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Rebuilding Ireland Funding </a:t>
            </a:r>
            <a:r>
              <a:rPr lang="en-IE" sz="2100" dirty="0">
                <a:latin typeface="Segoe UI" pitchFamily="34" charset="0"/>
                <a:ea typeface="Segoe UI" pitchFamily="34" charset="0"/>
                <a:cs typeface="Segoe UI" pitchFamily="34" charset="0"/>
              </a:rPr>
              <a:t>C</a:t>
            </a:r>
            <a:r>
              <a:rPr lang="en-IE" sz="21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ommitment - Funding priorities and objectives - (Housing First, Discharge Liaison, multidisciplinary teams/comprehensive services that address multiple needs). </a:t>
            </a:r>
          </a:p>
          <a:p>
            <a:pPr>
              <a:buFont typeface="Arial" pitchFamily="34" charset="0"/>
              <a:buChar char="•"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33028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4536504" cy="1235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3568" y="1628800"/>
            <a:ext cx="806489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100" b="1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2018 and beyond.... </a:t>
            </a:r>
          </a:p>
          <a:p>
            <a:endParaRPr lang="en-IE" sz="21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IE" sz="21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Cross-</a:t>
            </a:r>
            <a:r>
              <a:rPr lang="en-IE" sz="21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sectoral</a:t>
            </a:r>
            <a:r>
              <a:rPr lang="en-IE" sz="21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national strategy for health care provision for homeless persons - prioritising integrated and person orientated ways of working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E" sz="21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National Homeless Health </a:t>
            </a:r>
            <a:r>
              <a:rPr lang="en-IE" sz="21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Group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E" sz="21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Implementation </a:t>
            </a:r>
            <a:r>
              <a:rPr lang="en-IE" sz="21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and review of discharge </a:t>
            </a:r>
            <a:r>
              <a:rPr lang="en-IE" sz="2100" dirty="0">
                <a:latin typeface="Segoe UI" pitchFamily="34" charset="0"/>
                <a:ea typeface="Segoe UI" pitchFamily="34" charset="0"/>
                <a:cs typeface="Segoe UI" pitchFamily="34" charset="0"/>
              </a:rPr>
              <a:t>p</a:t>
            </a:r>
            <a:r>
              <a:rPr lang="en-IE" sz="21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rotocols across all areas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E" sz="21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Implementation of Competency Framework for Homeless and Addiction services</a:t>
            </a:r>
            <a:endParaRPr lang="en-IE" sz="21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IE" sz="21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Funding priorities /</a:t>
            </a:r>
            <a:r>
              <a:rPr lang="en-IE" sz="21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objectives</a:t>
            </a:r>
            <a:endParaRPr lang="en-IE" sz="21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en-IE" sz="21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... research, standardised data collection, capacity building…</a:t>
            </a:r>
          </a:p>
          <a:p>
            <a:endParaRPr lang="en-IE" sz="21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en-IE" sz="21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To Be Continued………!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2850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What’s needed? 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8100"/>
            <a:ext cx="8229600" cy="4953000"/>
          </a:xfrm>
        </p:spPr>
        <p:txBody>
          <a:bodyPr>
            <a:normAutofit fontScale="85000" lnSpcReduction="10000"/>
          </a:bodyPr>
          <a:lstStyle/>
          <a:p>
            <a:pPr marL="514350" indent="-514350"/>
            <a:r>
              <a:rPr lang="en-IE" dirty="0" smtClean="0"/>
              <a:t>Response to complex, multiple vulnerabilities</a:t>
            </a:r>
          </a:p>
          <a:p>
            <a:pPr marL="514350" indent="-514350"/>
            <a:r>
              <a:rPr lang="en-IE" dirty="0" smtClean="0"/>
              <a:t>Response to new presentations in changing context </a:t>
            </a:r>
          </a:p>
          <a:p>
            <a:pPr marL="514350" indent="-514350"/>
            <a:r>
              <a:rPr lang="en-IE" dirty="0" smtClean="0"/>
              <a:t>Integrated, system-wide approach</a:t>
            </a:r>
          </a:p>
          <a:p>
            <a:pPr marL="514350" indent="-514350"/>
            <a:r>
              <a:rPr lang="en-IE" dirty="0" smtClean="0"/>
              <a:t>Person-orientated services </a:t>
            </a:r>
          </a:p>
          <a:p>
            <a:pPr marL="514350" indent="-514350"/>
            <a:r>
              <a:rPr lang="en-IE" dirty="0" smtClean="0"/>
              <a:t>Service-user involvement</a:t>
            </a:r>
          </a:p>
          <a:p>
            <a:pPr marL="514350" indent="-514350"/>
            <a:r>
              <a:rPr lang="en-IE" dirty="0" smtClean="0"/>
              <a:t>Training, support and knowledge for staff working in the sector</a:t>
            </a:r>
          </a:p>
          <a:p>
            <a:pPr marL="514350" indent="-514350"/>
            <a:r>
              <a:rPr lang="en-IE" dirty="0" err="1" smtClean="0"/>
              <a:t>Intersectionality</a:t>
            </a:r>
            <a:r>
              <a:rPr lang="en-IE" dirty="0" smtClean="0"/>
              <a:t> in policy, research and service-delivery </a:t>
            </a:r>
          </a:p>
          <a:p>
            <a:pPr marL="514350" indent="-514350"/>
            <a:r>
              <a:rPr lang="en-IE" dirty="0" smtClean="0"/>
              <a:t>Rights based approach, creativity in research and practice,  shifting cultural paradigms</a:t>
            </a:r>
          </a:p>
          <a:p>
            <a:pPr marL="514350" indent="-514350">
              <a:buAutoNum type="arabicPeriod"/>
            </a:pPr>
            <a:endParaRPr lang="en-IE" dirty="0" smtClean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7344049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WHO Framework on Integrated, people-</a:t>
            </a:r>
            <a:r>
              <a:rPr lang="en-IE" dirty="0" err="1" smtClean="0"/>
              <a:t>centered</a:t>
            </a:r>
            <a:r>
              <a:rPr lang="en-IE" dirty="0" smtClean="0"/>
              <a:t> health services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06084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IE" dirty="0" smtClean="0"/>
              <a:t>“all people have </a:t>
            </a:r>
            <a:r>
              <a:rPr lang="en-IE" b="1" dirty="0" smtClean="0"/>
              <a:t>equal access </a:t>
            </a:r>
            <a:r>
              <a:rPr lang="en-IE" dirty="0" smtClean="0"/>
              <a:t>to quality health services that are </a:t>
            </a:r>
            <a:r>
              <a:rPr lang="en-IE" b="1" dirty="0" smtClean="0"/>
              <a:t>co-produced </a:t>
            </a:r>
            <a:r>
              <a:rPr lang="en-IE" dirty="0" smtClean="0"/>
              <a:t>in a way that meets their life course needs, are </a:t>
            </a:r>
            <a:r>
              <a:rPr lang="en-IE" b="1" dirty="0" smtClean="0"/>
              <a:t>coordinated </a:t>
            </a:r>
            <a:r>
              <a:rPr lang="en-IE" dirty="0" smtClean="0"/>
              <a:t>across the continuum of care, and are comprehensive, safe, effective, timely, efficient and acceptable; and all carers are motivated, skilled and operate in a supportive environment”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323841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4359" y="548680"/>
            <a:ext cx="9208359" cy="4576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Rectangle 1"/>
          <p:cNvSpPr/>
          <p:nvPr/>
        </p:nvSpPr>
        <p:spPr>
          <a:xfrm>
            <a:off x="4818154" y="5320268"/>
            <a:ext cx="38178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5343"/>
                </a:solidFill>
              </a:rPr>
              <a:t>Contact Details: </a:t>
            </a:r>
            <a:r>
              <a:rPr lang="en-US" dirty="0" smtClean="0">
                <a:solidFill>
                  <a:srgbClr val="005343"/>
                </a:solidFill>
              </a:rPr>
              <a:t>joseph.doyle@hse.ie</a:t>
            </a:r>
            <a:endParaRPr lang="en-US" dirty="0">
              <a:solidFill>
                <a:srgbClr val="005343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3100" y="5140189"/>
            <a:ext cx="4572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6000" dirty="0">
                <a:solidFill>
                  <a:srgbClr val="005343"/>
                </a:solidFill>
              </a:rPr>
              <a:t>Thank You</a:t>
            </a:r>
            <a:r>
              <a:rPr lang="en-US" sz="3200" dirty="0"/>
              <a:t/>
            </a:r>
            <a:br>
              <a:rPr lang="en-US" sz="3200" dirty="0"/>
            </a:br>
            <a:endParaRPr lang="en-US" dirty="0">
              <a:solidFill>
                <a:srgbClr val="005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83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>About Social Inclusion in the HSE</a:t>
            </a: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smtClean="0"/>
              <a:t>Located </a:t>
            </a:r>
            <a:r>
              <a:rPr lang="en-GB" dirty="0"/>
              <a:t>in Primary Care </a:t>
            </a:r>
            <a:r>
              <a:rPr lang="en-GB" dirty="0" smtClean="0"/>
              <a:t>Division.</a:t>
            </a:r>
          </a:p>
          <a:p>
            <a:r>
              <a:rPr lang="en-IE" i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Key aim is to enhance access of vulnerable groups to health services…equality of access, participation and outcomes</a:t>
            </a:r>
            <a:r>
              <a:rPr lang="en-IE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....</a:t>
            </a:r>
            <a:endParaRPr lang="en-GB" dirty="0" smtClean="0"/>
          </a:p>
          <a:p>
            <a:r>
              <a:rPr lang="en-GB" dirty="0"/>
              <a:t>Remit includes: Addiction, Homelessness, Intercultural Health (Asylum seekers, Refugees, Migrants), Traveller and Roma health, Domestic, Sexual and Gender based Violence, LGBT, Community Development </a:t>
            </a:r>
            <a:r>
              <a:rPr lang="en-GB" dirty="0" smtClean="0"/>
              <a:t>etc…</a:t>
            </a:r>
            <a:endParaRPr lang="en-GB" dirty="0"/>
          </a:p>
          <a:p>
            <a:r>
              <a:rPr lang="en-IE" dirty="0">
                <a:latin typeface="Segoe UI" pitchFamily="34" charset="0"/>
                <a:ea typeface="Segoe UI" pitchFamily="34" charset="0"/>
                <a:cs typeface="Segoe UI" pitchFamily="34" charset="0"/>
              </a:rPr>
              <a:t>Involvement in aspects of Hepatitis C, Prison health, HIV/AIDS, Survivors of Institutional abuse, Trafficking, Sex Offender programmes </a:t>
            </a:r>
            <a:r>
              <a:rPr lang="en-IE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etc…</a:t>
            </a:r>
            <a:endParaRPr lang="en-IE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en-IE" dirty="0" smtClean="0"/>
              <a:t>Budget of €133.3mil - 0.96% of €13.9bil health budget/ - 13.1% of Primary Care Budget €1bil (National Service Plan 2017).</a:t>
            </a:r>
            <a:endParaRPr lang="en-GB" dirty="0" smtClean="0"/>
          </a:p>
          <a:p>
            <a:r>
              <a:rPr lang="en-GB" dirty="0" smtClean="0"/>
              <a:t>Approximately 650 employees - 0.62% of 105,000 HSE/ 6.25% of Primary Care 10,400.</a:t>
            </a:r>
          </a:p>
          <a:p>
            <a:r>
              <a:rPr lang="en-GB" dirty="0" smtClean="0"/>
              <a:t>Majority of service delivered via SLA under Section 39 (@70:30).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471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4000" b="1" dirty="0" smtClean="0"/>
              <a:t>Service Priorities and Commitments</a:t>
            </a:r>
            <a:endParaRPr lang="en-IE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Nationally identified and agreed within the HSE Service and Operational Planning processes.</a:t>
            </a:r>
          </a:p>
          <a:p>
            <a:r>
              <a:rPr lang="en-IE" dirty="0" smtClean="0"/>
              <a:t>Agreed and aligned with the CHOs. 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34001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4000" b="1" dirty="0" smtClean="0"/>
              <a:t>Governance</a:t>
            </a:r>
            <a:endParaRPr lang="en-IE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en-IE" dirty="0" smtClean="0"/>
          </a:p>
          <a:p>
            <a:r>
              <a:rPr lang="en-IE" dirty="0" smtClean="0"/>
              <a:t>Feeding into the Primary Care Management Team a National Social Inclusion Governance </a:t>
            </a:r>
            <a:r>
              <a:rPr lang="en-IE" dirty="0"/>
              <a:t>Group </a:t>
            </a:r>
            <a:r>
              <a:rPr lang="en-IE" dirty="0" smtClean="0"/>
              <a:t>(SIGG) makes </a:t>
            </a:r>
            <a:r>
              <a:rPr lang="en-IE" dirty="0"/>
              <a:t>sure that appropriate arrangements are in place to coordinate, support and monitor best practice of all our services.</a:t>
            </a:r>
          </a:p>
          <a:p>
            <a:r>
              <a:rPr lang="en-IE" dirty="0" smtClean="0"/>
              <a:t>Various </a:t>
            </a:r>
            <a:r>
              <a:rPr lang="en-IE" dirty="0"/>
              <a:t>working groups report to the National Social Inclusion Governance Group. These include the:</a:t>
            </a:r>
          </a:p>
          <a:p>
            <a:endParaRPr lang="en-IE" dirty="0"/>
          </a:p>
          <a:p>
            <a:pPr>
              <a:buFont typeface="Wingdings" pitchFamily="2" charset="2"/>
              <a:buChar char="q"/>
            </a:pPr>
            <a:r>
              <a:rPr lang="en-IE" dirty="0"/>
              <a:t>National Addiction Advisory Governance group;</a:t>
            </a:r>
          </a:p>
          <a:p>
            <a:pPr>
              <a:buFont typeface="Wingdings" pitchFamily="2" charset="2"/>
              <a:buChar char="q"/>
            </a:pPr>
            <a:r>
              <a:rPr lang="en-IE" dirty="0"/>
              <a:t>Homeless Advisory Governance group;</a:t>
            </a:r>
          </a:p>
          <a:p>
            <a:pPr>
              <a:buFont typeface="Wingdings" pitchFamily="2" charset="2"/>
              <a:buChar char="q"/>
            </a:pPr>
            <a:r>
              <a:rPr lang="en-IE" dirty="0"/>
              <a:t>National Intercultural Health Governance group; and</a:t>
            </a:r>
          </a:p>
          <a:p>
            <a:pPr>
              <a:buFont typeface="Wingdings" pitchFamily="2" charset="2"/>
              <a:buChar char="q"/>
            </a:pPr>
            <a:r>
              <a:rPr lang="en-IE" dirty="0"/>
              <a:t>National Traveller Health Advisory Forum.</a:t>
            </a:r>
          </a:p>
        </p:txBody>
      </p:sp>
    </p:spTree>
    <p:extLst>
      <p:ext uri="{BB962C8B-B14F-4D97-AF65-F5344CB8AC3E}">
        <p14:creationId xmlns:p14="http://schemas.microsoft.com/office/powerpoint/2010/main" val="4043717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4000" b="1" dirty="0" smtClean="0"/>
              <a:t>Homelessness</a:t>
            </a:r>
            <a:endParaRPr lang="en-IE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E" dirty="0" smtClean="0"/>
              <a:t>Represent the views </a:t>
            </a:r>
            <a:r>
              <a:rPr lang="en-IE" dirty="0"/>
              <a:t>of the HSE </a:t>
            </a:r>
            <a:r>
              <a:rPr lang="en-IE" dirty="0" smtClean="0"/>
              <a:t>on the Rebuilding </a:t>
            </a:r>
            <a:r>
              <a:rPr lang="en-IE" dirty="0"/>
              <a:t>Ireland – Pillar 1 Project </a:t>
            </a:r>
            <a:r>
              <a:rPr lang="en-IE" dirty="0" smtClean="0"/>
              <a:t>Team.</a:t>
            </a:r>
          </a:p>
          <a:p>
            <a:r>
              <a:rPr lang="en-IE" dirty="0" smtClean="0"/>
              <a:t>Following Minister Murphy announcement a homeless interagency group is to be established:</a:t>
            </a:r>
          </a:p>
          <a:p>
            <a:endParaRPr lang="en-IE" dirty="0"/>
          </a:p>
          <a:p>
            <a:pPr lvl="1"/>
            <a:r>
              <a:rPr lang="en-IE" dirty="0" smtClean="0"/>
              <a:t>Ensure delivery in a coherent way between all players</a:t>
            </a:r>
          </a:p>
          <a:p>
            <a:pPr lvl="1"/>
            <a:r>
              <a:rPr lang="en-IE" dirty="0" smtClean="0"/>
              <a:t>Ensure transparency from the various Depts. and Agencies.</a:t>
            </a:r>
          </a:p>
          <a:p>
            <a:pPr lvl="1"/>
            <a:r>
              <a:rPr lang="en-IE" dirty="0" smtClean="0"/>
              <a:t>Oversee coordination including Health (via CYA, HSE Tulsa) purpose to increase health supports.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966644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2517" y="357188"/>
            <a:ext cx="7156278" cy="5171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87464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4365104"/>
            <a:ext cx="1743075" cy="1504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2420888"/>
            <a:ext cx="2286000" cy="952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4149080"/>
            <a:ext cx="2476500" cy="1533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 dirty="0">
              <a:latin typeface="Miriam" pitchFamily="34" charset="-79"/>
              <a:cs typeface="Miriam" pitchFamily="34" charset="-79"/>
            </a:endParaRPr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3212976"/>
            <a:ext cx="2457143" cy="1400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" name="Picture 3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476672"/>
            <a:ext cx="748883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52120" y="1916832"/>
            <a:ext cx="2314575" cy="1543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5039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843" y="450057"/>
            <a:ext cx="7420129" cy="538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2982825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959</TotalTime>
  <Words>1292</Words>
  <Application>Microsoft Office PowerPoint</Application>
  <PresentationFormat>On-screen Show (4:3)</PresentationFormat>
  <Paragraphs>195</Paragraphs>
  <Slides>28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28</vt:i4>
      </vt:variant>
    </vt:vector>
  </HeadingPairs>
  <TitlesOfParts>
    <vt:vector size="40" baseType="lpstr">
      <vt:lpstr>ＭＳ Ｐゴシック</vt:lpstr>
      <vt:lpstr>Arial</vt:lpstr>
      <vt:lpstr>Calibri</vt:lpstr>
      <vt:lpstr>Miriam</vt:lpstr>
      <vt:lpstr>Segoe UI</vt:lpstr>
      <vt:lpstr>Times New Roman</vt:lpstr>
      <vt:lpstr>Wingdings</vt:lpstr>
      <vt:lpstr>Default Theme</vt:lpstr>
      <vt:lpstr>3_Custom Design</vt:lpstr>
      <vt:lpstr>2_Custom Design</vt:lpstr>
      <vt:lpstr>Custom Design</vt:lpstr>
      <vt:lpstr>1_Custom Design</vt:lpstr>
      <vt:lpstr>PowerPoint Presentation</vt:lpstr>
      <vt:lpstr>Presentation</vt:lpstr>
      <vt:lpstr> About Social Inclusion in the HSE </vt:lpstr>
      <vt:lpstr>Service Priorities and Commitments</vt:lpstr>
      <vt:lpstr>Governance</vt:lpstr>
      <vt:lpstr>Homelessness</vt:lpstr>
      <vt:lpstr>PowerPoint Presentation</vt:lpstr>
      <vt:lpstr>PowerPoint Presentation</vt:lpstr>
      <vt:lpstr>PowerPoint Presentation</vt:lpstr>
      <vt:lpstr>General Health  Homeless   vs.  Entire Population</vt:lpstr>
      <vt:lpstr>Disability </vt:lpstr>
      <vt:lpstr>PowerPoint Presentation</vt:lpstr>
      <vt:lpstr>HIV Outbreak 2015</vt:lpstr>
      <vt:lpstr>HIV Outbreak 2015</vt:lpstr>
      <vt:lpstr>Health service access</vt:lpstr>
      <vt:lpstr>Health Service Provider perspectives </vt:lpstr>
      <vt:lpstr>               Key feedback </vt:lpstr>
      <vt:lpstr>The Way Forward</vt:lpstr>
      <vt:lpstr>PowerPoint Presentation</vt:lpstr>
      <vt:lpstr>  Application of a cross-sectoral integrated care approach to Drug and Alcohol Services and Homeless Services – the experience from Southern Region </vt:lpstr>
      <vt:lpstr> 1 Region         2 Sectors       25 Agencies    75 Services  </vt:lpstr>
      <vt:lpstr>Levers to achieve integration within HSE</vt:lpstr>
      <vt:lpstr>Leavers to achieve integration externally</vt:lpstr>
      <vt:lpstr>PowerPoint Presentation</vt:lpstr>
      <vt:lpstr>PowerPoint Presentation</vt:lpstr>
      <vt:lpstr>What’s needed? </vt:lpstr>
      <vt:lpstr>WHO Framework on Integrated, people-centered health services</vt:lpstr>
      <vt:lpstr>PowerPoint Presentation</vt:lpstr>
    </vt:vector>
  </TitlesOfParts>
  <Company>Clever Cat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Dearbhla Gowen</dc:creator>
  <cp:lastModifiedBy>user</cp:lastModifiedBy>
  <cp:revision>99</cp:revision>
  <dcterms:created xsi:type="dcterms:W3CDTF">2015-09-04T15:10:50Z</dcterms:created>
  <dcterms:modified xsi:type="dcterms:W3CDTF">2017-10-27T15:24:43Z</dcterms:modified>
</cp:coreProperties>
</file>