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6" r:id="rId3"/>
    <p:sldId id="261" r:id="rId4"/>
    <p:sldId id="260" r:id="rId5"/>
    <p:sldId id="267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4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98FE7-BBF6-4A47-B2FC-CD44927C243D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19C975A8-10EE-45C2-AA95-FBF6CDF22E3B}">
      <dgm:prSet phldrT="[Text]"/>
      <dgm:spPr/>
      <dgm:t>
        <a:bodyPr/>
        <a:lstStyle/>
        <a:p>
          <a:r>
            <a:rPr lang="en-IE" b="1" dirty="0" smtClean="0">
              <a:solidFill>
                <a:schemeClr val="tx1"/>
              </a:solidFill>
            </a:rPr>
            <a:t>Referral to MHU</a:t>
          </a:r>
          <a:endParaRPr lang="en-IE" b="1" dirty="0">
            <a:solidFill>
              <a:schemeClr val="tx1"/>
            </a:solidFill>
          </a:endParaRPr>
        </a:p>
      </dgm:t>
    </dgm:pt>
    <dgm:pt modelId="{09C04ECC-A694-4258-8632-C886696A8BE2}" type="parTrans" cxnId="{628F7586-1E17-469D-B837-DBCD9DF11120}">
      <dgm:prSet/>
      <dgm:spPr/>
      <dgm:t>
        <a:bodyPr/>
        <a:lstStyle/>
        <a:p>
          <a:endParaRPr lang="en-IE"/>
        </a:p>
      </dgm:t>
    </dgm:pt>
    <dgm:pt modelId="{E3426676-36D4-489F-A0F9-31B06F3B2A95}" type="sibTrans" cxnId="{628F7586-1E17-469D-B837-DBCD9DF11120}">
      <dgm:prSet/>
      <dgm:spPr/>
      <dgm:t>
        <a:bodyPr/>
        <a:lstStyle/>
        <a:p>
          <a:endParaRPr lang="en-IE"/>
        </a:p>
      </dgm:t>
    </dgm:pt>
    <dgm:pt modelId="{78ED337E-77EE-48FA-97DA-25B118777E6B}">
      <dgm:prSet phldrT="[Text]" custT="1"/>
      <dgm:spPr/>
      <dgm:t>
        <a:bodyPr/>
        <a:lstStyle/>
        <a:p>
          <a:r>
            <a:rPr lang="en-IE" sz="1200" dirty="0" smtClean="0"/>
            <a:t>RST</a:t>
          </a:r>
          <a:endParaRPr lang="en-IE" sz="1200" dirty="0"/>
        </a:p>
      </dgm:t>
    </dgm:pt>
    <dgm:pt modelId="{C283AA37-34B4-4965-9552-B799A7131B71}" type="parTrans" cxnId="{1D875E96-42EC-4F45-B732-472BF3224F7A}">
      <dgm:prSet/>
      <dgm:spPr/>
      <dgm:t>
        <a:bodyPr/>
        <a:lstStyle/>
        <a:p>
          <a:endParaRPr lang="en-IE"/>
        </a:p>
      </dgm:t>
    </dgm:pt>
    <dgm:pt modelId="{14AFCEB4-F176-4E87-8A6C-7E6800C6DA6E}" type="sibTrans" cxnId="{1D875E96-42EC-4F45-B732-472BF3224F7A}">
      <dgm:prSet/>
      <dgm:spPr/>
      <dgm:t>
        <a:bodyPr/>
        <a:lstStyle/>
        <a:p>
          <a:endParaRPr lang="en-IE"/>
        </a:p>
      </dgm:t>
    </dgm:pt>
    <dgm:pt modelId="{9D70EB7B-98C4-425F-ADE3-48C8D9926181}">
      <dgm:prSet phldrT="[Text]" custT="1"/>
      <dgm:spPr/>
      <dgm:t>
        <a:bodyPr/>
        <a:lstStyle/>
        <a:p>
          <a:r>
            <a:rPr lang="en-IE" sz="1200" dirty="0" smtClean="0"/>
            <a:t>Other voluntary and statutory services  who have contact with rough sleepers</a:t>
          </a:r>
          <a:endParaRPr lang="en-IE" sz="1200" dirty="0"/>
        </a:p>
      </dgm:t>
    </dgm:pt>
    <dgm:pt modelId="{12BCF853-C00B-403B-BC7D-DFE8B90F466A}" type="parTrans" cxnId="{08073472-72FC-43F8-9F42-56A7DEBA5534}">
      <dgm:prSet/>
      <dgm:spPr/>
      <dgm:t>
        <a:bodyPr/>
        <a:lstStyle/>
        <a:p>
          <a:endParaRPr lang="en-IE"/>
        </a:p>
      </dgm:t>
    </dgm:pt>
    <dgm:pt modelId="{184FD875-B7A3-4E1D-A4B2-EAFB02FFA141}" type="sibTrans" cxnId="{08073472-72FC-43F8-9F42-56A7DEBA5534}">
      <dgm:prSet/>
      <dgm:spPr/>
      <dgm:t>
        <a:bodyPr/>
        <a:lstStyle/>
        <a:p>
          <a:endParaRPr lang="en-IE"/>
        </a:p>
      </dgm:t>
    </dgm:pt>
    <dgm:pt modelId="{2E756FA2-8B07-443A-BD2C-E7B99BDBAB01}">
      <dgm:prSet phldrT="[Text]"/>
      <dgm:spPr/>
      <dgm:t>
        <a:bodyPr/>
        <a:lstStyle/>
        <a:p>
          <a:r>
            <a:rPr lang="en-IE" b="1" dirty="0" smtClean="0">
              <a:solidFill>
                <a:schemeClr val="tx1"/>
              </a:solidFill>
            </a:rPr>
            <a:t>Engagement</a:t>
          </a:r>
          <a:r>
            <a:rPr lang="en-IE" dirty="0" smtClean="0"/>
            <a:t> </a:t>
          </a:r>
          <a:endParaRPr lang="en-IE" dirty="0"/>
        </a:p>
      </dgm:t>
    </dgm:pt>
    <dgm:pt modelId="{10BB0E7A-0E48-4203-BA05-77D5D918664E}" type="parTrans" cxnId="{D7A47700-0AC3-4E4A-8A60-B7477E1D0162}">
      <dgm:prSet/>
      <dgm:spPr/>
      <dgm:t>
        <a:bodyPr/>
        <a:lstStyle/>
        <a:p>
          <a:endParaRPr lang="en-IE"/>
        </a:p>
      </dgm:t>
    </dgm:pt>
    <dgm:pt modelId="{1AD6D99D-3A88-4CD6-BBA0-C1EDA3FB48C5}" type="sibTrans" cxnId="{D7A47700-0AC3-4E4A-8A60-B7477E1D0162}">
      <dgm:prSet/>
      <dgm:spPr/>
      <dgm:t>
        <a:bodyPr/>
        <a:lstStyle/>
        <a:p>
          <a:endParaRPr lang="en-IE"/>
        </a:p>
      </dgm:t>
    </dgm:pt>
    <dgm:pt modelId="{26B6258F-855C-405E-A814-0BB7E2094E15}">
      <dgm:prSet phldrT="[Text]" custT="1"/>
      <dgm:spPr/>
      <dgm:t>
        <a:bodyPr/>
        <a:lstStyle/>
        <a:p>
          <a:r>
            <a:rPr lang="en-IE" sz="1200" dirty="0" smtClean="0"/>
            <a:t>Health Care Provision </a:t>
          </a:r>
          <a:endParaRPr lang="en-IE" sz="1200" dirty="0"/>
        </a:p>
      </dgm:t>
    </dgm:pt>
    <dgm:pt modelId="{A71DDEA5-B2D7-49B4-A4D2-0033CFCAE5F4}" type="parTrans" cxnId="{DABCCD43-85F4-4707-BAFE-6BDE825ABBC2}">
      <dgm:prSet/>
      <dgm:spPr/>
      <dgm:t>
        <a:bodyPr/>
        <a:lstStyle/>
        <a:p>
          <a:endParaRPr lang="en-IE"/>
        </a:p>
      </dgm:t>
    </dgm:pt>
    <dgm:pt modelId="{009D9586-1C2F-4D92-96F8-B95E750DF7F5}" type="sibTrans" cxnId="{DABCCD43-85F4-4707-BAFE-6BDE825ABBC2}">
      <dgm:prSet/>
      <dgm:spPr/>
      <dgm:t>
        <a:bodyPr/>
        <a:lstStyle/>
        <a:p>
          <a:endParaRPr lang="en-IE"/>
        </a:p>
      </dgm:t>
    </dgm:pt>
    <dgm:pt modelId="{7CEEC6CB-4AB0-4657-97E0-C3B2D51786B7}">
      <dgm:prSet phldrT="[Text]"/>
      <dgm:spPr/>
      <dgm:t>
        <a:bodyPr/>
        <a:lstStyle/>
        <a:p>
          <a:r>
            <a:rPr lang="en-IE" b="1" dirty="0" smtClean="0">
              <a:solidFill>
                <a:schemeClr val="tx1"/>
              </a:solidFill>
            </a:rPr>
            <a:t>Referral on and follow up</a:t>
          </a:r>
          <a:endParaRPr lang="en-IE" b="1" dirty="0">
            <a:solidFill>
              <a:schemeClr val="tx1"/>
            </a:solidFill>
          </a:endParaRPr>
        </a:p>
      </dgm:t>
    </dgm:pt>
    <dgm:pt modelId="{C9EC6F2F-9A93-40ED-8EF7-EF537E93E415}" type="parTrans" cxnId="{21172575-383F-42AC-AB35-89EAC39CB7C6}">
      <dgm:prSet/>
      <dgm:spPr/>
      <dgm:t>
        <a:bodyPr/>
        <a:lstStyle/>
        <a:p>
          <a:endParaRPr lang="en-IE"/>
        </a:p>
      </dgm:t>
    </dgm:pt>
    <dgm:pt modelId="{07876E91-7DD6-46A2-B401-5857D4F0632C}" type="sibTrans" cxnId="{21172575-383F-42AC-AB35-89EAC39CB7C6}">
      <dgm:prSet/>
      <dgm:spPr/>
      <dgm:t>
        <a:bodyPr/>
        <a:lstStyle/>
        <a:p>
          <a:endParaRPr lang="en-IE"/>
        </a:p>
      </dgm:t>
    </dgm:pt>
    <dgm:pt modelId="{1E5DC5F7-82F7-424C-BE4C-4DDF2DFFDBE0}">
      <dgm:prSet phldrT="[Text]" custT="1"/>
      <dgm:spPr/>
      <dgm:t>
        <a:bodyPr/>
        <a:lstStyle/>
        <a:p>
          <a:r>
            <a:rPr lang="en-IE" sz="1200" dirty="0" smtClean="0"/>
            <a:t>HF Intake</a:t>
          </a:r>
          <a:endParaRPr lang="en-IE" sz="1200" dirty="0"/>
        </a:p>
      </dgm:t>
    </dgm:pt>
    <dgm:pt modelId="{1E14DE0A-D621-48A3-BD2C-DB1964E806DF}" type="parTrans" cxnId="{EC2CF6EB-3F96-4405-BD50-AD7244F62137}">
      <dgm:prSet/>
      <dgm:spPr/>
      <dgm:t>
        <a:bodyPr/>
        <a:lstStyle/>
        <a:p>
          <a:endParaRPr lang="en-IE"/>
        </a:p>
      </dgm:t>
    </dgm:pt>
    <dgm:pt modelId="{BD5F04A7-7D59-4073-B1E2-57E4B68FF951}" type="sibTrans" cxnId="{EC2CF6EB-3F96-4405-BD50-AD7244F62137}">
      <dgm:prSet/>
      <dgm:spPr/>
      <dgm:t>
        <a:bodyPr/>
        <a:lstStyle/>
        <a:p>
          <a:endParaRPr lang="en-IE"/>
        </a:p>
      </dgm:t>
    </dgm:pt>
    <dgm:pt modelId="{17FD8892-55CB-4020-A908-611811C97833}">
      <dgm:prSet phldrT="[Text]" custT="1"/>
      <dgm:spPr/>
      <dgm:t>
        <a:bodyPr/>
        <a:lstStyle/>
        <a:p>
          <a:r>
            <a:rPr lang="en-IE" sz="1200" dirty="0" smtClean="0"/>
            <a:t>Harm Reduction</a:t>
          </a:r>
          <a:endParaRPr lang="en-IE" sz="1200" dirty="0"/>
        </a:p>
      </dgm:t>
    </dgm:pt>
    <dgm:pt modelId="{343C319D-0B1C-4E72-8475-91D5FCCB234B}" type="parTrans" cxnId="{F764235C-2365-46D0-AF69-AC9DFD7A2C03}">
      <dgm:prSet/>
      <dgm:spPr/>
      <dgm:t>
        <a:bodyPr/>
        <a:lstStyle/>
        <a:p>
          <a:endParaRPr lang="en-IE"/>
        </a:p>
      </dgm:t>
    </dgm:pt>
    <dgm:pt modelId="{ED655051-DEF9-437C-857C-37B60093A8EF}" type="sibTrans" cxnId="{F764235C-2365-46D0-AF69-AC9DFD7A2C03}">
      <dgm:prSet/>
      <dgm:spPr/>
      <dgm:t>
        <a:bodyPr/>
        <a:lstStyle/>
        <a:p>
          <a:endParaRPr lang="en-IE"/>
        </a:p>
      </dgm:t>
    </dgm:pt>
    <dgm:pt modelId="{F9CCD2BD-96A3-4C85-AE16-7E2FA84FA995}">
      <dgm:prSet phldrT="[Text]" custT="1"/>
      <dgm:spPr/>
      <dgm:t>
        <a:bodyPr/>
        <a:lstStyle/>
        <a:p>
          <a:r>
            <a:rPr lang="en-IE" sz="1200" dirty="0" smtClean="0"/>
            <a:t>Holistic Needs Assessment </a:t>
          </a:r>
          <a:endParaRPr lang="en-IE" sz="1200" dirty="0"/>
        </a:p>
      </dgm:t>
    </dgm:pt>
    <dgm:pt modelId="{7ABF8514-C708-4E01-B92C-E5384BA3158C}" type="parTrans" cxnId="{8E34DC22-C004-42C9-B47C-2243F8D768B1}">
      <dgm:prSet/>
      <dgm:spPr/>
      <dgm:t>
        <a:bodyPr/>
        <a:lstStyle/>
        <a:p>
          <a:endParaRPr lang="en-IE"/>
        </a:p>
      </dgm:t>
    </dgm:pt>
    <dgm:pt modelId="{F5D1E329-28E4-4688-A101-4EAF8543A048}" type="sibTrans" cxnId="{8E34DC22-C004-42C9-B47C-2243F8D768B1}">
      <dgm:prSet/>
      <dgm:spPr/>
      <dgm:t>
        <a:bodyPr/>
        <a:lstStyle/>
        <a:p>
          <a:endParaRPr lang="en-IE"/>
        </a:p>
      </dgm:t>
    </dgm:pt>
    <dgm:pt modelId="{A3D132BF-7C1C-46F1-BA9B-F51DC1A3FC21}">
      <dgm:prSet phldrT="[Text]" custT="1"/>
      <dgm:spPr/>
      <dgm:t>
        <a:bodyPr/>
        <a:lstStyle/>
        <a:p>
          <a:r>
            <a:rPr lang="en-IE" sz="1200" dirty="0" smtClean="0"/>
            <a:t>Building therapeutic relationships </a:t>
          </a:r>
          <a:endParaRPr lang="en-IE" sz="1200" dirty="0"/>
        </a:p>
      </dgm:t>
    </dgm:pt>
    <dgm:pt modelId="{A1EF1B0E-7204-496E-9BF7-158CCE22FFA6}" type="parTrans" cxnId="{968CE569-9F4D-4FCF-9FFC-C387DFA2A767}">
      <dgm:prSet/>
      <dgm:spPr/>
      <dgm:t>
        <a:bodyPr/>
        <a:lstStyle/>
        <a:p>
          <a:endParaRPr lang="en-IE"/>
        </a:p>
      </dgm:t>
    </dgm:pt>
    <dgm:pt modelId="{1C1D1434-D871-4321-AF04-9EA975FAEFAF}" type="sibTrans" cxnId="{968CE569-9F4D-4FCF-9FFC-C387DFA2A767}">
      <dgm:prSet/>
      <dgm:spPr/>
      <dgm:t>
        <a:bodyPr/>
        <a:lstStyle/>
        <a:p>
          <a:endParaRPr lang="en-IE"/>
        </a:p>
      </dgm:t>
    </dgm:pt>
    <dgm:pt modelId="{3E8FEF74-E4CA-46A4-80BF-8BDD0DD890F1}">
      <dgm:prSet/>
      <dgm:spPr/>
      <dgm:t>
        <a:bodyPr/>
        <a:lstStyle/>
        <a:p>
          <a:endParaRPr lang="en-IE" sz="900" dirty="0" smtClean="0"/>
        </a:p>
      </dgm:t>
    </dgm:pt>
    <dgm:pt modelId="{6F71F390-0379-4332-99F4-3DCE336630D3}" type="sibTrans" cxnId="{F0C775E2-9138-4E12-A1EC-C5070E024868}">
      <dgm:prSet/>
      <dgm:spPr/>
      <dgm:t>
        <a:bodyPr/>
        <a:lstStyle/>
        <a:p>
          <a:endParaRPr lang="en-IE"/>
        </a:p>
      </dgm:t>
    </dgm:pt>
    <dgm:pt modelId="{7A17CA1E-8CDD-4262-B319-714AF21AB330}" type="parTrans" cxnId="{F0C775E2-9138-4E12-A1EC-C5070E024868}">
      <dgm:prSet/>
      <dgm:spPr/>
      <dgm:t>
        <a:bodyPr/>
        <a:lstStyle/>
        <a:p>
          <a:endParaRPr lang="en-IE"/>
        </a:p>
      </dgm:t>
    </dgm:pt>
    <dgm:pt modelId="{481CD579-FB2A-4DD4-9450-6407856B35BA}">
      <dgm:prSet custT="1"/>
      <dgm:spPr/>
      <dgm:t>
        <a:bodyPr/>
        <a:lstStyle/>
        <a:p>
          <a:r>
            <a:rPr lang="en-IE" sz="1100" dirty="0" smtClean="0"/>
            <a:t>Assertive follow up by Nurse and RST</a:t>
          </a:r>
        </a:p>
      </dgm:t>
    </dgm:pt>
    <dgm:pt modelId="{C445507F-576F-4E55-A996-3AC36BBB26F3}" type="sibTrans" cxnId="{CF08626F-C0A7-483E-9637-C0C230D89799}">
      <dgm:prSet/>
      <dgm:spPr/>
      <dgm:t>
        <a:bodyPr/>
        <a:lstStyle/>
        <a:p>
          <a:endParaRPr lang="en-IE"/>
        </a:p>
      </dgm:t>
    </dgm:pt>
    <dgm:pt modelId="{92DC722E-0FE1-4F30-B471-2CB8B0B047C2}" type="parTrans" cxnId="{CF08626F-C0A7-483E-9637-C0C230D89799}">
      <dgm:prSet/>
      <dgm:spPr/>
      <dgm:t>
        <a:bodyPr/>
        <a:lstStyle/>
        <a:p>
          <a:endParaRPr lang="en-IE"/>
        </a:p>
      </dgm:t>
    </dgm:pt>
    <dgm:pt modelId="{503C2AE0-D394-408B-8226-F505B43495F3}">
      <dgm:prSet custT="1"/>
      <dgm:spPr/>
      <dgm:t>
        <a:bodyPr/>
        <a:lstStyle/>
        <a:p>
          <a:r>
            <a:rPr lang="en-IE" sz="1100" dirty="0" smtClean="0"/>
            <a:t>Secondary Care (SJH, MMUH, SVUH)</a:t>
          </a:r>
        </a:p>
      </dgm:t>
    </dgm:pt>
    <dgm:pt modelId="{9B67DD75-5FAB-4D7B-BA28-ACFED9D1CB4B}" type="sibTrans" cxnId="{5BBB152A-BAC3-4DFE-97DC-038240574600}">
      <dgm:prSet/>
      <dgm:spPr/>
      <dgm:t>
        <a:bodyPr/>
        <a:lstStyle/>
        <a:p>
          <a:endParaRPr lang="en-IE"/>
        </a:p>
      </dgm:t>
    </dgm:pt>
    <dgm:pt modelId="{37DFFC53-A193-4B30-BDCF-F26B82B7D9EB}" type="parTrans" cxnId="{5BBB152A-BAC3-4DFE-97DC-038240574600}">
      <dgm:prSet/>
      <dgm:spPr/>
      <dgm:t>
        <a:bodyPr/>
        <a:lstStyle/>
        <a:p>
          <a:endParaRPr lang="en-IE"/>
        </a:p>
      </dgm:t>
    </dgm:pt>
    <dgm:pt modelId="{416668C2-D75C-4378-96CD-978373E18A96}">
      <dgm:prSet custT="1"/>
      <dgm:spPr/>
      <dgm:t>
        <a:bodyPr/>
        <a:lstStyle/>
        <a:p>
          <a:r>
            <a:rPr lang="en-IE" sz="1100" dirty="0" smtClean="0"/>
            <a:t>Primary care services (GP, In-Reach, GMQ, Capuchin) </a:t>
          </a:r>
        </a:p>
      </dgm:t>
    </dgm:pt>
    <dgm:pt modelId="{5245B42A-2B3A-4365-B799-74CC86E51BBD}" type="sibTrans" cxnId="{FD779328-6820-455E-B184-A0D8AE84DD34}">
      <dgm:prSet/>
      <dgm:spPr/>
      <dgm:t>
        <a:bodyPr/>
        <a:lstStyle/>
        <a:p>
          <a:endParaRPr lang="en-IE"/>
        </a:p>
      </dgm:t>
    </dgm:pt>
    <dgm:pt modelId="{4A14AE0E-95F4-465A-BE42-1BE8AC5D36CB}" type="parTrans" cxnId="{FD779328-6820-455E-B184-A0D8AE84DD34}">
      <dgm:prSet/>
      <dgm:spPr/>
      <dgm:t>
        <a:bodyPr/>
        <a:lstStyle/>
        <a:p>
          <a:endParaRPr lang="en-IE"/>
        </a:p>
      </dgm:t>
    </dgm:pt>
    <dgm:pt modelId="{D4C90C20-7976-4779-AC49-CA0DCA6989EE}">
      <dgm:prSet custT="1"/>
      <dgm:spPr/>
      <dgm:t>
        <a:bodyPr/>
        <a:lstStyle/>
        <a:p>
          <a:r>
            <a:rPr lang="en-IE" sz="1100" dirty="0" smtClean="0"/>
            <a:t>Treatment Services </a:t>
          </a:r>
        </a:p>
      </dgm:t>
    </dgm:pt>
    <dgm:pt modelId="{3E48AA5D-E8C9-4039-940B-3B3F53C47D3A}" type="sibTrans" cxnId="{6B7996EB-7F57-49A2-9E33-B6764EB10195}">
      <dgm:prSet/>
      <dgm:spPr/>
      <dgm:t>
        <a:bodyPr/>
        <a:lstStyle/>
        <a:p>
          <a:endParaRPr lang="en-IE"/>
        </a:p>
      </dgm:t>
    </dgm:pt>
    <dgm:pt modelId="{6031CB9D-3E80-4F28-82D1-4387F637BB9F}" type="parTrans" cxnId="{6B7996EB-7F57-49A2-9E33-B6764EB10195}">
      <dgm:prSet/>
      <dgm:spPr/>
      <dgm:t>
        <a:bodyPr/>
        <a:lstStyle/>
        <a:p>
          <a:endParaRPr lang="en-IE"/>
        </a:p>
      </dgm:t>
    </dgm:pt>
    <dgm:pt modelId="{52C82449-98F2-453A-BDA7-27C60940E46B}">
      <dgm:prSet custT="1"/>
      <dgm:spPr/>
      <dgm:t>
        <a:bodyPr/>
        <a:lstStyle/>
        <a:p>
          <a:r>
            <a:rPr lang="en-IE" sz="1100" dirty="0" smtClean="0"/>
            <a:t>Emergency accommodation</a:t>
          </a:r>
        </a:p>
      </dgm:t>
    </dgm:pt>
    <dgm:pt modelId="{E9369F8F-024B-4A62-991A-FEA586DA2E9E}" type="sibTrans" cxnId="{FFECC6ED-4570-4F8B-BF49-36D3C9A5DB62}">
      <dgm:prSet/>
      <dgm:spPr/>
      <dgm:t>
        <a:bodyPr/>
        <a:lstStyle/>
        <a:p>
          <a:endParaRPr lang="en-IE"/>
        </a:p>
      </dgm:t>
    </dgm:pt>
    <dgm:pt modelId="{05EB9524-8621-4A7A-9A14-1DD73C354066}" type="parTrans" cxnId="{FFECC6ED-4570-4F8B-BF49-36D3C9A5DB62}">
      <dgm:prSet/>
      <dgm:spPr/>
      <dgm:t>
        <a:bodyPr/>
        <a:lstStyle/>
        <a:p>
          <a:endParaRPr lang="en-IE"/>
        </a:p>
      </dgm:t>
    </dgm:pt>
    <dgm:pt modelId="{4DF22707-076B-4185-BB09-4DB3EE0CC0D5}">
      <dgm:prSet/>
      <dgm:spPr/>
      <dgm:t>
        <a:bodyPr/>
        <a:lstStyle/>
        <a:p>
          <a:endParaRPr lang="en-IE" sz="900" dirty="0" smtClean="0"/>
        </a:p>
      </dgm:t>
    </dgm:pt>
    <dgm:pt modelId="{21A288C4-D128-4076-B94D-3E05302723A2}" type="sibTrans" cxnId="{529D14BD-E746-446E-8EF3-FF3F959083A0}">
      <dgm:prSet/>
      <dgm:spPr/>
      <dgm:t>
        <a:bodyPr/>
        <a:lstStyle/>
        <a:p>
          <a:endParaRPr lang="en-IE"/>
        </a:p>
      </dgm:t>
    </dgm:pt>
    <dgm:pt modelId="{94F0517D-0D76-4557-ACF0-F97AF12D9AD4}" type="parTrans" cxnId="{529D14BD-E746-446E-8EF3-FF3F959083A0}">
      <dgm:prSet/>
      <dgm:spPr/>
      <dgm:t>
        <a:bodyPr/>
        <a:lstStyle/>
        <a:p>
          <a:endParaRPr lang="en-IE"/>
        </a:p>
      </dgm:t>
    </dgm:pt>
    <dgm:pt modelId="{70072EB6-F8E9-4159-8185-82D0026F468A}">
      <dgm:prSet phldrT="[Text]" custT="1"/>
      <dgm:spPr/>
      <dgm:t>
        <a:bodyPr/>
        <a:lstStyle/>
        <a:p>
          <a:r>
            <a:rPr lang="en-IE" sz="1200" dirty="0" smtClean="0"/>
            <a:t>Members of the public </a:t>
          </a:r>
          <a:endParaRPr lang="en-IE" sz="1200" dirty="0"/>
        </a:p>
      </dgm:t>
    </dgm:pt>
    <dgm:pt modelId="{3EC5069C-2C8C-4B00-8DFC-779AF0417951}" type="parTrans" cxnId="{7A082A66-6C33-4AF4-8F53-C4AD09589E22}">
      <dgm:prSet/>
      <dgm:spPr/>
      <dgm:t>
        <a:bodyPr/>
        <a:lstStyle/>
        <a:p>
          <a:endParaRPr lang="en-IE"/>
        </a:p>
      </dgm:t>
    </dgm:pt>
    <dgm:pt modelId="{59A22D5A-54B3-4E15-96C5-889B85586231}" type="sibTrans" cxnId="{7A082A66-6C33-4AF4-8F53-C4AD09589E22}">
      <dgm:prSet/>
      <dgm:spPr/>
      <dgm:t>
        <a:bodyPr/>
        <a:lstStyle/>
        <a:p>
          <a:endParaRPr lang="en-IE"/>
        </a:p>
      </dgm:t>
    </dgm:pt>
    <dgm:pt modelId="{93D8C9E7-37C1-48A6-90DF-BD9ECDEB4644}" type="pres">
      <dgm:prSet presAssocID="{9C298FE7-BBF6-4A47-B2FC-CD44927C243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A15B524-E612-4833-993C-6BE34DB6EC61}" type="pres">
      <dgm:prSet presAssocID="{19C975A8-10EE-45C2-AA95-FBF6CDF22E3B}" presName="compNode" presStyleCnt="0"/>
      <dgm:spPr/>
    </dgm:pt>
    <dgm:pt modelId="{EA65F0FA-05F7-472D-A15E-405A08E5A98A}" type="pres">
      <dgm:prSet presAssocID="{19C975A8-10EE-45C2-AA95-FBF6CDF22E3B}" presName="noGeometry" presStyleCnt="0"/>
      <dgm:spPr/>
    </dgm:pt>
    <dgm:pt modelId="{E3CAAD22-FB3B-465D-AF35-93F6E485BC90}" type="pres">
      <dgm:prSet presAssocID="{19C975A8-10EE-45C2-AA95-FBF6CDF22E3B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FFA8E59-1B69-4FE4-8734-359D91EB1CA4}" type="pres">
      <dgm:prSet presAssocID="{19C975A8-10EE-45C2-AA95-FBF6CDF22E3B}" presName="childTextHidden" presStyleLbl="bgAccFollowNode1" presStyleIdx="0" presStyleCnt="3"/>
      <dgm:spPr/>
      <dgm:t>
        <a:bodyPr/>
        <a:lstStyle/>
        <a:p>
          <a:endParaRPr lang="en-IE"/>
        </a:p>
      </dgm:t>
    </dgm:pt>
    <dgm:pt modelId="{0BB92425-B217-45C5-99F4-1595D225D2FE}" type="pres">
      <dgm:prSet presAssocID="{19C975A8-10EE-45C2-AA95-FBF6CDF22E3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8F432FB-4278-4026-83BE-27A8A65360D2}" type="pres">
      <dgm:prSet presAssocID="{19C975A8-10EE-45C2-AA95-FBF6CDF22E3B}" presName="aSpace" presStyleCnt="0"/>
      <dgm:spPr/>
    </dgm:pt>
    <dgm:pt modelId="{4D2D1CBE-41B8-4CCE-8440-6E5DE5A283AE}" type="pres">
      <dgm:prSet presAssocID="{2E756FA2-8B07-443A-BD2C-E7B99BDBAB01}" presName="compNode" presStyleCnt="0"/>
      <dgm:spPr/>
    </dgm:pt>
    <dgm:pt modelId="{04D060DA-5BA5-4AAC-9104-F7027233474C}" type="pres">
      <dgm:prSet presAssocID="{2E756FA2-8B07-443A-BD2C-E7B99BDBAB01}" presName="noGeometry" presStyleCnt="0"/>
      <dgm:spPr/>
    </dgm:pt>
    <dgm:pt modelId="{95D380C8-BA54-4D1B-B69A-328AA96A050D}" type="pres">
      <dgm:prSet presAssocID="{2E756FA2-8B07-443A-BD2C-E7B99BDBAB01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34E1EB4-AD68-40FA-B540-F4586F84CC07}" type="pres">
      <dgm:prSet presAssocID="{2E756FA2-8B07-443A-BD2C-E7B99BDBAB01}" presName="childTextHidden" presStyleLbl="bgAccFollowNode1" presStyleIdx="1" presStyleCnt="3"/>
      <dgm:spPr/>
      <dgm:t>
        <a:bodyPr/>
        <a:lstStyle/>
        <a:p>
          <a:endParaRPr lang="en-IE"/>
        </a:p>
      </dgm:t>
    </dgm:pt>
    <dgm:pt modelId="{7F7776C6-BDB8-4416-A635-65F1EE332B1C}" type="pres">
      <dgm:prSet presAssocID="{2E756FA2-8B07-443A-BD2C-E7B99BDBAB0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7CF779E-9842-4FAC-A90C-8AB0674D447C}" type="pres">
      <dgm:prSet presAssocID="{2E756FA2-8B07-443A-BD2C-E7B99BDBAB01}" presName="aSpace" presStyleCnt="0"/>
      <dgm:spPr/>
    </dgm:pt>
    <dgm:pt modelId="{1595368B-6986-4AA1-971C-54A70E8132A8}" type="pres">
      <dgm:prSet presAssocID="{7CEEC6CB-4AB0-4657-97E0-C3B2D51786B7}" presName="compNode" presStyleCnt="0"/>
      <dgm:spPr/>
    </dgm:pt>
    <dgm:pt modelId="{16F7C02E-4C63-49F8-B33A-998D7ABF3E17}" type="pres">
      <dgm:prSet presAssocID="{7CEEC6CB-4AB0-4657-97E0-C3B2D51786B7}" presName="noGeometry" presStyleCnt="0"/>
      <dgm:spPr/>
    </dgm:pt>
    <dgm:pt modelId="{9C615D08-D56A-4971-B9A8-4F70B7B92746}" type="pres">
      <dgm:prSet presAssocID="{7CEEC6CB-4AB0-4657-97E0-C3B2D51786B7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3C01E9E-8A42-417C-8580-8FB32F7C8E2E}" type="pres">
      <dgm:prSet presAssocID="{7CEEC6CB-4AB0-4657-97E0-C3B2D51786B7}" presName="childTextHidden" presStyleLbl="bgAccFollowNode1" presStyleIdx="2" presStyleCnt="3"/>
      <dgm:spPr/>
      <dgm:t>
        <a:bodyPr/>
        <a:lstStyle/>
        <a:p>
          <a:endParaRPr lang="en-IE"/>
        </a:p>
      </dgm:t>
    </dgm:pt>
    <dgm:pt modelId="{DAA6074B-A8E2-4AED-B1B7-D2BE97B49DC4}" type="pres">
      <dgm:prSet presAssocID="{7CEEC6CB-4AB0-4657-97E0-C3B2D51786B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07DB91A0-0211-4EF0-8103-A6D9216FA539}" type="presOf" srcId="{17FD8892-55CB-4020-A908-611811C97833}" destId="{95D380C8-BA54-4D1B-B69A-328AA96A050D}" srcOrd="0" destOrd="3" presId="urn:microsoft.com/office/officeart/2005/8/layout/hProcess6"/>
    <dgm:cxn modelId="{83488376-489D-4029-914D-349820B70A52}" type="presOf" srcId="{52C82449-98F2-453A-BDA7-27C60940E46B}" destId="{9C615D08-D56A-4971-B9A8-4F70B7B92746}" srcOrd="0" destOrd="1" presId="urn:microsoft.com/office/officeart/2005/8/layout/hProcess6"/>
    <dgm:cxn modelId="{DABCCD43-85F4-4707-BAFE-6BDE825ABBC2}" srcId="{2E756FA2-8B07-443A-BD2C-E7B99BDBAB01}" destId="{26B6258F-855C-405E-A814-0BB7E2094E15}" srcOrd="1" destOrd="0" parTransId="{A71DDEA5-B2D7-49B4-A4D2-0033CFCAE5F4}" sibTransId="{009D9586-1C2F-4D92-96F8-B95E750DF7F5}"/>
    <dgm:cxn modelId="{8342EA2D-D9ED-41B2-B278-4D3577ABE047}" type="presOf" srcId="{3E8FEF74-E4CA-46A4-80BF-8BDD0DD890F1}" destId="{33C01E9E-8A42-417C-8580-8FB32F7C8E2E}" srcOrd="1" destOrd="6" presId="urn:microsoft.com/office/officeart/2005/8/layout/hProcess6"/>
    <dgm:cxn modelId="{7237255D-9CD4-43ED-B0E4-089082F6359D}" type="presOf" srcId="{416668C2-D75C-4378-96CD-978373E18A96}" destId="{33C01E9E-8A42-417C-8580-8FB32F7C8E2E}" srcOrd="1" destOrd="3" presId="urn:microsoft.com/office/officeart/2005/8/layout/hProcess6"/>
    <dgm:cxn modelId="{89690E1B-9980-40DE-939F-E1ED8FF95081}" type="presOf" srcId="{19C975A8-10EE-45C2-AA95-FBF6CDF22E3B}" destId="{0BB92425-B217-45C5-99F4-1595D225D2FE}" srcOrd="0" destOrd="0" presId="urn:microsoft.com/office/officeart/2005/8/layout/hProcess6"/>
    <dgm:cxn modelId="{67153D9F-126E-4EB0-B29A-5000E7EF4DC3}" type="presOf" srcId="{2E756FA2-8B07-443A-BD2C-E7B99BDBAB01}" destId="{7F7776C6-BDB8-4416-A635-65F1EE332B1C}" srcOrd="0" destOrd="0" presId="urn:microsoft.com/office/officeart/2005/8/layout/hProcess6"/>
    <dgm:cxn modelId="{1F582CB5-6E44-4610-A252-5C4B7BE9FB18}" type="presOf" srcId="{9C298FE7-BBF6-4A47-B2FC-CD44927C243D}" destId="{93D8C9E7-37C1-48A6-90DF-BD9ECDEB4644}" srcOrd="0" destOrd="0" presId="urn:microsoft.com/office/officeart/2005/8/layout/hProcess6"/>
    <dgm:cxn modelId="{DC510F02-AC69-4113-B526-74EF2885BE1C}" type="presOf" srcId="{503C2AE0-D394-408B-8226-F505B43495F3}" destId="{9C615D08-D56A-4971-B9A8-4F70B7B92746}" srcOrd="0" destOrd="4" presId="urn:microsoft.com/office/officeart/2005/8/layout/hProcess6"/>
    <dgm:cxn modelId="{15F9ACF3-3BA3-4250-A99D-4EBC31655690}" type="presOf" srcId="{A3D132BF-7C1C-46F1-BA9B-F51DC1A3FC21}" destId="{95D380C8-BA54-4D1B-B69A-328AA96A050D}" srcOrd="0" destOrd="0" presId="urn:microsoft.com/office/officeart/2005/8/layout/hProcess6"/>
    <dgm:cxn modelId="{FD779328-6820-455E-B184-A0D8AE84DD34}" srcId="{7CEEC6CB-4AB0-4657-97E0-C3B2D51786B7}" destId="{416668C2-D75C-4378-96CD-978373E18A96}" srcOrd="3" destOrd="0" parTransId="{4A14AE0E-95F4-465A-BE42-1BE8AC5D36CB}" sibTransId="{5245B42A-2B3A-4365-B799-74CC86E51BBD}"/>
    <dgm:cxn modelId="{E180781D-B657-4D55-A2B1-B78D932FB843}" type="presOf" srcId="{70072EB6-F8E9-4159-8185-82D0026F468A}" destId="{E3CAAD22-FB3B-465D-AF35-93F6E485BC90}" srcOrd="0" destOrd="3" presId="urn:microsoft.com/office/officeart/2005/8/layout/hProcess6"/>
    <dgm:cxn modelId="{2635712C-ABEE-4E7E-B30B-72649814D1E1}" type="presOf" srcId="{1E5DC5F7-82F7-424C-BE4C-4DDF2DFFDBE0}" destId="{8FFA8E59-1B69-4FE4-8734-359D91EB1CA4}" srcOrd="1" destOrd="1" presId="urn:microsoft.com/office/officeart/2005/8/layout/hProcess6"/>
    <dgm:cxn modelId="{CF08626F-C0A7-483E-9637-C0C230D89799}" srcId="{7CEEC6CB-4AB0-4657-97E0-C3B2D51786B7}" destId="{481CD579-FB2A-4DD4-9450-6407856B35BA}" srcOrd="5" destOrd="0" parTransId="{92DC722E-0FE1-4F30-B471-2CB8B0B047C2}" sibTransId="{C445507F-576F-4E55-A996-3AC36BBB26F3}"/>
    <dgm:cxn modelId="{A08E9CE3-6539-4E84-86D2-E1A8F04553C8}" type="presOf" srcId="{26B6258F-855C-405E-A814-0BB7E2094E15}" destId="{334E1EB4-AD68-40FA-B540-F4586F84CC07}" srcOrd="1" destOrd="1" presId="urn:microsoft.com/office/officeart/2005/8/layout/hProcess6"/>
    <dgm:cxn modelId="{529D14BD-E746-446E-8EF3-FF3F959083A0}" srcId="{7CEEC6CB-4AB0-4657-97E0-C3B2D51786B7}" destId="{4DF22707-076B-4185-BB09-4DB3EE0CC0D5}" srcOrd="0" destOrd="0" parTransId="{94F0517D-0D76-4557-ACF0-F97AF12D9AD4}" sibTransId="{21A288C4-D128-4076-B94D-3E05302723A2}"/>
    <dgm:cxn modelId="{1851017E-E51E-41C0-981F-5F7EACF12CF4}" type="presOf" srcId="{503C2AE0-D394-408B-8226-F505B43495F3}" destId="{33C01E9E-8A42-417C-8580-8FB32F7C8E2E}" srcOrd="1" destOrd="4" presId="urn:microsoft.com/office/officeart/2005/8/layout/hProcess6"/>
    <dgm:cxn modelId="{1D875E96-42EC-4F45-B732-472BF3224F7A}" srcId="{19C975A8-10EE-45C2-AA95-FBF6CDF22E3B}" destId="{78ED337E-77EE-48FA-97DA-25B118777E6B}" srcOrd="0" destOrd="0" parTransId="{C283AA37-34B4-4965-9552-B799A7131B71}" sibTransId="{14AFCEB4-F176-4E87-8A6C-7E6800C6DA6E}"/>
    <dgm:cxn modelId="{59B8B70B-A26A-4D68-9BD2-E29D7712813B}" type="presOf" srcId="{70072EB6-F8E9-4159-8185-82D0026F468A}" destId="{8FFA8E59-1B69-4FE4-8734-359D91EB1CA4}" srcOrd="1" destOrd="3" presId="urn:microsoft.com/office/officeart/2005/8/layout/hProcess6"/>
    <dgm:cxn modelId="{979B0D79-3790-4DD6-BE89-1E110E5373B6}" type="presOf" srcId="{1E5DC5F7-82F7-424C-BE4C-4DDF2DFFDBE0}" destId="{E3CAAD22-FB3B-465D-AF35-93F6E485BC90}" srcOrd="0" destOrd="1" presId="urn:microsoft.com/office/officeart/2005/8/layout/hProcess6"/>
    <dgm:cxn modelId="{F764235C-2365-46D0-AF69-AC9DFD7A2C03}" srcId="{2E756FA2-8B07-443A-BD2C-E7B99BDBAB01}" destId="{17FD8892-55CB-4020-A908-611811C97833}" srcOrd="3" destOrd="0" parTransId="{343C319D-0B1C-4E72-8475-91D5FCCB234B}" sibTransId="{ED655051-DEF9-437C-857C-37B60093A8EF}"/>
    <dgm:cxn modelId="{2AE9CF8D-CD52-4F53-8808-9AAABDFD01C5}" type="presOf" srcId="{F9CCD2BD-96A3-4C85-AE16-7E2FA84FA995}" destId="{334E1EB4-AD68-40FA-B540-F4586F84CC07}" srcOrd="1" destOrd="2" presId="urn:microsoft.com/office/officeart/2005/8/layout/hProcess6"/>
    <dgm:cxn modelId="{F0C775E2-9138-4E12-A1EC-C5070E024868}" srcId="{7CEEC6CB-4AB0-4657-97E0-C3B2D51786B7}" destId="{3E8FEF74-E4CA-46A4-80BF-8BDD0DD890F1}" srcOrd="6" destOrd="0" parTransId="{7A17CA1E-8CDD-4262-B319-714AF21AB330}" sibTransId="{6F71F390-0379-4332-99F4-3DCE336630D3}"/>
    <dgm:cxn modelId="{FFECC6ED-4570-4F8B-BF49-36D3C9A5DB62}" srcId="{7CEEC6CB-4AB0-4657-97E0-C3B2D51786B7}" destId="{52C82449-98F2-453A-BDA7-27C60940E46B}" srcOrd="1" destOrd="0" parTransId="{05EB9524-8621-4A7A-9A14-1DD73C354066}" sibTransId="{E9369F8F-024B-4A62-991A-FEA586DA2E9E}"/>
    <dgm:cxn modelId="{4D85B066-86B4-4E15-B6F3-DAAB8DABC082}" type="presOf" srcId="{17FD8892-55CB-4020-A908-611811C97833}" destId="{334E1EB4-AD68-40FA-B540-F4586F84CC07}" srcOrd="1" destOrd="3" presId="urn:microsoft.com/office/officeart/2005/8/layout/hProcess6"/>
    <dgm:cxn modelId="{5BBB152A-BAC3-4DFE-97DC-038240574600}" srcId="{7CEEC6CB-4AB0-4657-97E0-C3B2D51786B7}" destId="{503C2AE0-D394-408B-8226-F505B43495F3}" srcOrd="4" destOrd="0" parTransId="{37DFFC53-A193-4B30-BDCF-F26B82B7D9EB}" sibTransId="{9B67DD75-5FAB-4D7B-BA28-ACFED9D1CB4B}"/>
    <dgm:cxn modelId="{1309FA12-DC7A-4F25-8EBB-5A13F5E69227}" type="presOf" srcId="{D4C90C20-7976-4779-AC49-CA0DCA6989EE}" destId="{9C615D08-D56A-4971-B9A8-4F70B7B92746}" srcOrd="0" destOrd="2" presId="urn:microsoft.com/office/officeart/2005/8/layout/hProcess6"/>
    <dgm:cxn modelId="{2CE5162F-5E3B-416D-BC56-70B9B645301A}" type="presOf" srcId="{481CD579-FB2A-4DD4-9450-6407856B35BA}" destId="{9C615D08-D56A-4971-B9A8-4F70B7B92746}" srcOrd="0" destOrd="5" presId="urn:microsoft.com/office/officeart/2005/8/layout/hProcess6"/>
    <dgm:cxn modelId="{10CFC8BD-5FEA-46CC-B7C1-110DC424BFF7}" type="presOf" srcId="{4DF22707-076B-4185-BB09-4DB3EE0CC0D5}" destId="{33C01E9E-8A42-417C-8580-8FB32F7C8E2E}" srcOrd="1" destOrd="0" presId="urn:microsoft.com/office/officeart/2005/8/layout/hProcess6"/>
    <dgm:cxn modelId="{968CE569-9F4D-4FCF-9FFC-C387DFA2A767}" srcId="{2E756FA2-8B07-443A-BD2C-E7B99BDBAB01}" destId="{A3D132BF-7C1C-46F1-BA9B-F51DC1A3FC21}" srcOrd="0" destOrd="0" parTransId="{A1EF1B0E-7204-496E-9BF7-158CCE22FFA6}" sibTransId="{1C1D1434-D871-4321-AF04-9EA975FAEFAF}"/>
    <dgm:cxn modelId="{D7A47700-0AC3-4E4A-8A60-B7477E1D0162}" srcId="{9C298FE7-BBF6-4A47-B2FC-CD44927C243D}" destId="{2E756FA2-8B07-443A-BD2C-E7B99BDBAB01}" srcOrd="1" destOrd="0" parTransId="{10BB0E7A-0E48-4203-BA05-77D5D918664E}" sibTransId="{1AD6D99D-3A88-4CD6-BBA0-C1EDA3FB48C5}"/>
    <dgm:cxn modelId="{1F670925-7410-4AB2-8810-734BB30D0FF8}" type="presOf" srcId="{D4C90C20-7976-4779-AC49-CA0DCA6989EE}" destId="{33C01E9E-8A42-417C-8580-8FB32F7C8E2E}" srcOrd="1" destOrd="2" presId="urn:microsoft.com/office/officeart/2005/8/layout/hProcess6"/>
    <dgm:cxn modelId="{760ABBFF-0840-489C-BFBD-AD6253DF8FD0}" type="presOf" srcId="{F9CCD2BD-96A3-4C85-AE16-7E2FA84FA995}" destId="{95D380C8-BA54-4D1B-B69A-328AA96A050D}" srcOrd="0" destOrd="2" presId="urn:microsoft.com/office/officeart/2005/8/layout/hProcess6"/>
    <dgm:cxn modelId="{F66AFFC6-7902-4D38-A9A5-207BD88E400A}" type="presOf" srcId="{52C82449-98F2-453A-BDA7-27C60940E46B}" destId="{33C01E9E-8A42-417C-8580-8FB32F7C8E2E}" srcOrd="1" destOrd="1" presId="urn:microsoft.com/office/officeart/2005/8/layout/hProcess6"/>
    <dgm:cxn modelId="{C8350E70-7D27-44BC-8CA4-4C855813C62E}" type="presOf" srcId="{481CD579-FB2A-4DD4-9450-6407856B35BA}" destId="{33C01E9E-8A42-417C-8580-8FB32F7C8E2E}" srcOrd="1" destOrd="5" presId="urn:microsoft.com/office/officeart/2005/8/layout/hProcess6"/>
    <dgm:cxn modelId="{6B7996EB-7F57-49A2-9E33-B6764EB10195}" srcId="{7CEEC6CB-4AB0-4657-97E0-C3B2D51786B7}" destId="{D4C90C20-7976-4779-AC49-CA0DCA6989EE}" srcOrd="2" destOrd="0" parTransId="{6031CB9D-3E80-4F28-82D1-4387F637BB9F}" sibTransId="{3E48AA5D-E8C9-4039-940B-3B3F53C47D3A}"/>
    <dgm:cxn modelId="{89F8B3CD-BA5E-471F-8E5A-88C494958FA0}" type="presOf" srcId="{4DF22707-076B-4185-BB09-4DB3EE0CC0D5}" destId="{9C615D08-D56A-4971-B9A8-4F70B7B92746}" srcOrd="0" destOrd="0" presId="urn:microsoft.com/office/officeart/2005/8/layout/hProcess6"/>
    <dgm:cxn modelId="{AC6437BC-2271-4CA5-9D3D-B418DF782B8C}" type="presOf" srcId="{A3D132BF-7C1C-46F1-BA9B-F51DC1A3FC21}" destId="{334E1EB4-AD68-40FA-B540-F4586F84CC07}" srcOrd="1" destOrd="0" presId="urn:microsoft.com/office/officeart/2005/8/layout/hProcess6"/>
    <dgm:cxn modelId="{84E6BD32-F5B0-4225-AA84-7D3058332A3C}" type="presOf" srcId="{78ED337E-77EE-48FA-97DA-25B118777E6B}" destId="{8FFA8E59-1B69-4FE4-8734-359D91EB1CA4}" srcOrd="1" destOrd="0" presId="urn:microsoft.com/office/officeart/2005/8/layout/hProcess6"/>
    <dgm:cxn modelId="{9596A69B-186C-465D-9781-6A3D1A786321}" type="presOf" srcId="{9D70EB7B-98C4-425F-ADE3-48C8D9926181}" destId="{E3CAAD22-FB3B-465D-AF35-93F6E485BC90}" srcOrd="0" destOrd="2" presId="urn:microsoft.com/office/officeart/2005/8/layout/hProcess6"/>
    <dgm:cxn modelId="{62938A43-1064-4223-B77A-6DAF7D6A51C7}" type="presOf" srcId="{3E8FEF74-E4CA-46A4-80BF-8BDD0DD890F1}" destId="{9C615D08-D56A-4971-B9A8-4F70B7B92746}" srcOrd="0" destOrd="6" presId="urn:microsoft.com/office/officeart/2005/8/layout/hProcess6"/>
    <dgm:cxn modelId="{628F7586-1E17-469D-B837-DBCD9DF11120}" srcId="{9C298FE7-BBF6-4A47-B2FC-CD44927C243D}" destId="{19C975A8-10EE-45C2-AA95-FBF6CDF22E3B}" srcOrd="0" destOrd="0" parTransId="{09C04ECC-A694-4258-8632-C886696A8BE2}" sibTransId="{E3426676-36D4-489F-A0F9-31B06F3B2A95}"/>
    <dgm:cxn modelId="{35BC394D-7066-4E4C-ADBE-280CC5AF1EA5}" type="presOf" srcId="{416668C2-D75C-4378-96CD-978373E18A96}" destId="{9C615D08-D56A-4971-B9A8-4F70B7B92746}" srcOrd="0" destOrd="3" presId="urn:microsoft.com/office/officeart/2005/8/layout/hProcess6"/>
    <dgm:cxn modelId="{7A082A66-6C33-4AF4-8F53-C4AD09589E22}" srcId="{19C975A8-10EE-45C2-AA95-FBF6CDF22E3B}" destId="{70072EB6-F8E9-4159-8185-82D0026F468A}" srcOrd="3" destOrd="0" parTransId="{3EC5069C-2C8C-4B00-8DFC-779AF0417951}" sibTransId="{59A22D5A-54B3-4E15-96C5-889B85586231}"/>
    <dgm:cxn modelId="{3415C50F-DAA7-4606-ADB8-8C6C46159D27}" type="presOf" srcId="{78ED337E-77EE-48FA-97DA-25B118777E6B}" destId="{E3CAAD22-FB3B-465D-AF35-93F6E485BC90}" srcOrd="0" destOrd="0" presId="urn:microsoft.com/office/officeart/2005/8/layout/hProcess6"/>
    <dgm:cxn modelId="{6DC43330-5802-4DD8-BC55-F302F904B9D6}" type="presOf" srcId="{26B6258F-855C-405E-A814-0BB7E2094E15}" destId="{95D380C8-BA54-4D1B-B69A-328AA96A050D}" srcOrd="0" destOrd="1" presId="urn:microsoft.com/office/officeart/2005/8/layout/hProcess6"/>
    <dgm:cxn modelId="{21318517-B3C7-4306-9B1F-DC3960D6035B}" type="presOf" srcId="{9D70EB7B-98C4-425F-ADE3-48C8D9926181}" destId="{8FFA8E59-1B69-4FE4-8734-359D91EB1CA4}" srcOrd="1" destOrd="2" presId="urn:microsoft.com/office/officeart/2005/8/layout/hProcess6"/>
    <dgm:cxn modelId="{8E34DC22-C004-42C9-B47C-2243F8D768B1}" srcId="{2E756FA2-8B07-443A-BD2C-E7B99BDBAB01}" destId="{F9CCD2BD-96A3-4C85-AE16-7E2FA84FA995}" srcOrd="2" destOrd="0" parTransId="{7ABF8514-C708-4E01-B92C-E5384BA3158C}" sibTransId="{F5D1E329-28E4-4688-A101-4EAF8543A048}"/>
    <dgm:cxn modelId="{08073472-72FC-43F8-9F42-56A7DEBA5534}" srcId="{19C975A8-10EE-45C2-AA95-FBF6CDF22E3B}" destId="{9D70EB7B-98C4-425F-ADE3-48C8D9926181}" srcOrd="2" destOrd="0" parTransId="{12BCF853-C00B-403B-BC7D-DFE8B90F466A}" sibTransId="{184FD875-B7A3-4E1D-A4B2-EAFB02FFA141}"/>
    <dgm:cxn modelId="{EC2CF6EB-3F96-4405-BD50-AD7244F62137}" srcId="{19C975A8-10EE-45C2-AA95-FBF6CDF22E3B}" destId="{1E5DC5F7-82F7-424C-BE4C-4DDF2DFFDBE0}" srcOrd="1" destOrd="0" parTransId="{1E14DE0A-D621-48A3-BD2C-DB1964E806DF}" sibTransId="{BD5F04A7-7D59-4073-B1E2-57E4B68FF951}"/>
    <dgm:cxn modelId="{F21DDA8F-D9F4-44F5-BDA1-0746510F97D3}" type="presOf" srcId="{7CEEC6CB-4AB0-4657-97E0-C3B2D51786B7}" destId="{DAA6074B-A8E2-4AED-B1B7-D2BE97B49DC4}" srcOrd="0" destOrd="0" presId="urn:microsoft.com/office/officeart/2005/8/layout/hProcess6"/>
    <dgm:cxn modelId="{21172575-383F-42AC-AB35-89EAC39CB7C6}" srcId="{9C298FE7-BBF6-4A47-B2FC-CD44927C243D}" destId="{7CEEC6CB-4AB0-4657-97E0-C3B2D51786B7}" srcOrd="2" destOrd="0" parTransId="{C9EC6F2F-9A93-40ED-8EF7-EF537E93E415}" sibTransId="{07876E91-7DD6-46A2-B401-5857D4F0632C}"/>
    <dgm:cxn modelId="{C67EE155-5456-4983-9F33-FC39C757DA94}" type="presParOf" srcId="{93D8C9E7-37C1-48A6-90DF-BD9ECDEB4644}" destId="{BA15B524-E612-4833-993C-6BE34DB6EC61}" srcOrd="0" destOrd="0" presId="urn:microsoft.com/office/officeart/2005/8/layout/hProcess6"/>
    <dgm:cxn modelId="{382DAE1D-EDB2-4601-B8F4-FB9B23AE858B}" type="presParOf" srcId="{BA15B524-E612-4833-993C-6BE34DB6EC61}" destId="{EA65F0FA-05F7-472D-A15E-405A08E5A98A}" srcOrd="0" destOrd="0" presId="urn:microsoft.com/office/officeart/2005/8/layout/hProcess6"/>
    <dgm:cxn modelId="{D9A60AF2-336C-43B8-8A7D-94D7A72DFB00}" type="presParOf" srcId="{BA15B524-E612-4833-993C-6BE34DB6EC61}" destId="{E3CAAD22-FB3B-465D-AF35-93F6E485BC90}" srcOrd="1" destOrd="0" presId="urn:microsoft.com/office/officeart/2005/8/layout/hProcess6"/>
    <dgm:cxn modelId="{2DD0D8E7-C1B2-404B-8529-CA5BA851580B}" type="presParOf" srcId="{BA15B524-E612-4833-993C-6BE34DB6EC61}" destId="{8FFA8E59-1B69-4FE4-8734-359D91EB1CA4}" srcOrd="2" destOrd="0" presId="urn:microsoft.com/office/officeart/2005/8/layout/hProcess6"/>
    <dgm:cxn modelId="{615CF704-CB06-4313-AA91-8A0B64BCCFAD}" type="presParOf" srcId="{BA15B524-E612-4833-993C-6BE34DB6EC61}" destId="{0BB92425-B217-45C5-99F4-1595D225D2FE}" srcOrd="3" destOrd="0" presId="urn:microsoft.com/office/officeart/2005/8/layout/hProcess6"/>
    <dgm:cxn modelId="{7CE37E8F-187C-498D-A3FB-F74621C0122A}" type="presParOf" srcId="{93D8C9E7-37C1-48A6-90DF-BD9ECDEB4644}" destId="{48F432FB-4278-4026-83BE-27A8A65360D2}" srcOrd="1" destOrd="0" presId="urn:microsoft.com/office/officeart/2005/8/layout/hProcess6"/>
    <dgm:cxn modelId="{09815DFA-CD88-41D5-AF9E-76C16DB37451}" type="presParOf" srcId="{93D8C9E7-37C1-48A6-90DF-BD9ECDEB4644}" destId="{4D2D1CBE-41B8-4CCE-8440-6E5DE5A283AE}" srcOrd="2" destOrd="0" presId="urn:microsoft.com/office/officeart/2005/8/layout/hProcess6"/>
    <dgm:cxn modelId="{6E0032A3-2A3E-4386-9D68-44E66EE2C58B}" type="presParOf" srcId="{4D2D1CBE-41B8-4CCE-8440-6E5DE5A283AE}" destId="{04D060DA-5BA5-4AAC-9104-F7027233474C}" srcOrd="0" destOrd="0" presId="urn:microsoft.com/office/officeart/2005/8/layout/hProcess6"/>
    <dgm:cxn modelId="{CFDCB20C-A2F8-492E-B1BD-8F916293D856}" type="presParOf" srcId="{4D2D1CBE-41B8-4CCE-8440-6E5DE5A283AE}" destId="{95D380C8-BA54-4D1B-B69A-328AA96A050D}" srcOrd="1" destOrd="0" presId="urn:microsoft.com/office/officeart/2005/8/layout/hProcess6"/>
    <dgm:cxn modelId="{30420DD4-2E9A-4DD5-9A22-A2D87FA94692}" type="presParOf" srcId="{4D2D1CBE-41B8-4CCE-8440-6E5DE5A283AE}" destId="{334E1EB4-AD68-40FA-B540-F4586F84CC07}" srcOrd="2" destOrd="0" presId="urn:microsoft.com/office/officeart/2005/8/layout/hProcess6"/>
    <dgm:cxn modelId="{C52CBF5B-577C-490E-BB21-9C00E0C9A21B}" type="presParOf" srcId="{4D2D1CBE-41B8-4CCE-8440-6E5DE5A283AE}" destId="{7F7776C6-BDB8-4416-A635-65F1EE332B1C}" srcOrd="3" destOrd="0" presId="urn:microsoft.com/office/officeart/2005/8/layout/hProcess6"/>
    <dgm:cxn modelId="{47821F46-EB50-498F-8C83-4F56F0CB8AAD}" type="presParOf" srcId="{93D8C9E7-37C1-48A6-90DF-BD9ECDEB4644}" destId="{07CF779E-9842-4FAC-A90C-8AB0674D447C}" srcOrd="3" destOrd="0" presId="urn:microsoft.com/office/officeart/2005/8/layout/hProcess6"/>
    <dgm:cxn modelId="{6A6E27CB-EAB8-4759-85DE-F0FE30037518}" type="presParOf" srcId="{93D8C9E7-37C1-48A6-90DF-BD9ECDEB4644}" destId="{1595368B-6986-4AA1-971C-54A70E8132A8}" srcOrd="4" destOrd="0" presId="urn:microsoft.com/office/officeart/2005/8/layout/hProcess6"/>
    <dgm:cxn modelId="{13637CD6-85AF-4299-8B29-B483E91D04D7}" type="presParOf" srcId="{1595368B-6986-4AA1-971C-54A70E8132A8}" destId="{16F7C02E-4C63-49F8-B33A-998D7ABF3E17}" srcOrd="0" destOrd="0" presId="urn:microsoft.com/office/officeart/2005/8/layout/hProcess6"/>
    <dgm:cxn modelId="{2632D3D8-F4EB-4C6A-AEAF-4FE4B22AA6A4}" type="presParOf" srcId="{1595368B-6986-4AA1-971C-54A70E8132A8}" destId="{9C615D08-D56A-4971-B9A8-4F70B7B92746}" srcOrd="1" destOrd="0" presId="urn:microsoft.com/office/officeart/2005/8/layout/hProcess6"/>
    <dgm:cxn modelId="{596A3BB9-C002-42DE-BF05-66FA406F14B5}" type="presParOf" srcId="{1595368B-6986-4AA1-971C-54A70E8132A8}" destId="{33C01E9E-8A42-417C-8580-8FB32F7C8E2E}" srcOrd="2" destOrd="0" presId="urn:microsoft.com/office/officeart/2005/8/layout/hProcess6"/>
    <dgm:cxn modelId="{1696BC29-146B-4B0B-9F47-6C66ADBCA55D}" type="presParOf" srcId="{1595368B-6986-4AA1-971C-54A70E8132A8}" destId="{DAA6074B-A8E2-4AED-B1B7-D2BE97B49DC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AAD22-FB3B-465D-AF35-93F6E485BC90}">
      <dsp:nvSpPr>
        <dsp:cNvPr id="0" name=""/>
        <dsp:cNvSpPr/>
      </dsp:nvSpPr>
      <dsp:spPr>
        <a:xfrm>
          <a:off x="686712" y="765074"/>
          <a:ext cx="2726196" cy="238303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RST</a:t>
          </a:r>
          <a:endParaRPr lang="en-I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HF Intake</a:t>
          </a:r>
          <a:endParaRPr lang="en-I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Other voluntary and statutory services  who have contact with rough sleepers</a:t>
          </a:r>
          <a:endParaRPr lang="en-I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Members of the public </a:t>
          </a:r>
          <a:endParaRPr lang="en-IE" sz="1200" kern="1200" dirty="0"/>
        </a:p>
      </dsp:txBody>
      <dsp:txXfrm>
        <a:off x="1368261" y="1122530"/>
        <a:ext cx="1329021" cy="1668126"/>
      </dsp:txXfrm>
    </dsp:sp>
    <dsp:sp modelId="{0BB92425-B217-45C5-99F4-1595D225D2FE}">
      <dsp:nvSpPr>
        <dsp:cNvPr id="0" name=""/>
        <dsp:cNvSpPr/>
      </dsp:nvSpPr>
      <dsp:spPr>
        <a:xfrm>
          <a:off x="5163" y="1275044"/>
          <a:ext cx="1363098" cy="13630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b="1" kern="1200" dirty="0" smtClean="0">
              <a:solidFill>
                <a:schemeClr val="tx1"/>
              </a:solidFill>
            </a:rPr>
            <a:t>Referral to MHU</a:t>
          </a:r>
          <a:endParaRPr lang="en-IE" sz="1400" b="1" kern="1200" dirty="0">
            <a:solidFill>
              <a:schemeClr val="tx1"/>
            </a:solidFill>
          </a:endParaRPr>
        </a:p>
      </dsp:txBody>
      <dsp:txXfrm>
        <a:off x="204784" y="1474665"/>
        <a:ext cx="963856" cy="963856"/>
      </dsp:txXfrm>
    </dsp:sp>
    <dsp:sp modelId="{95D380C8-BA54-4D1B-B69A-328AA96A050D}">
      <dsp:nvSpPr>
        <dsp:cNvPr id="0" name=""/>
        <dsp:cNvSpPr/>
      </dsp:nvSpPr>
      <dsp:spPr>
        <a:xfrm>
          <a:off x="4264844" y="765074"/>
          <a:ext cx="2726196" cy="238303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Building therapeutic relationships </a:t>
          </a:r>
          <a:endParaRPr lang="en-I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Health Care Provision </a:t>
          </a:r>
          <a:endParaRPr lang="en-I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Holistic Needs Assessment </a:t>
          </a:r>
          <a:endParaRPr lang="en-I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Harm Reduction</a:t>
          </a:r>
          <a:endParaRPr lang="en-IE" sz="1200" kern="1200" dirty="0"/>
        </a:p>
      </dsp:txBody>
      <dsp:txXfrm>
        <a:off x="4946393" y="1122530"/>
        <a:ext cx="1329021" cy="1668126"/>
      </dsp:txXfrm>
    </dsp:sp>
    <dsp:sp modelId="{7F7776C6-BDB8-4416-A635-65F1EE332B1C}">
      <dsp:nvSpPr>
        <dsp:cNvPr id="0" name=""/>
        <dsp:cNvSpPr/>
      </dsp:nvSpPr>
      <dsp:spPr>
        <a:xfrm>
          <a:off x="3583295" y="1275044"/>
          <a:ext cx="1363098" cy="13630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b="1" kern="1200" dirty="0" smtClean="0">
              <a:solidFill>
                <a:schemeClr val="tx1"/>
              </a:solidFill>
            </a:rPr>
            <a:t>Engagement</a:t>
          </a:r>
          <a:r>
            <a:rPr lang="en-IE" sz="1400" kern="1200" dirty="0" smtClean="0"/>
            <a:t> </a:t>
          </a:r>
          <a:endParaRPr lang="en-IE" sz="1400" kern="1200" dirty="0"/>
        </a:p>
      </dsp:txBody>
      <dsp:txXfrm>
        <a:off x="3782916" y="1474665"/>
        <a:ext cx="963856" cy="963856"/>
      </dsp:txXfrm>
    </dsp:sp>
    <dsp:sp modelId="{9C615D08-D56A-4971-B9A8-4F70B7B92746}">
      <dsp:nvSpPr>
        <dsp:cNvPr id="0" name=""/>
        <dsp:cNvSpPr/>
      </dsp:nvSpPr>
      <dsp:spPr>
        <a:xfrm>
          <a:off x="7842977" y="765074"/>
          <a:ext cx="2726196" cy="238303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E" sz="9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Emergency accommodation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Treatment Services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Primary care services (GP, In-Reach, GMQ, Capuchin)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Secondary Care (SJH, MMUH, SVUH)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Assertive follow up by Nurse and RST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E" sz="900" kern="1200" dirty="0" smtClean="0"/>
        </a:p>
      </dsp:txBody>
      <dsp:txXfrm>
        <a:off x="8524526" y="1122530"/>
        <a:ext cx="1329021" cy="1668126"/>
      </dsp:txXfrm>
    </dsp:sp>
    <dsp:sp modelId="{DAA6074B-A8E2-4AED-B1B7-D2BE97B49DC4}">
      <dsp:nvSpPr>
        <dsp:cNvPr id="0" name=""/>
        <dsp:cNvSpPr/>
      </dsp:nvSpPr>
      <dsp:spPr>
        <a:xfrm>
          <a:off x="7161428" y="1275044"/>
          <a:ext cx="1363098" cy="13630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b="1" kern="1200" dirty="0" smtClean="0">
              <a:solidFill>
                <a:schemeClr val="tx1"/>
              </a:solidFill>
            </a:rPr>
            <a:t>Referral on and follow up</a:t>
          </a:r>
          <a:endParaRPr lang="en-IE" sz="1400" b="1" kern="1200" dirty="0">
            <a:solidFill>
              <a:schemeClr val="tx1"/>
            </a:solidFill>
          </a:endParaRPr>
        </a:p>
      </dsp:txBody>
      <dsp:txXfrm>
        <a:off x="7361049" y="1474665"/>
        <a:ext cx="963856" cy="963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9AE39-71E9-4702-9153-DC42DA920BF0}" type="datetimeFigureOut">
              <a:rPr lang="en-IE" smtClean="0"/>
              <a:t>26/10/2017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5B55-401E-4CB4-8D6E-D3409A737AAE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7819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40yr old lady sleeping in tent in </a:t>
            </a:r>
            <a:r>
              <a:rPr lang="en-IE" dirty="0" err="1" smtClean="0"/>
              <a:t>Chaplelizod</a:t>
            </a:r>
            <a:r>
              <a:rPr lang="en-IE" dirty="0" smtClean="0"/>
              <a:t> with aggressive partner. Seen form 2011-2016 by MQI, Haven, Granby and MHU – Diabetes, Respiratory tract Infections. Alcohol dependence.</a:t>
            </a:r>
          </a:p>
          <a:p>
            <a:r>
              <a:rPr lang="en-IE" dirty="0" smtClean="0"/>
              <a:t>In 2016 seen in </a:t>
            </a:r>
            <a:r>
              <a:rPr lang="en-IE" dirty="0" err="1" smtClean="0"/>
              <a:t>Bru</a:t>
            </a:r>
            <a:r>
              <a:rPr lang="en-IE" dirty="0" smtClean="0"/>
              <a:t> and Granby post inpatient stay in Hospital including ICU. Last seen Oct 2016</a:t>
            </a:r>
          </a:p>
          <a:p>
            <a:r>
              <a:rPr lang="en-IE" dirty="0" smtClean="0"/>
              <a:t>In July 2017 referred by RST to MHU – visited in tent in </a:t>
            </a:r>
            <a:r>
              <a:rPr lang="en-IE" dirty="0" err="1" smtClean="0"/>
              <a:t>Chaplelizod</a:t>
            </a:r>
            <a:r>
              <a:rPr lang="en-IE" dirty="0" smtClean="0"/>
              <a:t>. Very unwell, no diabetic meds for last 6 months. Over next month In Reach and MHU see her 12 times. MHU get a bed in </a:t>
            </a:r>
            <a:r>
              <a:rPr lang="en-IE" dirty="0" err="1" smtClean="0"/>
              <a:t>Bru</a:t>
            </a:r>
            <a:r>
              <a:rPr lang="en-IE" dirty="0" smtClean="0"/>
              <a:t> for the odd night, blood samples taken on MHU, BSL 31, admitted to SJH for inpatient stay x 1 week. Stabilised and discharged back to tent. MHU continues to link in for prescribing of medications. Linked in with Diabetic clinic in Capuchin Centre.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5B55-401E-4CB4-8D6E-D3409A737AAE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3377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40yr old lady sleeping in tent in </a:t>
            </a:r>
            <a:r>
              <a:rPr lang="en-IE" dirty="0" err="1" smtClean="0"/>
              <a:t>Chaplelizod</a:t>
            </a:r>
            <a:r>
              <a:rPr lang="en-IE" dirty="0" smtClean="0"/>
              <a:t> with aggressive partner. Seen form 2011-2016 by MQI, Haven, Granby and MHU – Diabetes, Respiratory tract Infections. Alcohol dependence.</a:t>
            </a:r>
          </a:p>
          <a:p>
            <a:r>
              <a:rPr lang="en-IE" dirty="0" smtClean="0"/>
              <a:t>In 2016 seen in </a:t>
            </a:r>
            <a:r>
              <a:rPr lang="en-IE" dirty="0" err="1" smtClean="0"/>
              <a:t>Bru</a:t>
            </a:r>
            <a:r>
              <a:rPr lang="en-IE" dirty="0" smtClean="0"/>
              <a:t> and Granby post inpatient stay in Hospital including ICU. Last seen Oct 2016</a:t>
            </a:r>
          </a:p>
          <a:p>
            <a:r>
              <a:rPr lang="en-IE" dirty="0" smtClean="0"/>
              <a:t>In July 2017 referred by RST to MHU – visited in tent in </a:t>
            </a:r>
            <a:r>
              <a:rPr lang="en-IE" dirty="0" err="1" smtClean="0"/>
              <a:t>Chaplelizod</a:t>
            </a:r>
            <a:r>
              <a:rPr lang="en-IE" dirty="0" smtClean="0"/>
              <a:t>. Very unwell, no diabetic meds for last 6 months. Over next month In Reach and MHU see her 12 times. MHU get a bed in </a:t>
            </a:r>
            <a:r>
              <a:rPr lang="en-IE" dirty="0" err="1" smtClean="0"/>
              <a:t>Bru</a:t>
            </a:r>
            <a:r>
              <a:rPr lang="en-IE" dirty="0" smtClean="0"/>
              <a:t> for the odd night, blood samples taken on MHU, BSL 31, admitted to SJH for inpatient stay x 1 week. Stabilised and discharged back to tent. MHU continues to link in for prescribing of medications. Linked in with Diabetic clinic in Capuchin Centre.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5B55-401E-4CB4-8D6E-D3409A737AAE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8291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70yr old lady sleeping in her car with Cat in </a:t>
            </a:r>
            <a:r>
              <a:rPr lang="en-IE" dirty="0" err="1" smtClean="0"/>
              <a:t>Santry</a:t>
            </a:r>
            <a:r>
              <a:rPr lang="en-IE" dirty="0" smtClean="0"/>
              <a:t>. Drove from Germany. Very poor mobility issues uses Zimmer frame &amp; Diabetes.</a:t>
            </a:r>
          </a:p>
          <a:p>
            <a:r>
              <a:rPr lang="en-IE" dirty="0" smtClean="0"/>
              <a:t>McDonalds staff reported her to RST team. MHU attended Nurse convinced to take Bed in </a:t>
            </a:r>
            <a:r>
              <a:rPr lang="en-IE" dirty="0" err="1" smtClean="0"/>
              <a:t>Bru</a:t>
            </a:r>
            <a:r>
              <a:rPr lang="en-IE" dirty="0" smtClean="0"/>
              <a:t> night shelter. Followed MHU back to </a:t>
            </a:r>
            <a:r>
              <a:rPr lang="en-IE" dirty="0" err="1" smtClean="0"/>
              <a:t>Bru</a:t>
            </a:r>
            <a:r>
              <a:rPr lang="en-IE" dirty="0" smtClean="0"/>
              <a:t> in her car. Where to park car a problem as </a:t>
            </a:r>
            <a:r>
              <a:rPr lang="en-IE" dirty="0" err="1" smtClean="0"/>
              <a:t>shes</a:t>
            </a:r>
            <a:r>
              <a:rPr lang="en-IE" dirty="0" smtClean="0"/>
              <a:t> afraid belonging will be robbed. Temporary solution found. Focus Housing First team took lead in arranging taxis for her to and from her car during the day.</a:t>
            </a:r>
          </a:p>
          <a:p>
            <a:r>
              <a:rPr lang="en-IE" dirty="0" smtClean="0"/>
              <a:t>Stayed in </a:t>
            </a:r>
            <a:r>
              <a:rPr lang="en-IE" dirty="0" err="1" smtClean="0"/>
              <a:t>Bru</a:t>
            </a:r>
            <a:r>
              <a:rPr lang="en-IE" dirty="0" smtClean="0"/>
              <a:t> x 2 weeks. Multiple interventions for personal care and supports. Attempts made to secure suitable private rented accommodation as had pension. Unsuccessful.</a:t>
            </a:r>
          </a:p>
          <a:p>
            <a:r>
              <a:rPr lang="en-IE" dirty="0" smtClean="0"/>
              <a:t>Left Dublin and moved to Cork.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5B55-401E-4CB4-8D6E-D3409A737AAE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9883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55yr old male - new patient to </a:t>
            </a:r>
            <a:r>
              <a:rPr lang="en-IE" dirty="0" err="1" smtClean="0"/>
              <a:t>Safetynet</a:t>
            </a:r>
            <a:r>
              <a:rPr lang="en-IE" dirty="0" smtClean="0"/>
              <a:t> referred from Focus Ireland Intake team. Left hostel accommodation as felt unsafe. Staying on </a:t>
            </a:r>
            <a:r>
              <a:rPr lang="en-IE" dirty="0" err="1" smtClean="0"/>
              <a:t>Killiney</a:t>
            </a:r>
            <a:r>
              <a:rPr lang="en-IE" dirty="0" smtClean="0"/>
              <a:t> beach when first visit. Drinking 10 cans/ day, smoker, no other drug use.</a:t>
            </a:r>
          </a:p>
          <a:p>
            <a:r>
              <a:rPr lang="en-IE" dirty="0" smtClean="0"/>
              <a:t>Self-Discharged from SJH. Admitted from ED. Fracture / Osteomyelitis. Now ulcers on R foot after using orthopaedic boot. DNA multiple appointments </a:t>
            </a:r>
          </a:p>
          <a:p>
            <a:r>
              <a:rPr lang="en-IE" dirty="0" smtClean="0"/>
              <a:t>MHU team have attended a few times, dressed foot, referred to detox.</a:t>
            </a:r>
          </a:p>
          <a:p>
            <a:r>
              <a:rPr lang="en-IE" dirty="0" smtClean="0"/>
              <a:t>Attended fracture clinic, tent taken away while at appointment</a:t>
            </a:r>
          </a:p>
          <a:p>
            <a:r>
              <a:rPr lang="en-IE" dirty="0" smtClean="0"/>
              <a:t>Admitted to </a:t>
            </a:r>
            <a:r>
              <a:rPr lang="en-IE" dirty="0" err="1" smtClean="0"/>
              <a:t>simon</a:t>
            </a:r>
            <a:r>
              <a:rPr lang="en-IE" dirty="0" smtClean="0"/>
              <a:t> detox 3 days later and doing well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5B55-401E-4CB4-8D6E-D3409A737AAE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5508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D38-3748-4ACF-92B4-BAD4C4854980}" type="datetimeFigureOut">
              <a:rPr lang="en-IE" smtClean="0"/>
              <a:t>26/10/2017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3BBD-B0E9-47A0-93B1-DECE8FA694C5}" type="slidenum">
              <a:rPr lang="en-IE" smtClean="0"/>
              <a:t>‹Nr.›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0"/>
            <a:ext cx="241300" cy="632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7005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D38-3748-4ACF-92B4-BAD4C4854980}" type="datetimeFigureOut">
              <a:rPr lang="en-IE" smtClean="0"/>
              <a:t>26/10/2017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3BBD-B0E9-47A0-93B1-DECE8FA694C5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502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D38-3748-4ACF-92B4-BAD4C4854980}" type="datetimeFigureOut">
              <a:rPr lang="en-IE" smtClean="0"/>
              <a:t>26/10/2017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3BBD-B0E9-47A0-93B1-DECE8FA694C5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381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D38-3748-4ACF-92B4-BAD4C4854980}" type="datetimeFigureOut">
              <a:rPr lang="en-IE" smtClean="0"/>
              <a:t>26/10/2017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3BBD-B0E9-47A0-93B1-DECE8FA694C5}" type="slidenum">
              <a:rPr lang="en-IE" smtClean="0"/>
              <a:t>‹Nr.›</a:t>
            </a:fld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850" y="5259262"/>
            <a:ext cx="1225550" cy="9051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41300" cy="632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248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D38-3748-4ACF-92B4-BAD4C4854980}" type="datetimeFigureOut">
              <a:rPr lang="en-IE" smtClean="0"/>
              <a:t>26/10/2017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3BBD-B0E9-47A0-93B1-DECE8FA694C5}" type="slidenum">
              <a:rPr lang="en-IE" smtClean="0"/>
              <a:t>‹Nr.›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62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D38-3748-4ACF-92B4-BAD4C4854980}" type="datetimeFigureOut">
              <a:rPr lang="en-IE" smtClean="0"/>
              <a:t>26/10/2017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3BBD-B0E9-47A0-93B1-DECE8FA694C5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320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D38-3748-4ACF-92B4-BAD4C4854980}" type="datetimeFigureOut">
              <a:rPr lang="en-IE" smtClean="0"/>
              <a:t>26/10/2017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3BBD-B0E9-47A0-93B1-DECE8FA694C5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99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D38-3748-4ACF-92B4-BAD4C4854980}" type="datetimeFigureOut">
              <a:rPr lang="en-IE" smtClean="0"/>
              <a:t>26/10/2017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3BBD-B0E9-47A0-93B1-DECE8FA694C5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25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D38-3748-4ACF-92B4-BAD4C4854980}" type="datetimeFigureOut">
              <a:rPr lang="en-IE" smtClean="0"/>
              <a:t>26/10/2017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3BBD-B0E9-47A0-93B1-DECE8FA694C5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667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BF81D38-3748-4ACF-92B4-BAD4C4854980}" type="datetimeFigureOut">
              <a:rPr lang="en-IE" smtClean="0"/>
              <a:t>26/10/2017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63BBD-B0E9-47A0-93B1-DECE8FA694C5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150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D38-3748-4ACF-92B4-BAD4C4854980}" type="datetimeFigureOut">
              <a:rPr lang="en-IE" smtClean="0"/>
              <a:t>26/10/2017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3BBD-B0E9-47A0-93B1-DECE8FA694C5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961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BF81D38-3748-4ACF-92B4-BAD4C4854980}" type="datetimeFigureOut">
              <a:rPr lang="en-IE" smtClean="0"/>
              <a:t>26/10/2017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463BBD-B0E9-47A0-93B1-DECE8FA694C5}" type="slidenum">
              <a:rPr lang="en-IE" smtClean="0"/>
              <a:t>‹Nr.›</a:t>
            </a:fld>
            <a:endParaRPr lang="en-I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78" y="261921"/>
            <a:ext cx="944702" cy="73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948" y="881531"/>
            <a:ext cx="10058400" cy="2917738"/>
          </a:xfrm>
        </p:spPr>
        <p:txBody>
          <a:bodyPr>
            <a:normAutofit/>
          </a:bodyPr>
          <a:lstStyle/>
          <a:p>
            <a:r>
              <a:rPr lang="en-IE" dirty="0" smtClean="0"/>
              <a:t>Mobile Health</a:t>
            </a:r>
            <a:br>
              <a:rPr lang="en-IE" dirty="0" smtClean="0"/>
            </a:br>
            <a:r>
              <a:rPr lang="en-IE" dirty="0" smtClean="0"/>
              <a:t>Clinic</a:t>
            </a:r>
            <a:endParaRPr lang="en-IE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930" y="747314"/>
            <a:ext cx="2843103" cy="22064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631" y="3065976"/>
            <a:ext cx="2614568" cy="129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18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vehicle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8" y="2287922"/>
            <a:ext cx="3853218" cy="28899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552" y="1845734"/>
            <a:ext cx="2934610" cy="39128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851" y="1934785"/>
            <a:ext cx="2697139" cy="359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7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Purpose	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To bring health care to homeless individuals who are rough sleeping or have no access to health care.</a:t>
            </a:r>
          </a:p>
          <a:p>
            <a:pPr marL="0" indent="0">
              <a:buNone/>
            </a:pPr>
            <a:r>
              <a:rPr lang="en-IE" dirty="0" smtClean="0"/>
              <a:t>To link clients presenting to the ‘bus’ into medical and homeless support services</a:t>
            </a:r>
          </a:p>
          <a:p>
            <a:pPr marL="0" indent="0">
              <a:buNone/>
            </a:pPr>
            <a:r>
              <a:rPr lang="en-IE" dirty="0" smtClean="0"/>
              <a:t>To provide harm reduction and needle exchange services</a:t>
            </a:r>
          </a:p>
          <a:p>
            <a:pPr marL="0" indent="0">
              <a:buNone/>
            </a:pPr>
            <a:r>
              <a:rPr lang="en-IE" dirty="0" smtClean="0"/>
              <a:t>To provide GP registrars with experience working with a homeless client and increase their understanding of the needs of that group. </a:t>
            </a:r>
          </a:p>
        </p:txBody>
      </p:sp>
    </p:spTree>
    <p:extLst>
      <p:ext uri="{BB962C8B-B14F-4D97-AF65-F5344CB8AC3E}">
        <p14:creationId xmlns:p14="http://schemas.microsoft.com/office/powerpoint/2010/main" val="268317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200" dirty="0" smtClean="0"/>
              <a:t>Operations</a:t>
            </a:r>
            <a:r>
              <a:rPr lang="en-IE" sz="2800" dirty="0"/>
              <a:t/>
            </a:r>
            <a:br>
              <a:rPr lang="en-IE" sz="2800" dirty="0"/>
            </a:br>
            <a:endParaRPr lang="en-IE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573553"/>
              </p:ext>
            </p:extLst>
          </p:nvPr>
        </p:nvGraphicFramePr>
        <p:xfrm>
          <a:off x="1096962" y="1955800"/>
          <a:ext cx="10574337" cy="3913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545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22405"/>
            <a:ext cx="10058400" cy="1450757"/>
          </a:xfrm>
        </p:spPr>
        <p:txBody>
          <a:bodyPr/>
          <a:lstStyle/>
          <a:p>
            <a:r>
              <a:rPr lang="en-IE" dirty="0" smtClean="0"/>
              <a:t>Team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47783"/>
            <a:ext cx="10058400" cy="4023360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1149927" y="2096375"/>
            <a:ext cx="7359073" cy="298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D147"/>
              </a:buClr>
              <a:buSzPct val="100000"/>
              <a:buFont typeface="Calibri" panose="020F0502020204030204" pitchFamily="34" charset="0"/>
              <a:buChar char=" "/>
            </a:pPr>
            <a:r>
              <a:rPr lang="en-IE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GP Registrars- </a:t>
            </a:r>
            <a:r>
              <a:rPr lang="en-IE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NDCGP</a:t>
            </a:r>
            <a:r>
              <a:rPr lang="en-IE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UCD, TCD    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D147"/>
              </a:buClr>
              <a:buSzPct val="100000"/>
              <a:buFont typeface="Calibri" panose="020F0502020204030204" pitchFamily="34" charset="0"/>
              <a:buChar char=" "/>
            </a:pPr>
            <a:r>
              <a:rPr lang="en-IE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Safetynet </a:t>
            </a:r>
            <a:r>
              <a:rPr lang="en-IE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Nurses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D147"/>
              </a:buClr>
              <a:buSzPct val="100000"/>
              <a:buFont typeface="Calibri" panose="020F0502020204030204" pitchFamily="34" charset="0"/>
              <a:buChar char=" "/>
            </a:pPr>
            <a:r>
              <a:rPr lang="en-IE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Safetynet </a:t>
            </a:r>
            <a:r>
              <a:rPr lang="en-IE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Clinical Supervisors 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D147"/>
              </a:buClr>
              <a:buSzPct val="100000"/>
              <a:buFont typeface="Calibri" panose="020F0502020204030204" pitchFamily="34" charset="0"/>
              <a:buChar char=" "/>
            </a:pPr>
            <a:r>
              <a:rPr lang="en-IE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Dublin </a:t>
            </a:r>
            <a:r>
              <a:rPr lang="en-IE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Simon Community- Rough Sleeper </a:t>
            </a:r>
            <a:r>
              <a:rPr lang="en-IE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Team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D147"/>
              </a:buClr>
              <a:buSzPct val="100000"/>
              <a:buFont typeface="Calibri" panose="020F0502020204030204" pitchFamily="34" charset="0"/>
              <a:buChar char=" "/>
            </a:pPr>
            <a:r>
              <a:rPr lang="en-IE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Order of Malta  </a:t>
            </a:r>
            <a:endParaRPr lang="en-IE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D147"/>
              </a:buClr>
              <a:buSzPct val="100000"/>
              <a:buFont typeface="Calibri" panose="020F0502020204030204" pitchFamily="34" charset="0"/>
              <a:buChar char=" "/>
            </a:pPr>
            <a:endParaRPr lang="en-IE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66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Study 1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49949"/>
            <a:ext cx="10058400" cy="4023360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1097281" y="1845734"/>
            <a:ext cx="947973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/>
              <a:t>40yr old </a:t>
            </a:r>
            <a:r>
              <a:rPr lang="en-IE" dirty="0" smtClean="0"/>
              <a:t>female</a:t>
            </a:r>
          </a:p>
          <a:p>
            <a:r>
              <a:rPr lang="en-IE" dirty="0"/>
              <a:t>S</a:t>
            </a:r>
            <a:r>
              <a:rPr lang="en-IE" dirty="0" smtClean="0"/>
              <a:t>leeping </a:t>
            </a:r>
            <a:r>
              <a:rPr lang="en-IE" dirty="0"/>
              <a:t>in tent in </a:t>
            </a:r>
            <a:r>
              <a:rPr lang="en-IE" dirty="0" smtClean="0"/>
              <a:t>Dublin 20 </a:t>
            </a:r>
          </a:p>
          <a:p>
            <a:endParaRPr lang="en-IE" dirty="0" smtClean="0"/>
          </a:p>
          <a:p>
            <a:r>
              <a:rPr lang="en-IE" dirty="0" smtClean="0"/>
              <a:t>Medical History  - Diabetes</a:t>
            </a:r>
            <a:r>
              <a:rPr lang="en-IE" dirty="0"/>
              <a:t>, Respiratory tract </a:t>
            </a:r>
            <a:r>
              <a:rPr lang="en-IE" dirty="0" smtClean="0"/>
              <a:t>Infections, </a:t>
            </a:r>
            <a:r>
              <a:rPr lang="en-IE" dirty="0"/>
              <a:t>Alcohol dependence</a:t>
            </a:r>
            <a:r>
              <a:rPr lang="en-IE" dirty="0" smtClean="0"/>
              <a:t>.</a:t>
            </a:r>
          </a:p>
          <a:p>
            <a:endParaRPr lang="en-IE" dirty="0" smtClean="0"/>
          </a:p>
          <a:p>
            <a:r>
              <a:rPr lang="en-IE" dirty="0" smtClean="0"/>
              <a:t>Referred by HF Intake in July 2017</a:t>
            </a:r>
            <a:endParaRPr lang="en-IE" dirty="0"/>
          </a:p>
          <a:p>
            <a:r>
              <a:rPr lang="en-IE" dirty="0"/>
              <a:t>V</a:t>
            </a:r>
            <a:r>
              <a:rPr lang="en-IE" dirty="0" smtClean="0"/>
              <a:t>isited </a:t>
            </a:r>
            <a:r>
              <a:rPr lang="en-IE" dirty="0"/>
              <a:t>in </a:t>
            </a:r>
            <a:r>
              <a:rPr lang="en-IE" dirty="0" smtClean="0"/>
              <a:t>tent by medical team</a:t>
            </a:r>
          </a:p>
          <a:p>
            <a:r>
              <a:rPr lang="en-IE" dirty="0" smtClean="0"/>
              <a:t>Very </a:t>
            </a:r>
            <a:r>
              <a:rPr lang="en-IE" dirty="0"/>
              <a:t>unwell, no diabetic </a:t>
            </a:r>
            <a:r>
              <a:rPr lang="en-IE" dirty="0" smtClean="0"/>
              <a:t>medicines for 6 months, bloods taken on MHU, admitted to hospital via Inclusion health team (SJH)</a:t>
            </a:r>
          </a:p>
          <a:p>
            <a:r>
              <a:rPr lang="en-IE" dirty="0" smtClean="0"/>
              <a:t>Stabilised and discharged back to tent with support from MHU.</a:t>
            </a:r>
          </a:p>
          <a:p>
            <a:r>
              <a:rPr lang="en-IE" dirty="0" smtClean="0"/>
              <a:t>Regular visits by MHU to </a:t>
            </a:r>
            <a:r>
              <a:rPr lang="en-IE" dirty="0" err="1" smtClean="0"/>
              <a:t>prescribde</a:t>
            </a:r>
            <a:r>
              <a:rPr lang="en-IE" dirty="0" smtClean="0"/>
              <a:t> medication, promote compliance and do general health checks. </a:t>
            </a:r>
          </a:p>
          <a:p>
            <a:r>
              <a:rPr lang="en-IE" dirty="0" smtClean="0"/>
              <a:t>Remains stable and is linked in with Diabetic clinic at the Capuchin </a:t>
            </a:r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3954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Study 2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/>
              <a:t>70yr old </a:t>
            </a:r>
            <a:r>
              <a:rPr lang="en-IE" dirty="0" smtClean="0"/>
              <a:t>female, drove </a:t>
            </a:r>
            <a:r>
              <a:rPr lang="en-IE" dirty="0"/>
              <a:t>from </a:t>
            </a:r>
            <a:r>
              <a:rPr lang="en-IE" dirty="0" smtClean="0"/>
              <a:t>Mainland Europe.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/>
              <a:t>Sleeping </a:t>
            </a:r>
            <a:r>
              <a:rPr lang="en-IE" dirty="0"/>
              <a:t>in a</a:t>
            </a:r>
            <a:r>
              <a:rPr lang="en-IE" dirty="0" smtClean="0"/>
              <a:t> </a:t>
            </a:r>
            <a:r>
              <a:rPr lang="en-IE" dirty="0"/>
              <a:t>car </a:t>
            </a:r>
            <a:r>
              <a:rPr lang="en-IE" dirty="0" smtClean="0"/>
              <a:t>in Dublin 9 carpark.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E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/>
              <a:t>Medical History - Diabetes, </a:t>
            </a:r>
            <a:r>
              <a:rPr lang="en-IE" dirty="0"/>
              <a:t>s</a:t>
            </a:r>
            <a:r>
              <a:rPr lang="en-IE" dirty="0" smtClean="0"/>
              <a:t>pinal stenosis, foot drop</a:t>
            </a:r>
            <a:endParaRPr lang="en-IE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/>
              <a:t>Member of public referred to Dublin Simon </a:t>
            </a:r>
            <a:r>
              <a:rPr lang="en-IE" dirty="0"/>
              <a:t>team. MHU </a:t>
            </a:r>
            <a:r>
              <a:rPr lang="en-IE" dirty="0" smtClean="0"/>
              <a:t>attended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/>
              <a:t>Took Bed </a:t>
            </a:r>
            <a:r>
              <a:rPr lang="en-IE" dirty="0"/>
              <a:t>in </a:t>
            </a:r>
            <a:r>
              <a:rPr lang="en-IE" dirty="0" err="1"/>
              <a:t>Bru</a:t>
            </a:r>
            <a:r>
              <a:rPr lang="en-IE" dirty="0"/>
              <a:t> night shelter. </a:t>
            </a:r>
            <a:r>
              <a:rPr lang="en-IE" dirty="0" smtClean="0"/>
              <a:t>Where </a:t>
            </a:r>
            <a:r>
              <a:rPr lang="en-IE" dirty="0"/>
              <a:t>to park car </a:t>
            </a:r>
            <a:r>
              <a:rPr lang="en-IE" dirty="0" smtClean="0"/>
              <a:t>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/>
              <a:t>Stayed </a:t>
            </a:r>
            <a:r>
              <a:rPr lang="en-IE" dirty="0"/>
              <a:t>in </a:t>
            </a:r>
            <a:r>
              <a:rPr lang="en-IE" dirty="0" err="1" smtClean="0"/>
              <a:t>Bru</a:t>
            </a:r>
            <a:r>
              <a:rPr lang="en-IE" dirty="0" smtClean="0"/>
              <a:t> </a:t>
            </a:r>
            <a:r>
              <a:rPr lang="en-IE" dirty="0" err="1" smtClean="0"/>
              <a:t>Aimsir</a:t>
            </a:r>
            <a:r>
              <a:rPr lang="en-IE" dirty="0" smtClean="0"/>
              <a:t> </a:t>
            </a:r>
            <a:r>
              <a:rPr lang="en-IE" dirty="0"/>
              <a:t>x 2 </a:t>
            </a:r>
            <a:r>
              <a:rPr lang="en-IE" dirty="0" smtClean="0"/>
              <a:t>weeks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/>
              <a:t>Multiple </a:t>
            </a:r>
            <a:r>
              <a:rPr lang="en-IE" dirty="0"/>
              <a:t>interventions for personal care and </a:t>
            </a:r>
            <a:r>
              <a:rPr lang="en-IE" dirty="0" smtClean="0"/>
              <a:t>supports provided by HSE </a:t>
            </a:r>
            <a:r>
              <a:rPr lang="en-IE" dirty="0" err="1" smtClean="0"/>
              <a:t>Healthlink</a:t>
            </a:r>
            <a:r>
              <a:rPr lang="en-IE" dirty="0" smtClean="0"/>
              <a:t>. </a:t>
            </a:r>
            <a:r>
              <a:rPr lang="en-IE" dirty="0"/>
              <a:t>Attempts made to secure suitable private rented accommodation as had pension. Unsuccessful.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/>
              <a:t>Left Dublin </a:t>
            </a:r>
            <a:r>
              <a:rPr lang="en-IE" dirty="0" smtClean="0"/>
              <a:t>and moved on – still in contact by phone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168652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Study 3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/>
              <a:t>55 </a:t>
            </a:r>
            <a:r>
              <a:rPr lang="en-IE" dirty="0" err="1" smtClean="0"/>
              <a:t>yr</a:t>
            </a:r>
            <a:r>
              <a:rPr lang="en-IE" dirty="0" smtClean="0"/>
              <a:t> old male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/>
              <a:t>Left </a:t>
            </a:r>
            <a:r>
              <a:rPr lang="en-IE" dirty="0"/>
              <a:t>hostel accommodation as felt unsafe. </a:t>
            </a:r>
            <a:endParaRPr lang="en-IE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/>
              <a:t>Rough sleeping on beach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E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/>
              <a:t>Referred by RST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E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/>
              <a:t>Medical History - Alcohol dependence , foot fracture ?osteomyelitis, PVD</a:t>
            </a:r>
            <a:endParaRPr lang="en-IE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/>
              <a:t>Self-Discharged from SJH. </a:t>
            </a:r>
            <a:r>
              <a:rPr lang="en-IE" dirty="0" smtClean="0"/>
              <a:t>Multiple DNA’s</a:t>
            </a:r>
            <a:endParaRPr lang="en-IE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E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/>
              <a:t>Weekly visits by MHU – trust building, wound care, harm reduction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/>
              <a:t>Accompanied to fracture </a:t>
            </a:r>
            <a:r>
              <a:rPr lang="en-IE" dirty="0"/>
              <a:t>clinic, tent taken away while at </a:t>
            </a:r>
            <a:r>
              <a:rPr lang="en-IE" dirty="0" smtClean="0"/>
              <a:t>appointment</a:t>
            </a:r>
            <a:endParaRPr lang="en-IE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/>
              <a:t>Admitted to </a:t>
            </a:r>
            <a:r>
              <a:rPr lang="en-IE" dirty="0" smtClean="0"/>
              <a:t>Dublin Simon Detox </a:t>
            </a:r>
            <a:r>
              <a:rPr lang="en-IE" dirty="0"/>
              <a:t>U</a:t>
            </a:r>
            <a:r>
              <a:rPr lang="en-IE" dirty="0" smtClean="0"/>
              <a:t>nit</a:t>
            </a:r>
          </a:p>
        </p:txBody>
      </p:sp>
    </p:spTree>
    <p:extLst>
      <p:ext uri="{BB962C8B-B14F-4D97-AF65-F5344CB8AC3E}">
        <p14:creationId xmlns:p14="http://schemas.microsoft.com/office/powerpoint/2010/main" val="721607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Acknowledgements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sz="3200" dirty="0"/>
              <a:t>Dormant Account </a:t>
            </a:r>
            <a:r>
              <a:rPr lang="en-IE" sz="3200" dirty="0" smtClean="0"/>
              <a:t>Fund- </a:t>
            </a:r>
            <a:r>
              <a:rPr lang="en-IE" sz="3200" dirty="0"/>
              <a:t>Purchase of new vehicle</a:t>
            </a:r>
          </a:p>
          <a:p>
            <a:pPr marL="0" indent="0">
              <a:buNone/>
            </a:pPr>
            <a:r>
              <a:rPr lang="en-IE" sz="3200" dirty="0"/>
              <a:t>HSE Social </a:t>
            </a:r>
            <a:r>
              <a:rPr lang="en-IE" sz="3200"/>
              <a:t>Inclusion </a:t>
            </a:r>
            <a:endParaRPr lang="en-IE" sz="3200" smtClean="0"/>
          </a:p>
          <a:p>
            <a:pPr marL="0" indent="0">
              <a:buNone/>
            </a:pPr>
            <a:r>
              <a:rPr lang="en-IE" sz="3200" dirty="0" smtClean="0"/>
              <a:t>Dublin </a:t>
            </a:r>
            <a:r>
              <a:rPr lang="en-IE" sz="3200" dirty="0"/>
              <a:t>based GP Training </a:t>
            </a:r>
            <a:r>
              <a:rPr lang="en-IE" sz="3200" dirty="0" smtClean="0"/>
              <a:t>Programmes (UCD, TCD, NDCGP</a:t>
            </a:r>
            <a:r>
              <a:rPr lang="en-IE" dirty="0" smtClean="0"/>
              <a:t>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1020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3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D147"/>
      </a:accent1>
      <a:accent2>
        <a:srgbClr val="9B2D1F"/>
      </a:accent2>
      <a:accent3>
        <a:srgbClr val="FFD147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778</TotalTime>
  <Words>994</Words>
  <Application>Microsoft Macintosh PowerPoint</Application>
  <PresentationFormat>Personalizado</PresentationFormat>
  <Paragraphs>96</Paragraphs>
  <Slides>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Retrospect</vt:lpstr>
      <vt:lpstr>Mobile Health Clinic</vt:lpstr>
      <vt:lpstr>The vehicle</vt:lpstr>
      <vt:lpstr>Purpose </vt:lpstr>
      <vt:lpstr>Operations </vt:lpstr>
      <vt:lpstr>Team</vt:lpstr>
      <vt:lpstr>Case Study 1</vt:lpstr>
      <vt:lpstr>Case Study 2</vt:lpstr>
      <vt:lpstr>Case Study 3</vt:lpstr>
      <vt:lpstr>Acknowledgements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 Safetynet Primary Care?</dc:title>
  <dc:creator>user</dc:creator>
  <cp:lastModifiedBy>-- --</cp:lastModifiedBy>
  <cp:revision>46</cp:revision>
  <dcterms:created xsi:type="dcterms:W3CDTF">2017-05-26T07:47:00Z</dcterms:created>
  <dcterms:modified xsi:type="dcterms:W3CDTF">2017-10-26T13:10:00Z</dcterms:modified>
</cp:coreProperties>
</file>