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65" r:id="rId6"/>
    <p:sldId id="267" r:id="rId7"/>
    <p:sldId id="266" r:id="rId8"/>
    <p:sldId id="275" r:id="rId9"/>
    <p:sldId id="276" r:id="rId10"/>
    <p:sldId id="278" r:id="rId11"/>
    <p:sldId id="277" r:id="rId12"/>
    <p:sldId id="279" r:id="rId13"/>
    <p:sldId id="281"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706" autoAdjust="0"/>
  </p:normalViewPr>
  <p:slideViewPr>
    <p:cSldViewPr showGuides="1">
      <p:cViewPr varScale="1">
        <p:scale>
          <a:sx n="74" d="100"/>
          <a:sy n="74" d="100"/>
        </p:scale>
        <p:origin x="576" y="7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b="1" dirty="0">
                <a:latin typeface="Calibri Light" panose="020F0302020204030204" pitchFamily="34" charset="0"/>
                <a:cs typeface="Calibri Light" panose="020F0302020204030204" pitchFamily="34" charset="0"/>
              </a:rPr>
              <a:t>Presentations 696</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pieChart>
        <c:varyColors val="1"/>
        <c:ser>
          <c:idx val="0"/>
          <c:order val="0"/>
          <c:tx>
            <c:strRef>
              <c:f>Sheet1!$B$1</c:f>
              <c:strCache>
                <c:ptCount val="1"/>
                <c:pt idx="0">
                  <c:v>Presentations 6962</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03C-4CA1-A856-18089096A29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2-203C-4CA1-A856-18089096A298}"/>
              </c:ext>
            </c:extLst>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0.19477358051762525"/>
                  <c:y val="-5.226714323495437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203C-4CA1-A856-18089096A298}"/>
                </c:ext>
                <c:ext xmlns:c15="http://schemas.microsoft.com/office/drawing/2012/chart" uri="{CE6537A1-D6FC-4f65-9D91-7224C49458BB}"/>
              </c:extLst>
            </c:dLbl>
            <c:dLbl>
              <c:idx val="1"/>
              <c:layout>
                <c:manualLayout>
                  <c:x val="0.20088391640918299"/>
                  <c:y val="3.5169519819593874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203C-4CA1-A856-18089096A29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Male (361)</c:v>
                </c:pt>
                <c:pt idx="1">
                  <c:v>Female (335)</c:v>
                </c:pt>
              </c:strCache>
            </c:strRef>
          </c:cat>
          <c:val>
            <c:numRef>
              <c:f>Sheet1!$B$2:$B$5</c:f>
              <c:numCache>
                <c:formatCode>General</c:formatCode>
                <c:ptCount val="4"/>
                <c:pt idx="0">
                  <c:v>361</c:v>
                </c:pt>
                <c:pt idx="1">
                  <c:v>335</c:v>
                </c:pt>
              </c:numCache>
            </c:numRef>
          </c:val>
          <c:extLst xmlns:c16r2="http://schemas.microsoft.com/office/drawing/2015/06/chart">
            <c:ext xmlns:c16="http://schemas.microsoft.com/office/drawing/2014/chart" uri="{C3380CC4-5D6E-409C-BE32-E72D297353CC}">
              <c16:uniqueId val="{00000000-203C-4CA1-A856-18089096A29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US" b="1" dirty="0">
                <a:latin typeface="Calibri Light" panose="020F0302020204030204" pitchFamily="34" charset="0"/>
                <a:cs typeface="Calibri Light" panose="020F0302020204030204" pitchFamily="34" charset="0"/>
              </a:rPr>
              <a:t>% Leaving before seen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pieChart>
        <c:varyColors val="1"/>
        <c:ser>
          <c:idx val="0"/>
          <c:order val="0"/>
          <c:tx>
            <c:strRef>
              <c:f>Sheet1!$B$1</c:f>
              <c:strCache>
                <c:ptCount val="1"/>
                <c:pt idx="0">
                  <c:v>Left before seen</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32BD-4FBD-8E55-92BBCD18B70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32BD-4FBD-8E55-92BBCD18B706}"/>
              </c:ext>
            </c:extLst>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1"/>
              <c:layout>
                <c:manualLayout>
                  <c:x val="0.15439881697736207"/>
                  <c:y val="-0.23929275465928637"/>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2BD-4FBD-8E55-92BBCD18B70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LBS (111)</c:v>
                </c:pt>
                <c:pt idx="1">
                  <c:v>Seen (585)</c:v>
                </c:pt>
              </c:strCache>
            </c:strRef>
          </c:cat>
          <c:val>
            <c:numRef>
              <c:f>Sheet1!$B$2:$B$5</c:f>
              <c:numCache>
                <c:formatCode>General</c:formatCode>
                <c:ptCount val="4"/>
                <c:pt idx="0">
                  <c:v>111</c:v>
                </c:pt>
                <c:pt idx="1">
                  <c:v>585</c:v>
                </c:pt>
              </c:numCache>
            </c:numRef>
          </c:val>
          <c:extLst xmlns:c16r2="http://schemas.microsoft.com/office/drawing/2015/06/chart">
            <c:ext xmlns:c16="http://schemas.microsoft.com/office/drawing/2014/chart" uri="{C3380CC4-5D6E-409C-BE32-E72D297353CC}">
              <c16:uniqueId val="{00000000-32BD-4FBD-8E55-92BBCD18B70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088383971140411"/>
          <c:y val="2.6455026455026454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357598706886658"/>
          <c:y val="0.14209973753280841"/>
          <c:w val="0.5077728783444212"/>
          <c:h val="0.76165922378414463"/>
        </c:manualLayout>
      </c:layout>
      <c:pieChart>
        <c:varyColors val="1"/>
        <c:ser>
          <c:idx val="0"/>
          <c:order val="0"/>
          <c:tx>
            <c:strRef>
              <c:f>Sheet1!$B$1</c:f>
              <c:strCache>
                <c:ptCount val="1"/>
                <c:pt idx="0">
                  <c:v>First seen by</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49BC-4129-BB13-FB9E63284FF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49BC-4129-BB13-FB9E63284FF1}"/>
              </c:ext>
            </c:extLst>
          </c:dPt>
          <c:dLbls>
            <c:dLbl>
              <c:idx val="0"/>
              <c:layout>
                <c:manualLayout>
                  <c:x val="-0.21901048396232911"/>
                  <c:y val="3.9971461900595709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49BC-4129-BB13-FB9E63284FF1}"/>
                </c:ext>
                <c:ext xmlns:c15="http://schemas.microsoft.com/office/drawing/2012/chart" uri="{CE6537A1-D6FC-4f65-9D91-7224C49458BB}"/>
              </c:extLst>
            </c:dLbl>
            <c:dLbl>
              <c:idx val="1"/>
              <c:layout>
                <c:manualLayout>
                  <c:x val="0.17085237819863033"/>
                  <c:y val="-0.2007846935799692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9BC-4129-BB13-FB9E63284FF1}"/>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Light" panose="020F0302020204030204" pitchFamily="34" charset="0"/>
                    <a:ea typeface="+mn-ea"/>
                    <a:cs typeface="Calibri Light" panose="020F030202020403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CNS (213)</c:v>
                </c:pt>
                <c:pt idx="1">
                  <c:v>NCHD (361)</c:v>
                </c:pt>
              </c:strCache>
            </c:strRef>
          </c:cat>
          <c:val>
            <c:numRef>
              <c:f>Sheet1!$B$2:$B$3</c:f>
              <c:numCache>
                <c:formatCode>General</c:formatCode>
                <c:ptCount val="2"/>
                <c:pt idx="0">
                  <c:v>213</c:v>
                </c:pt>
                <c:pt idx="1">
                  <c:v>361</c:v>
                </c:pt>
              </c:numCache>
            </c:numRef>
          </c:val>
          <c:extLst xmlns:c16r2="http://schemas.microsoft.com/office/drawing/2015/06/chart">
            <c:ext xmlns:c16="http://schemas.microsoft.com/office/drawing/2014/chart" uri="{C3380CC4-5D6E-409C-BE32-E72D297353CC}">
              <c16:uniqueId val="{00000000-49BC-4129-BB13-FB9E63284FF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07959344233728E-2"/>
          <c:y val="1.5906392461423273E-2"/>
          <c:w val="0.92988552751744025"/>
          <c:h val="0.77795991180774915"/>
        </c:manualLayout>
      </c:layout>
      <c:barChart>
        <c:barDir val="col"/>
        <c:grouping val="clustered"/>
        <c:varyColors val="0"/>
        <c:ser>
          <c:idx val="0"/>
          <c:order val="0"/>
          <c:tx>
            <c:strRef>
              <c:f>Sheet1!$B$1</c:f>
              <c:strCache>
                <c:ptCount val="1"/>
                <c:pt idx="0">
                  <c:v>OD</c:v>
                </c:pt>
              </c:strCache>
            </c:strRef>
          </c:tx>
          <c:spPr>
            <a:solidFill>
              <a:schemeClr val="accent1"/>
            </a:solidFill>
            <a:ln>
              <a:noFill/>
            </a:ln>
            <a:effectLst/>
          </c:spPr>
          <c:invertIfNegative val="0"/>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4FA-4807-95BB-A9204D9D80B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Methods</c:v>
                </c:pt>
              </c:strCache>
            </c:strRef>
          </c:cat>
          <c:val>
            <c:numRef>
              <c:f>Sheet1!$B$2</c:f>
              <c:numCache>
                <c:formatCode>General</c:formatCode>
                <c:ptCount val="1"/>
                <c:pt idx="0">
                  <c:v>196</c:v>
                </c:pt>
              </c:numCache>
            </c:numRef>
          </c:val>
          <c:extLst xmlns:c16r2="http://schemas.microsoft.com/office/drawing/2015/06/chart">
            <c:ext xmlns:c16="http://schemas.microsoft.com/office/drawing/2014/chart" uri="{C3380CC4-5D6E-409C-BE32-E72D297353CC}">
              <c16:uniqueId val="{00000000-34FA-4807-95BB-A9204D9D80BC}"/>
            </c:ext>
          </c:extLst>
        </c:ser>
        <c:ser>
          <c:idx val="1"/>
          <c:order val="1"/>
          <c:tx>
            <c:strRef>
              <c:f>Sheet1!$C$1</c:f>
              <c:strCache>
                <c:ptCount val="1"/>
                <c:pt idx="0">
                  <c:v>DSH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Methods</c:v>
                </c:pt>
              </c:strCache>
            </c:strRef>
          </c:cat>
          <c:val>
            <c:numRef>
              <c:f>Sheet1!$C$2</c:f>
              <c:numCache>
                <c:formatCode>General</c:formatCode>
                <c:ptCount val="1"/>
                <c:pt idx="0">
                  <c:v>99</c:v>
                </c:pt>
              </c:numCache>
            </c:numRef>
          </c:val>
          <c:extLst xmlns:c16r2="http://schemas.microsoft.com/office/drawing/2015/06/chart">
            <c:ext xmlns:c16="http://schemas.microsoft.com/office/drawing/2014/chart" uri="{C3380CC4-5D6E-409C-BE32-E72D297353CC}">
              <c16:uniqueId val="{00000001-34FA-4807-95BB-A9204D9D80BC}"/>
            </c:ext>
          </c:extLst>
        </c:ser>
        <c:ser>
          <c:idx val="2"/>
          <c:order val="2"/>
          <c:tx>
            <c:strRef>
              <c:f>Sheet1!$D$1</c:f>
              <c:strCache>
                <c:ptCount val="1"/>
                <c:pt idx="0">
                  <c:v>SI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Methods</c:v>
                </c:pt>
              </c:strCache>
            </c:strRef>
          </c:cat>
          <c:val>
            <c:numRef>
              <c:f>Sheet1!$D$2</c:f>
              <c:numCache>
                <c:formatCode>General</c:formatCode>
                <c:ptCount val="1"/>
                <c:pt idx="0">
                  <c:v>280</c:v>
                </c:pt>
              </c:numCache>
            </c:numRef>
          </c:val>
          <c:extLst xmlns:c16r2="http://schemas.microsoft.com/office/drawing/2015/06/chart">
            <c:ext xmlns:c16="http://schemas.microsoft.com/office/drawing/2014/chart" uri="{C3380CC4-5D6E-409C-BE32-E72D297353CC}">
              <c16:uniqueId val="{00000002-34FA-4807-95BB-A9204D9D80BC}"/>
            </c:ext>
          </c:extLst>
        </c:ser>
        <c:dLbls>
          <c:showLegendKey val="0"/>
          <c:showVal val="0"/>
          <c:showCatName val="0"/>
          <c:showSerName val="0"/>
          <c:showPercent val="0"/>
          <c:showBubbleSize val="0"/>
        </c:dLbls>
        <c:gapWidth val="219"/>
        <c:overlap val="-27"/>
        <c:axId val="380402936"/>
        <c:axId val="380403328"/>
      </c:barChart>
      <c:catAx>
        <c:axId val="38040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03328"/>
        <c:crosses val="autoZero"/>
        <c:auto val="1"/>
        <c:lblAlgn val="ctr"/>
        <c:lblOffset val="100"/>
        <c:noMultiLvlLbl val="0"/>
      </c:catAx>
      <c:valAx>
        <c:axId val="38040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0402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9/29/2017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9/29/2017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9/29/2017</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9/29/2017</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9/29/2017</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9/29/2017</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9/29/2017</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9/29/2017</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9/29/2017</a:t>
            </a:fld>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9/29/2017</a:t>
            </a:fld>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9/29/2017</a:t>
            </a:fld>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9/29/2017</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9/29/2017</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4267199"/>
            <a:ext cx="12342019" cy="2146299"/>
          </a:xfrm>
          <a:prstGeom prst="rect">
            <a:avLst/>
          </a:prstGeom>
          <a:solidFill>
            <a:schemeClr val="accent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p:cNvSpPr>
            <a:spLocks noGrp="1"/>
          </p:cNvSpPr>
          <p:nvPr>
            <p:ph type="ctrTitle"/>
          </p:nvPr>
        </p:nvSpPr>
        <p:spPr>
          <a:xfrm>
            <a:off x="227012" y="4648199"/>
            <a:ext cx="5334000" cy="2514601"/>
          </a:xfrm>
        </p:spPr>
        <p:txBody>
          <a:bodyPr anchor="ctr" anchorCtr="0">
            <a:normAutofit/>
          </a:bodyPr>
          <a:lstStyle/>
          <a:p>
            <a:r>
              <a:rPr lang="en-US" sz="4400" b="0" dirty="0">
                <a:solidFill>
                  <a:schemeClr val="bg1"/>
                </a:solidFill>
                <a:latin typeface="Calibri Light" panose="020F0302020204030204" pitchFamily="34" charset="0"/>
                <a:cs typeface="Calibri Light" panose="020F0302020204030204" pitchFamily="34" charset="0"/>
              </a:rPr>
              <a:t>Mater Misericordiae</a:t>
            </a:r>
            <a:br>
              <a:rPr lang="en-US" sz="4400" b="0" dirty="0">
                <a:solidFill>
                  <a:schemeClr val="bg1"/>
                </a:solidFill>
                <a:latin typeface="Calibri Light" panose="020F0302020204030204" pitchFamily="34" charset="0"/>
                <a:cs typeface="Calibri Light" panose="020F0302020204030204" pitchFamily="34" charset="0"/>
              </a:rPr>
            </a:br>
            <a:r>
              <a:rPr lang="en-US" sz="4400" b="0" dirty="0">
                <a:solidFill>
                  <a:schemeClr val="bg1"/>
                </a:solidFill>
                <a:latin typeface="Calibri Light" panose="020F0302020204030204" pitchFamily="34" charset="0"/>
                <a:cs typeface="Calibri Light" panose="020F0302020204030204" pitchFamily="34" charset="0"/>
              </a:rPr>
              <a:t>University Hospital</a:t>
            </a:r>
            <a:r>
              <a:rPr lang="en-US" sz="4400" b="0" dirty="0">
                <a:solidFill>
                  <a:schemeClr val="tx1"/>
                </a:solidFill>
                <a:latin typeface="Calibri Light" panose="020F0302020204030204" pitchFamily="34" charset="0"/>
                <a:cs typeface="Calibri Light" panose="020F0302020204030204" pitchFamily="34" charset="0"/>
              </a:rPr>
              <a:t/>
            </a:r>
            <a:br>
              <a:rPr lang="en-US" sz="4400" b="0" dirty="0">
                <a:solidFill>
                  <a:schemeClr val="tx1"/>
                </a:solidFill>
                <a:latin typeface="Calibri Light" panose="020F0302020204030204" pitchFamily="34" charset="0"/>
                <a:cs typeface="Calibri Light" panose="020F0302020204030204" pitchFamily="34" charset="0"/>
              </a:rPr>
            </a:br>
            <a:r>
              <a:rPr lang="en-IE" sz="4400" b="0" dirty="0">
                <a:solidFill>
                  <a:schemeClr val="bg1"/>
                </a:solidFill>
                <a:latin typeface="Calibri Light" panose="020F0302020204030204" pitchFamily="34" charset="0"/>
                <a:cs typeface="Calibri Light" panose="020F0302020204030204" pitchFamily="34" charset="0"/>
              </a:rPr>
              <a:t/>
            </a:r>
            <a:br>
              <a:rPr lang="en-IE" sz="4400" b="0" dirty="0">
                <a:solidFill>
                  <a:schemeClr val="bg1"/>
                </a:solidFill>
                <a:latin typeface="Calibri Light" panose="020F0302020204030204" pitchFamily="34" charset="0"/>
                <a:cs typeface="Calibri Light" panose="020F0302020204030204" pitchFamily="34" charset="0"/>
              </a:rPr>
            </a:br>
            <a:endParaRPr lang="en-US" sz="4400" b="0" dirty="0">
              <a:solidFill>
                <a:schemeClr val="tx1"/>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p:txBody>
          <a:bodyPr/>
          <a:lstStyle/>
          <a:p>
            <a:r>
              <a:rPr lang="en-US" dirty="0"/>
              <a:t>Subtitle</a:t>
            </a:r>
          </a:p>
        </p:txBody>
      </p:sp>
      <p:sp>
        <p:nvSpPr>
          <p:cNvPr id="6" name="Rectangle 5"/>
          <p:cNvSpPr/>
          <p:nvPr/>
        </p:nvSpPr>
        <p:spPr>
          <a:xfrm>
            <a:off x="0" y="0"/>
            <a:ext cx="3198812" cy="4267199"/>
          </a:xfrm>
          <a:prstGeom prst="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1" y="-512027"/>
            <a:ext cx="3198813" cy="3908762"/>
          </a:xfrm>
          <a:prstGeom prst="rect">
            <a:avLst/>
          </a:prstGeom>
          <a:noFill/>
        </p:spPr>
        <p:txBody>
          <a:bodyPr wrap="square" rtlCol="0" anchor="ctr" anchorCtr="0">
            <a:spAutoFit/>
          </a:bodyPr>
          <a:lstStyle/>
          <a:p>
            <a:endParaRPr lang="en-IE" sz="3200" dirty="0"/>
          </a:p>
          <a:p>
            <a:endParaRPr lang="en-IE" sz="3200" dirty="0"/>
          </a:p>
          <a:p>
            <a:pPr algn="ctr"/>
            <a:r>
              <a:rPr lang="en-IE" sz="4400" dirty="0">
                <a:solidFill>
                  <a:schemeClr val="bg1"/>
                </a:solidFill>
                <a:latin typeface="Calibri Light" panose="020F0302020204030204" pitchFamily="34" charset="0"/>
                <a:cs typeface="Calibri Light" panose="020F0302020204030204" pitchFamily="34" charset="0"/>
              </a:rPr>
              <a:t>Self Harm </a:t>
            </a:r>
            <a:br>
              <a:rPr lang="en-IE" sz="4400" dirty="0">
                <a:solidFill>
                  <a:schemeClr val="bg1"/>
                </a:solidFill>
                <a:latin typeface="Calibri Light" panose="020F0302020204030204" pitchFamily="34" charset="0"/>
                <a:cs typeface="Calibri Light" panose="020F0302020204030204" pitchFamily="34" charset="0"/>
              </a:rPr>
            </a:br>
            <a:r>
              <a:rPr lang="en-IE" sz="4400" dirty="0">
                <a:solidFill>
                  <a:schemeClr val="bg1"/>
                </a:solidFill>
                <a:latin typeface="Calibri Light" panose="020F0302020204030204" pitchFamily="34" charset="0"/>
                <a:cs typeface="Calibri Light" panose="020F0302020204030204" pitchFamily="34" charset="0"/>
              </a:rPr>
              <a:t>Service</a:t>
            </a:r>
          </a:p>
          <a:p>
            <a:endParaRPr lang="en-IE" sz="3200" dirty="0">
              <a:solidFill>
                <a:schemeClr val="bg1"/>
              </a:solidFill>
            </a:endParaRPr>
          </a:p>
          <a:p>
            <a:endParaRPr lang="en-IE" sz="3200" dirty="0">
              <a:solidFill>
                <a:schemeClr val="bg1"/>
              </a:solidFill>
            </a:endParaRPr>
          </a:p>
          <a:p>
            <a:endParaRPr lang="en-IE" sz="3200" dirty="0">
              <a:solidFill>
                <a:schemeClr val="bg1"/>
              </a:solidFill>
            </a:endParaRPr>
          </a:p>
        </p:txBody>
      </p:sp>
      <p:sp>
        <p:nvSpPr>
          <p:cNvPr id="7" name="TextBox 6"/>
          <p:cNvSpPr txBox="1"/>
          <p:nvPr/>
        </p:nvSpPr>
        <p:spPr>
          <a:xfrm>
            <a:off x="8228012" y="4863294"/>
            <a:ext cx="3810000" cy="1200329"/>
          </a:xfrm>
          <a:prstGeom prst="rect">
            <a:avLst/>
          </a:prstGeom>
          <a:noFill/>
        </p:spPr>
        <p:txBody>
          <a:bodyPr wrap="square" rtlCol="0">
            <a:spAutoFit/>
          </a:bodyPr>
          <a:lstStyle/>
          <a:p>
            <a:pPr algn="r"/>
            <a:r>
              <a:rPr lang="en-IE" sz="1600" b="1" dirty="0">
                <a:solidFill>
                  <a:schemeClr val="bg1"/>
                </a:solidFill>
                <a:latin typeface="Calibri Light" panose="020F0302020204030204" pitchFamily="34" charset="0"/>
                <a:cs typeface="Calibri Light" panose="020F0302020204030204" pitchFamily="34" charset="0"/>
              </a:rPr>
              <a:t>Presented  by</a:t>
            </a:r>
          </a:p>
          <a:p>
            <a:pPr algn="r"/>
            <a:r>
              <a:rPr lang="en-IE" sz="2800" b="1" dirty="0">
                <a:solidFill>
                  <a:schemeClr val="bg1"/>
                </a:solidFill>
                <a:latin typeface="Calibri Light" panose="020F0302020204030204" pitchFamily="34" charset="0"/>
                <a:cs typeface="Calibri Light" panose="020F0302020204030204" pitchFamily="34" charset="0"/>
              </a:rPr>
              <a:t>Áine Richards (CNS)</a:t>
            </a:r>
            <a:br>
              <a:rPr lang="en-IE" sz="2800" b="1" dirty="0">
                <a:solidFill>
                  <a:schemeClr val="bg1"/>
                </a:solidFill>
                <a:latin typeface="Calibri Light" panose="020F0302020204030204" pitchFamily="34" charset="0"/>
                <a:cs typeface="Calibri Light" panose="020F0302020204030204" pitchFamily="34" charset="0"/>
              </a:rPr>
            </a:br>
            <a:endParaRPr lang="en-IE" sz="2800" b="1" dirty="0">
              <a:solidFill>
                <a:schemeClr val="bg1"/>
              </a:solidFill>
            </a:endParaRPr>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597" y="4267200"/>
            <a:ext cx="12342019" cy="2146299"/>
          </a:xfrm>
          <a:prstGeom prst="rect">
            <a:avLst/>
          </a:prstGeom>
          <a:solidFill>
            <a:schemeClr val="accent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 name="Title 1"/>
          <p:cNvSpPr>
            <a:spLocks noGrp="1"/>
          </p:cNvSpPr>
          <p:nvPr>
            <p:ph type="ctrTitle"/>
          </p:nvPr>
        </p:nvSpPr>
        <p:spPr>
          <a:xfrm>
            <a:off x="2817812" y="4684463"/>
            <a:ext cx="5334000" cy="2514600"/>
          </a:xfrm>
        </p:spPr>
        <p:txBody>
          <a:bodyPr anchor="ctr" anchorCtr="0">
            <a:normAutofit fontScale="90000"/>
          </a:bodyPr>
          <a:lstStyle/>
          <a:p>
            <a:pPr algn="ctr"/>
            <a:r>
              <a:rPr lang="en-US" sz="8000" b="0" dirty="0">
                <a:solidFill>
                  <a:schemeClr val="bg1"/>
                </a:solidFill>
                <a:latin typeface="Calibri Light" panose="020F0302020204030204" pitchFamily="34" charset="0"/>
                <a:cs typeface="Calibri Light" panose="020F0302020204030204" pitchFamily="34" charset="0"/>
              </a:rPr>
              <a:t>Thank you for listening   </a:t>
            </a:r>
            <a:r>
              <a:rPr lang="en-US" sz="4400" b="0" dirty="0">
                <a:solidFill>
                  <a:schemeClr val="tx1"/>
                </a:solidFill>
                <a:latin typeface="Calibri Light" panose="020F0302020204030204" pitchFamily="34" charset="0"/>
                <a:cs typeface="Calibri Light" panose="020F0302020204030204" pitchFamily="34" charset="0"/>
              </a:rPr>
              <a:t/>
            </a:r>
            <a:br>
              <a:rPr lang="en-US" sz="4400" b="0" dirty="0">
                <a:solidFill>
                  <a:schemeClr val="tx1"/>
                </a:solidFill>
                <a:latin typeface="Calibri Light" panose="020F0302020204030204" pitchFamily="34" charset="0"/>
                <a:cs typeface="Calibri Light" panose="020F0302020204030204" pitchFamily="34" charset="0"/>
              </a:rPr>
            </a:br>
            <a:r>
              <a:rPr lang="en-IE" sz="4400" b="0" dirty="0">
                <a:solidFill>
                  <a:schemeClr val="bg1"/>
                </a:solidFill>
                <a:latin typeface="Calibri Light" panose="020F0302020204030204" pitchFamily="34" charset="0"/>
                <a:cs typeface="Calibri Light" panose="020F0302020204030204" pitchFamily="34" charset="0"/>
              </a:rPr>
              <a:t/>
            </a:r>
            <a:br>
              <a:rPr lang="en-IE" sz="4400" b="0" dirty="0">
                <a:solidFill>
                  <a:schemeClr val="bg1"/>
                </a:solidFill>
                <a:latin typeface="Calibri Light" panose="020F0302020204030204" pitchFamily="34" charset="0"/>
                <a:cs typeface="Calibri Light" panose="020F0302020204030204" pitchFamily="34" charset="0"/>
              </a:rPr>
            </a:br>
            <a:endParaRPr lang="en-US" sz="4400" b="0" dirty="0">
              <a:solidFill>
                <a:schemeClr val="tx1"/>
              </a:solidFill>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p:txBody>
          <a:bodyPr/>
          <a:lstStyle/>
          <a:p>
            <a:r>
              <a:rPr lang="en-US" dirty="0"/>
              <a:t>Subtitle</a:t>
            </a:r>
          </a:p>
        </p:txBody>
      </p:sp>
      <p:sp>
        <p:nvSpPr>
          <p:cNvPr id="7" name="TextBox 6"/>
          <p:cNvSpPr txBox="1"/>
          <p:nvPr/>
        </p:nvSpPr>
        <p:spPr>
          <a:xfrm>
            <a:off x="7923212" y="4987656"/>
            <a:ext cx="3810000" cy="954107"/>
          </a:xfrm>
          <a:prstGeom prst="rect">
            <a:avLst/>
          </a:prstGeom>
          <a:noFill/>
        </p:spPr>
        <p:txBody>
          <a:bodyPr wrap="square" rtlCol="0">
            <a:spAutoFit/>
          </a:bodyPr>
          <a:lstStyle/>
          <a:p>
            <a:pPr algn="r"/>
            <a:r>
              <a:rPr lang="en-IE" sz="2800" b="1" dirty="0">
                <a:solidFill>
                  <a:schemeClr val="bg1"/>
                </a:solidFill>
                <a:latin typeface="Calibri Light" panose="020F0302020204030204" pitchFamily="34" charset="0"/>
                <a:cs typeface="Calibri Light" panose="020F0302020204030204" pitchFamily="34" charset="0"/>
              </a:rPr>
              <a:t/>
            </a:r>
            <a:br>
              <a:rPr lang="en-IE" sz="2800" b="1" dirty="0">
                <a:solidFill>
                  <a:schemeClr val="bg1"/>
                </a:solidFill>
                <a:latin typeface="Calibri Light" panose="020F0302020204030204" pitchFamily="34" charset="0"/>
                <a:cs typeface="Calibri Light" panose="020F0302020204030204" pitchFamily="34" charset="0"/>
              </a:rPr>
            </a:br>
            <a:endParaRPr lang="en-IE" sz="2800" b="1" dirty="0">
              <a:solidFill>
                <a:schemeClr val="bg1"/>
              </a:solidFill>
            </a:endParaRPr>
          </a:p>
        </p:txBody>
      </p:sp>
    </p:spTree>
    <p:extLst>
      <p:ext uri="{BB962C8B-B14F-4D97-AF65-F5344CB8AC3E}">
        <p14:creationId xmlns:p14="http://schemas.microsoft.com/office/powerpoint/2010/main" val="178916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409858"/>
            <a:ext cx="11608945" cy="152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Rectangle 6"/>
          <p:cNvSpPr/>
          <p:nvPr/>
        </p:nvSpPr>
        <p:spPr>
          <a:xfrm>
            <a:off x="-1" y="2826657"/>
            <a:ext cx="11765870" cy="32004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379412" y="660737"/>
            <a:ext cx="6934200" cy="1015663"/>
          </a:xfrm>
          <a:prstGeom prst="rect">
            <a:avLst/>
          </a:prstGeom>
          <a:noFill/>
        </p:spPr>
        <p:txBody>
          <a:bodyPr wrap="square" rtlCol="0">
            <a:spAutoFit/>
          </a:bodyPr>
          <a:lstStyle/>
          <a:p>
            <a:r>
              <a:rPr lang="en-IE" sz="6000" dirty="0">
                <a:solidFill>
                  <a:schemeClr val="bg1"/>
                </a:solidFill>
                <a:latin typeface="Calibri Light" panose="020F0302020204030204" pitchFamily="34" charset="0"/>
                <a:cs typeface="Calibri Light" panose="020F0302020204030204" pitchFamily="34" charset="0"/>
              </a:rPr>
              <a:t>MMUH Overview</a:t>
            </a:r>
          </a:p>
        </p:txBody>
      </p:sp>
      <p:sp>
        <p:nvSpPr>
          <p:cNvPr id="14" name="Content Placeholder 13"/>
          <p:cNvSpPr>
            <a:spLocks noGrp="1"/>
          </p:cNvSpPr>
          <p:nvPr>
            <p:ph idx="1"/>
          </p:nvPr>
        </p:nvSpPr>
        <p:spPr>
          <a:xfrm>
            <a:off x="150812" y="2895600"/>
            <a:ext cx="11615057" cy="4191000"/>
          </a:xfrm>
        </p:spPr>
        <p:txBody>
          <a:bodyPr>
            <a:normAutofit/>
          </a:bodyPr>
          <a:lstStyle/>
          <a:p>
            <a:pPr>
              <a:lnSpc>
                <a:spcPct val="100000"/>
              </a:lnSpc>
              <a:buClr>
                <a:schemeClr val="bg1"/>
              </a:buClr>
            </a:pPr>
            <a:r>
              <a:rPr lang="en-US" sz="2800" dirty="0">
                <a:solidFill>
                  <a:schemeClr val="bg1"/>
                </a:solidFill>
                <a:latin typeface="Calibri Light" panose="020F0302020204030204" pitchFamily="34" charset="0"/>
                <a:cs typeface="Calibri Light" panose="020F0302020204030204" pitchFamily="34" charset="0"/>
              </a:rPr>
              <a:t>The Mater Misericordiae University hospital (MMUH) is based in Dublin’s North Inner City.</a:t>
            </a:r>
          </a:p>
          <a:p>
            <a:pPr>
              <a:lnSpc>
                <a:spcPct val="100000"/>
              </a:lnSpc>
              <a:buClr>
                <a:schemeClr val="bg1"/>
              </a:buClr>
            </a:pPr>
            <a:r>
              <a:rPr lang="en-US" sz="2800" dirty="0">
                <a:solidFill>
                  <a:schemeClr val="bg1"/>
                </a:solidFill>
                <a:latin typeface="Calibri Light" panose="020F0302020204030204" pitchFamily="34" charset="0"/>
                <a:cs typeface="Calibri Light" panose="020F0302020204030204" pitchFamily="34" charset="0"/>
              </a:rPr>
              <a:t>We serve a large catchment area of roughly 200,000 people</a:t>
            </a:r>
          </a:p>
          <a:p>
            <a:pPr>
              <a:lnSpc>
                <a:spcPct val="100000"/>
              </a:lnSpc>
              <a:buClr>
                <a:schemeClr val="bg1"/>
              </a:buClr>
            </a:pPr>
            <a:r>
              <a:rPr lang="en-US" sz="2800" dirty="0">
                <a:solidFill>
                  <a:schemeClr val="bg1"/>
                </a:solidFill>
                <a:latin typeface="Calibri Light" panose="020F0302020204030204" pitchFamily="34" charset="0"/>
                <a:cs typeface="Calibri Light" panose="020F0302020204030204" pitchFamily="34" charset="0"/>
              </a:rPr>
              <a:t>There are approx. 58,900 emergency department visits annually.</a:t>
            </a:r>
          </a:p>
          <a:p>
            <a:pPr>
              <a:lnSpc>
                <a:spcPct val="100000"/>
              </a:lnSpc>
              <a:buClr>
                <a:schemeClr val="bg1"/>
              </a:buClr>
            </a:pPr>
            <a:r>
              <a:rPr lang="en-US" sz="2800" dirty="0">
                <a:solidFill>
                  <a:schemeClr val="bg1"/>
                </a:solidFill>
                <a:latin typeface="Calibri Light" panose="020F0302020204030204" pitchFamily="34" charset="0"/>
                <a:cs typeface="Calibri Light" panose="020F0302020204030204" pitchFamily="34" charset="0"/>
              </a:rPr>
              <a:t>There is already an established liaison psychiatry service.</a:t>
            </a:r>
          </a:p>
        </p:txBody>
      </p:sp>
      <p:pic>
        <p:nvPicPr>
          <p:cNvPr id="11" name="Picture 10"/>
          <p:cNvPicPr>
            <a:picLocks noChangeAspect="1"/>
          </p:cNvPicPr>
          <p:nvPr/>
        </p:nvPicPr>
        <p:blipFill>
          <a:blip r:embed="rId3"/>
          <a:stretch>
            <a:fillRect/>
          </a:stretch>
        </p:blipFill>
        <p:spPr>
          <a:xfrm>
            <a:off x="10285412" y="406568"/>
            <a:ext cx="1186347" cy="1524000"/>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7" name="Rectangle 6"/>
          <p:cNvSpPr/>
          <p:nvPr/>
        </p:nvSpPr>
        <p:spPr>
          <a:xfrm>
            <a:off x="-1" y="409858"/>
            <a:ext cx="11608945" cy="152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TextBox 8"/>
          <p:cNvSpPr txBox="1"/>
          <p:nvPr/>
        </p:nvSpPr>
        <p:spPr>
          <a:xfrm>
            <a:off x="379412" y="660737"/>
            <a:ext cx="6934200" cy="1015663"/>
          </a:xfrm>
          <a:prstGeom prst="rect">
            <a:avLst/>
          </a:prstGeom>
          <a:noFill/>
        </p:spPr>
        <p:txBody>
          <a:bodyPr wrap="square" rtlCol="0">
            <a:spAutoFit/>
          </a:bodyPr>
          <a:lstStyle/>
          <a:p>
            <a:r>
              <a:rPr lang="en-IE" sz="6000" dirty="0">
                <a:solidFill>
                  <a:schemeClr val="bg1"/>
                </a:solidFill>
                <a:latin typeface="Calibri Light" panose="020F0302020204030204" pitchFamily="34" charset="0"/>
                <a:cs typeface="Calibri Light" panose="020F0302020204030204" pitchFamily="34" charset="0"/>
              </a:rPr>
              <a:t>Self harm Service</a:t>
            </a:r>
          </a:p>
        </p:txBody>
      </p:sp>
      <p:sp>
        <p:nvSpPr>
          <p:cNvPr id="10" name="Rectangle 9"/>
          <p:cNvSpPr/>
          <p:nvPr/>
        </p:nvSpPr>
        <p:spPr>
          <a:xfrm>
            <a:off x="-1" y="2826657"/>
            <a:ext cx="11765870" cy="32004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p:cNvSpPr txBox="1"/>
          <p:nvPr/>
        </p:nvSpPr>
        <p:spPr>
          <a:xfrm>
            <a:off x="150812" y="2743200"/>
            <a:ext cx="10668000" cy="325717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June 2016 2 CNS self harm appointed.</a:t>
            </a:r>
          </a:p>
          <a:p>
            <a:pPr marL="457200" indent="-457200">
              <a:lnSpc>
                <a:spcPct val="150000"/>
              </a:lnSpc>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Based in the Emergency Department.</a:t>
            </a:r>
          </a:p>
          <a:p>
            <a:pPr marL="457200" indent="-457200">
              <a:lnSpc>
                <a:spcPct val="150000"/>
              </a:lnSpc>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Work separately to the liaison service.</a:t>
            </a:r>
          </a:p>
          <a:p>
            <a:pPr marL="457200" indent="-457200">
              <a:lnSpc>
                <a:spcPct val="150000"/>
              </a:lnSpc>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Get involved from the point of triage depending on the presentation.</a:t>
            </a:r>
          </a:p>
          <a:p>
            <a:pPr marL="457200" indent="-457200">
              <a:lnSpc>
                <a:spcPct val="150000"/>
              </a:lnSpc>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Work parallel to the Emergency Department clinicians.</a:t>
            </a:r>
          </a:p>
        </p:txBody>
      </p:sp>
      <p:pic>
        <p:nvPicPr>
          <p:cNvPr id="14" name="Picture 13"/>
          <p:cNvPicPr>
            <a:picLocks noChangeAspect="1"/>
          </p:cNvPicPr>
          <p:nvPr/>
        </p:nvPicPr>
        <p:blipFill>
          <a:blip r:embed="rId3"/>
          <a:stretch>
            <a:fillRect/>
          </a:stretch>
        </p:blipFill>
        <p:spPr>
          <a:xfrm>
            <a:off x="10285412" y="406568"/>
            <a:ext cx="1186347" cy="1524000"/>
          </a:xfrm>
          <a:prstGeom prst="rect">
            <a:avLst/>
          </a:prstGeom>
        </p:spPr>
      </p:pic>
    </p:spTree>
    <p:extLst>
      <p:ext uri="{BB962C8B-B14F-4D97-AF65-F5344CB8AC3E}">
        <p14:creationId xmlns:p14="http://schemas.microsoft.com/office/powerpoint/2010/main" val="1010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409858"/>
            <a:ext cx="11608945" cy="152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379412" y="660737"/>
            <a:ext cx="6934200" cy="1015663"/>
          </a:xfrm>
          <a:prstGeom prst="rect">
            <a:avLst/>
          </a:prstGeom>
          <a:noFill/>
        </p:spPr>
        <p:txBody>
          <a:bodyPr wrap="square" rtlCol="0">
            <a:spAutoFit/>
          </a:bodyPr>
          <a:lstStyle/>
          <a:p>
            <a:r>
              <a:rPr lang="en-IE" sz="6000" dirty="0">
                <a:solidFill>
                  <a:schemeClr val="bg1"/>
                </a:solidFill>
                <a:latin typeface="Calibri Light" panose="020F0302020204030204" pitchFamily="34" charset="0"/>
                <a:cs typeface="Calibri Light" panose="020F0302020204030204" pitchFamily="34" charset="0"/>
              </a:rPr>
              <a:t>Self harm Service</a:t>
            </a:r>
          </a:p>
        </p:txBody>
      </p:sp>
      <p:sp>
        <p:nvSpPr>
          <p:cNvPr id="15" name="Rectangle 14"/>
          <p:cNvSpPr/>
          <p:nvPr/>
        </p:nvSpPr>
        <p:spPr>
          <a:xfrm>
            <a:off x="-1" y="2826657"/>
            <a:ext cx="11765870" cy="32004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p:cNvSpPr txBox="1"/>
          <p:nvPr/>
        </p:nvSpPr>
        <p:spPr>
          <a:xfrm>
            <a:off x="230768" y="2837543"/>
            <a:ext cx="10668000" cy="332398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Initial reports are very positive, it has been commented that we are very well integrated with the ED staff who report that the service is very different to what they have been used to. We aim to be part of the ED team rather than part of an ‘outside service’. </a:t>
            </a:r>
          </a:p>
          <a:p>
            <a:pPr marL="457200" indent="-457200">
              <a:lnSpc>
                <a:spcPct val="150000"/>
              </a:lnSpc>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We are involved in training and education within the ED. </a:t>
            </a:r>
          </a:p>
        </p:txBody>
      </p:sp>
      <p:pic>
        <p:nvPicPr>
          <p:cNvPr id="17" name="Picture 16"/>
          <p:cNvPicPr>
            <a:picLocks noChangeAspect="1"/>
          </p:cNvPicPr>
          <p:nvPr/>
        </p:nvPicPr>
        <p:blipFill>
          <a:blip r:embed="rId3"/>
          <a:stretch>
            <a:fillRect/>
          </a:stretch>
        </p:blipFill>
        <p:spPr>
          <a:xfrm>
            <a:off x="10285412" y="406568"/>
            <a:ext cx="1186347" cy="1524000"/>
          </a:xfrm>
          <a:prstGeom prst="rect">
            <a:avLst/>
          </a:prstGeom>
        </p:spPr>
      </p:pic>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409858"/>
            <a:ext cx="11608945" cy="152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379412" y="660737"/>
            <a:ext cx="6934200" cy="1015663"/>
          </a:xfrm>
          <a:prstGeom prst="rect">
            <a:avLst/>
          </a:prstGeom>
          <a:noFill/>
        </p:spPr>
        <p:txBody>
          <a:bodyPr wrap="square" rtlCol="0">
            <a:spAutoFit/>
          </a:bodyPr>
          <a:lstStyle/>
          <a:p>
            <a:r>
              <a:rPr lang="en-IE" sz="6000" dirty="0">
                <a:solidFill>
                  <a:schemeClr val="bg1"/>
                </a:solidFill>
                <a:latin typeface="Calibri Light" panose="020F0302020204030204" pitchFamily="34" charset="0"/>
                <a:cs typeface="Calibri Light" panose="020F0302020204030204" pitchFamily="34" charset="0"/>
              </a:rPr>
              <a:t>Assessments</a:t>
            </a:r>
          </a:p>
        </p:txBody>
      </p:sp>
      <p:sp>
        <p:nvSpPr>
          <p:cNvPr id="15" name="Rectangle 14"/>
          <p:cNvSpPr/>
          <p:nvPr/>
        </p:nvSpPr>
        <p:spPr>
          <a:xfrm>
            <a:off x="-1" y="2826657"/>
            <a:ext cx="11765870" cy="32004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7" name="Picture 16"/>
          <p:cNvPicPr>
            <a:picLocks noChangeAspect="1"/>
          </p:cNvPicPr>
          <p:nvPr/>
        </p:nvPicPr>
        <p:blipFill>
          <a:blip r:embed="rId3"/>
          <a:stretch>
            <a:fillRect/>
          </a:stretch>
        </p:blipFill>
        <p:spPr>
          <a:xfrm>
            <a:off x="10285412" y="406568"/>
            <a:ext cx="1186347" cy="1524000"/>
          </a:xfrm>
          <a:prstGeom prst="rect">
            <a:avLst/>
          </a:prstGeom>
        </p:spPr>
      </p:pic>
      <p:sp>
        <p:nvSpPr>
          <p:cNvPr id="8" name="TextBox 7"/>
          <p:cNvSpPr txBox="1"/>
          <p:nvPr/>
        </p:nvSpPr>
        <p:spPr>
          <a:xfrm>
            <a:off x="150812" y="2785170"/>
            <a:ext cx="10668000" cy="3323987"/>
          </a:xfrm>
          <a:prstGeom prst="rect">
            <a:avLst/>
          </a:prstGeom>
          <a:noFill/>
        </p:spPr>
        <p:txBody>
          <a:bodyPr wrap="square" rtlCol="0">
            <a:spAutoFit/>
          </a:bodyPr>
          <a:lstStyle/>
          <a:p>
            <a:pPr marL="457200" indent="-457200">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We have a designated interview room within the ED, we offer tea/coffee and a quiet place to sit if possible. </a:t>
            </a:r>
          </a:p>
          <a:p>
            <a:pPr marL="457200" indent="-457200">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Our assessment is a comprehensive Bio-psychosocial evaluation</a:t>
            </a:r>
          </a:p>
          <a:p>
            <a:pPr marL="457200" lvl="0" indent="-457200">
              <a:buFont typeface="Arial" panose="020B0604020202020204" pitchFamily="34" charset="0"/>
              <a:buChar char="•"/>
            </a:pPr>
            <a:r>
              <a:rPr lang="en-IE" sz="2800" dirty="0">
                <a:solidFill>
                  <a:prstClr val="white"/>
                </a:solidFill>
                <a:latin typeface="Calibri Light" panose="020F0302020204030204" pitchFamily="34" charset="0"/>
                <a:cs typeface="Calibri Light" panose="020F0302020204030204" pitchFamily="34" charset="0"/>
              </a:rPr>
              <a:t>‘Significant other’ involvement as much as possible. </a:t>
            </a:r>
            <a:endParaRPr lang="en-IE" sz="2800" dirty="0">
              <a:solidFill>
                <a:schemeClr val="bg1"/>
              </a:solidFill>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IE" sz="2800" dirty="0">
                <a:solidFill>
                  <a:schemeClr val="bg1"/>
                </a:solidFill>
                <a:latin typeface="Calibri Light" panose="020F0302020204030204" pitchFamily="34" charset="0"/>
                <a:cs typeface="Calibri Light" panose="020F0302020204030204" pitchFamily="34" charset="0"/>
              </a:rPr>
              <a:t>Consult with a Consultant Psychiatrist and an Emergency Care Plan is formulated. </a:t>
            </a:r>
          </a:p>
          <a:p>
            <a:pPr marL="457200" indent="-457200">
              <a:lnSpc>
                <a:spcPct val="150000"/>
              </a:lnSpc>
              <a:buFont typeface="Arial" panose="020B0604020202020204" pitchFamily="34" charset="0"/>
              <a:buChar char="•"/>
            </a:pPr>
            <a:endParaRPr lang="en-IE" sz="2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7684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409858"/>
            <a:ext cx="11608945" cy="152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379412" y="660737"/>
            <a:ext cx="6934200" cy="1015663"/>
          </a:xfrm>
          <a:prstGeom prst="rect">
            <a:avLst/>
          </a:prstGeom>
          <a:noFill/>
        </p:spPr>
        <p:txBody>
          <a:bodyPr wrap="square" rtlCol="0">
            <a:spAutoFit/>
          </a:bodyPr>
          <a:lstStyle/>
          <a:p>
            <a:r>
              <a:rPr lang="en-IE" sz="6000" dirty="0">
                <a:solidFill>
                  <a:schemeClr val="bg1"/>
                </a:solidFill>
                <a:latin typeface="Calibri Light" panose="020F0302020204030204" pitchFamily="34" charset="0"/>
                <a:cs typeface="Calibri Light" panose="020F0302020204030204" pitchFamily="34" charset="0"/>
              </a:rPr>
              <a:t>Bridging Strategies</a:t>
            </a:r>
          </a:p>
        </p:txBody>
      </p:sp>
      <p:sp>
        <p:nvSpPr>
          <p:cNvPr id="15" name="Rectangle 14"/>
          <p:cNvSpPr/>
          <p:nvPr/>
        </p:nvSpPr>
        <p:spPr>
          <a:xfrm>
            <a:off x="-1" y="2826657"/>
            <a:ext cx="11765870" cy="32004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150000"/>
              </a:lnSpc>
              <a:buFont typeface="Arial" panose="020B0604020202020204" pitchFamily="34" charset="0"/>
              <a:buChar char="•"/>
            </a:pPr>
            <a:r>
              <a:rPr lang="en-IE" sz="2800" dirty="0">
                <a:solidFill>
                  <a:prstClr val="white"/>
                </a:solidFill>
                <a:latin typeface="Calibri Light" panose="020F0302020204030204" pitchFamily="34" charset="0"/>
                <a:cs typeface="Calibri Light" panose="020F0302020204030204" pitchFamily="34" charset="0"/>
              </a:rPr>
              <a:t>It’s not Goodbye!</a:t>
            </a:r>
          </a:p>
          <a:p>
            <a:pPr marL="457200" lvl="0" indent="-457200">
              <a:lnSpc>
                <a:spcPct val="150000"/>
              </a:lnSpc>
              <a:buFont typeface="Arial" panose="020B0604020202020204" pitchFamily="34" charset="0"/>
              <a:buChar char="•"/>
            </a:pPr>
            <a:r>
              <a:rPr lang="en-IE" sz="2800" dirty="0">
                <a:solidFill>
                  <a:prstClr val="white"/>
                </a:solidFill>
                <a:latin typeface="Calibri Light" panose="020F0302020204030204" pitchFamily="34" charset="0"/>
                <a:cs typeface="Calibri Light" panose="020F0302020204030204" pitchFamily="34" charset="0"/>
              </a:rPr>
              <a:t>We do our best to find the right pathway for  each person. We invite them to see us in our Eccles Street office to develop that pathway and support the person and their families until they engage in the next stage of the plan. </a:t>
            </a:r>
          </a:p>
          <a:p>
            <a:pPr marL="457200" lvl="0" indent="-457200">
              <a:lnSpc>
                <a:spcPct val="150000"/>
              </a:lnSpc>
              <a:buFont typeface="Arial" panose="020B0604020202020204" pitchFamily="34" charset="0"/>
              <a:buChar char="•"/>
            </a:pPr>
            <a:r>
              <a:rPr lang="en-IE" sz="2800" dirty="0">
                <a:solidFill>
                  <a:prstClr val="white"/>
                </a:solidFill>
                <a:latin typeface="Calibri Light" panose="020F0302020204030204" pitchFamily="34" charset="0"/>
                <a:cs typeface="Calibri Light" panose="020F0302020204030204" pitchFamily="34" charset="0"/>
              </a:rPr>
              <a:t>Communicate with the persons GP.</a:t>
            </a:r>
          </a:p>
        </p:txBody>
      </p:sp>
      <p:pic>
        <p:nvPicPr>
          <p:cNvPr id="17" name="Picture 16"/>
          <p:cNvPicPr>
            <a:picLocks noChangeAspect="1"/>
          </p:cNvPicPr>
          <p:nvPr/>
        </p:nvPicPr>
        <p:blipFill>
          <a:blip r:embed="rId3"/>
          <a:stretch>
            <a:fillRect/>
          </a:stretch>
        </p:blipFill>
        <p:spPr>
          <a:xfrm>
            <a:off x="10285412" y="406568"/>
            <a:ext cx="1186347" cy="1524000"/>
          </a:xfrm>
          <a:prstGeom prst="rect">
            <a:avLst/>
          </a:prstGeom>
        </p:spPr>
      </p:pic>
    </p:spTree>
    <p:extLst>
      <p:ext uri="{BB962C8B-B14F-4D97-AF65-F5344CB8AC3E}">
        <p14:creationId xmlns:p14="http://schemas.microsoft.com/office/powerpoint/2010/main" val="247216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409858"/>
            <a:ext cx="11608945" cy="152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379411" y="660737"/>
            <a:ext cx="9768815" cy="923330"/>
          </a:xfrm>
          <a:prstGeom prst="rect">
            <a:avLst/>
          </a:prstGeom>
          <a:noFill/>
        </p:spPr>
        <p:txBody>
          <a:bodyPr wrap="square" rtlCol="0">
            <a:spAutoFit/>
          </a:bodyPr>
          <a:lstStyle/>
          <a:p>
            <a:r>
              <a:rPr lang="en-IE" sz="5400" dirty="0">
                <a:solidFill>
                  <a:prstClr val="white"/>
                </a:solidFill>
                <a:latin typeface="Calibri Light" panose="020F0302020204030204" pitchFamily="34" charset="0"/>
                <a:cs typeface="Calibri Light" panose="020F0302020204030204" pitchFamily="34" charset="0"/>
              </a:rPr>
              <a:t>Bridging to next care may involve</a:t>
            </a:r>
          </a:p>
        </p:txBody>
      </p:sp>
      <p:sp>
        <p:nvSpPr>
          <p:cNvPr id="15" name="Rectangle 14"/>
          <p:cNvSpPr/>
          <p:nvPr/>
        </p:nvSpPr>
        <p:spPr>
          <a:xfrm>
            <a:off x="-1" y="2826657"/>
            <a:ext cx="11765870" cy="32004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nSpc>
                <a:spcPct val="150000"/>
              </a:lnSpc>
              <a:buFont typeface="Arial" panose="020B0604020202020204" pitchFamily="34" charset="0"/>
              <a:buChar char="•"/>
            </a:pPr>
            <a:r>
              <a:rPr lang="en-IE" sz="2800" dirty="0">
                <a:solidFill>
                  <a:prstClr val="white"/>
                </a:solidFill>
                <a:latin typeface="Calibri Light" panose="020F0302020204030204" pitchFamily="34" charset="0"/>
                <a:cs typeface="Calibri Light" panose="020F0302020204030204" pitchFamily="34" charset="0"/>
              </a:rPr>
              <a:t>Referral to Mental health teams</a:t>
            </a:r>
          </a:p>
          <a:p>
            <a:pPr marL="457200" lvl="0" indent="-457200">
              <a:lnSpc>
                <a:spcPct val="150000"/>
              </a:lnSpc>
              <a:buFont typeface="Arial" panose="020B0604020202020204" pitchFamily="34" charset="0"/>
              <a:buChar char="•"/>
            </a:pPr>
            <a:r>
              <a:rPr lang="en-IE" sz="2800" dirty="0">
                <a:solidFill>
                  <a:prstClr val="white"/>
                </a:solidFill>
                <a:latin typeface="Calibri Light" panose="020F0302020204030204" pitchFamily="34" charset="0"/>
                <a:cs typeface="Calibri Light" panose="020F0302020204030204" pitchFamily="34" charset="0"/>
              </a:rPr>
              <a:t>Signposting to addiction services</a:t>
            </a:r>
          </a:p>
          <a:p>
            <a:pPr marL="457200" lvl="0" indent="-457200">
              <a:lnSpc>
                <a:spcPct val="150000"/>
              </a:lnSpc>
              <a:buFont typeface="Arial" panose="020B0604020202020204" pitchFamily="34" charset="0"/>
              <a:buChar char="•"/>
            </a:pPr>
            <a:r>
              <a:rPr lang="en-IE" sz="2800" dirty="0">
                <a:solidFill>
                  <a:prstClr val="white"/>
                </a:solidFill>
                <a:latin typeface="Calibri Light" panose="020F0302020204030204" pitchFamily="34" charset="0"/>
                <a:cs typeface="Calibri Light" panose="020F0302020204030204" pitchFamily="34" charset="0"/>
              </a:rPr>
              <a:t>Information about voluntary counselling organisations </a:t>
            </a:r>
          </a:p>
          <a:p>
            <a:pPr marL="457200" lvl="0" indent="-457200">
              <a:lnSpc>
                <a:spcPct val="150000"/>
              </a:lnSpc>
              <a:buFont typeface="Arial" panose="020B0604020202020204" pitchFamily="34" charset="0"/>
              <a:buChar char="•"/>
            </a:pPr>
            <a:r>
              <a:rPr lang="en-IE" sz="2800" dirty="0">
                <a:solidFill>
                  <a:prstClr val="white"/>
                </a:solidFill>
                <a:latin typeface="Calibri Light" panose="020F0302020204030204" pitchFamily="34" charset="0"/>
                <a:cs typeface="Calibri Light" panose="020F0302020204030204" pitchFamily="34" charset="0"/>
              </a:rPr>
              <a:t>Short term interventions with the CNS</a:t>
            </a:r>
          </a:p>
        </p:txBody>
      </p:sp>
      <p:pic>
        <p:nvPicPr>
          <p:cNvPr id="17" name="Picture 16"/>
          <p:cNvPicPr>
            <a:picLocks noChangeAspect="1"/>
          </p:cNvPicPr>
          <p:nvPr/>
        </p:nvPicPr>
        <p:blipFill>
          <a:blip r:embed="rId3"/>
          <a:stretch>
            <a:fillRect/>
          </a:stretch>
        </p:blipFill>
        <p:spPr>
          <a:xfrm>
            <a:off x="10285412" y="406568"/>
            <a:ext cx="1186347" cy="1524000"/>
          </a:xfrm>
          <a:prstGeom prst="rect">
            <a:avLst/>
          </a:prstGeom>
        </p:spPr>
      </p:pic>
    </p:spTree>
    <p:extLst>
      <p:ext uri="{BB962C8B-B14F-4D97-AF65-F5344CB8AC3E}">
        <p14:creationId xmlns:p14="http://schemas.microsoft.com/office/powerpoint/2010/main" val="242955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409858"/>
            <a:ext cx="11608945" cy="152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227011" y="664026"/>
            <a:ext cx="9921215" cy="1015663"/>
          </a:xfrm>
          <a:prstGeom prst="rect">
            <a:avLst/>
          </a:prstGeom>
          <a:noFill/>
        </p:spPr>
        <p:txBody>
          <a:bodyPr wrap="square" rtlCol="0">
            <a:spAutoFit/>
          </a:bodyPr>
          <a:lstStyle/>
          <a:p>
            <a:r>
              <a:rPr lang="en-IE" sz="6000" dirty="0">
                <a:solidFill>
                  <a:schemeClr val="bg1"/>
                </a:solidFill>
                <a:latin typeface="Calibri Light" panose="020F0302020204030204" pitchFamily="34" charset="0"/>
                <a:cs typeface="Calibri Light" panose="020F0302020204030204" pitchFamily="34" charset="0"/>
              </a:rPr>
              <a:t>Statistics for Jan-June 2017 </a:t>
            </a:r>
          </a:p>
        </p:txBody>
      </p:sp>
      <p:pic>
        <p:nvPicPr>
          <p:cNvPr id="17" name="Picture 16"/>
          <p:cNvPicPr>
            <a:picLocks noChangeAspect="1"/>
          </p:cNvPicPr>
          <p:nvPr/>
        </p:nvPicPr>
        <p:blipFill>
          <a:blip r:embed="rId3"/>
          <a:stretch>
            <a:fillRect/>
          </a:stretch>
        </p:blipFill>
        <p:spPr>
          <a:xfrm>
            <a:off x="10285412" y="406568"/>
            <a:ext cx="1186347" cy="1524000"/>
          </a:xfrm>
          <a:prstGeom prst="rect">
            <a:avLst/>
          </a:prstGeom>
        </p:spPr>
      </p:pic>
      <p:graphicFrame>
        <p:nvGraphicFramePr>
          <p:cNvPr id="6" name="Chart 5">
            <a:extLst>
              <a:ext uri="{FF2B5EF4-FFF2-40B4-BE49-F238E27FC236}">
                <a16:creationId xmlns:a16="http://schemas.microsoft.com/office/drawing/2014/main" xmlns="" id="{896CF71D-1951-49D5-BB66-348E8CB366DA}"/>
              </a:ext>
            </a:extLst>
          </p:cNvPr>
          <p:cNvGraphicFramePr/>
          <p:nvPr>
            <p:extLst>
              <p:ext uri="{D42A27DB-BD31-4B8C-83A1-F6EECF244321}">
                <p14:modId xmlns:p14="http://schemas.microsoft.com/office/powerpoint/2010/main" val="2938383737"/>
              </p:ext>
            </p:extLst>
          </p:nvPr>
        </p:nvGraphicFramePr>
        <p:xfrm>
          <a:off x="0" y="2188026"/>
          <a:ext cx="5789612" cy="46699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xmlns="" id="{53D84926-931F-4FFA-828C-5B36FA6C4010}"/>
              </a:ext>
            </a:extLst>
          </p:cNvPr>
          <p:cNvGraphicFramePr/>
          <p:nvPr>
            <p:extLst>
              <p:ext uri="{D42A27DB-BD31-4B8C-83A1-F6EECF244321}">
                <p14:modId xmlns:p14="http://schemas.microsoft.com/office/powerpoint/2010/main" val="1688450601"/>
              </p:ext>
            </p:extLst>
          </p:nvPr>
        </p:nvGraphicFramePr>
        <p:xfrm>
          <a:off x="5637212" y="2184736"/>
          <a:ext cx="5834546" cy="4520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4015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409858"/>
            <a:ext cx="11608945" cy="15240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3" name="TextBox 12"/>
          <p:cNvSpPr txBox="1"/>
          <p:nvPr/>
        </p:nvSpPr>
        <p:spPr>
          <a:xfrm>
            <a:off x="227011" y="664026"/>
            <a:ext cx="9921215" cy="1015663"/>
          </a:xfrm>
          <a:prstGeom prst="rect">
            <a:avLst/>
          </a:prstGeom>
          <a:noFill/>
        </p:spPr>
        <p:txBody>
          <a:bodyPr wrap="square" rtlCol="0">
            <a:spAutoFit/>
          </a:bodyPr>
          <a:lstStyle/>
          <a:p>
            <a:r>
              <a:rPr lang="en-IE" sz="6000" dirty="0">
                <a:solidFill>
                  <a:schemeClr val="bg1"/>
                </a:solidFill>
                <a:latin typeface="Calibri Light" panose="020F0302020204030204" pitchFamily="34" charset="0"/>
                <a:cs typeface="Calibri Light" panose="020F0302020204030204" pitchFamily="34" charset="0"/>
              </a:rPr>
              <a:t>Statistics for Jan-June 2017 </a:t>
            </a:r>
          </a:p>
        </p:txBody>
      </p:sp>
      <p:pic>
        <p:nvPicPr>
          <p:cNvPr id="17" name="Picture 16"/>
          <p:cNvPicPr>
            <a:picLocks noChangeAspect="1"/>
          </p:cNvPicPr>
          <p:nvPr/>
        </p:nvPicPr>
        <p:blipFill>
          <a:blip r:embed="rId3"/>
          <a:stretch>
            <a:fillRect/>
          </a:stretch>
        </p:blipFill>
        <p:spPr>
          <a:xfrm>
            <a:off x="10285412" y="406568"/>
            <a:ext cx="1186347" cy="1524000"/>
          </a:xfrm>
          <a:prstGeom prst="rect">
            <a:avLst/>
          </a:prstGeom>
        </p:spPr>
      </p:pic>
      <p:graphicFrame>
        <p:nvGraphicFramePr>
          <p:cNvPr id="4" name="Chart 3">
            <a:extLst>
              <a:ext uri="{FF2B5EF4-FFF2-40B4-BE49-F238E27FC236}">
                <a16:creationId xmlns:a16="http://schemas.microsoft.com/office/drawing/2014/main" xmlns="" id="{7184C5B1-9BEC-44D0-B2F6-47E595FBEAC1}"/>
              </a:ext>
            </a:extLst>
          </p:cNvPr>
          <p:cNvGraphicFramePr/>
          <p:nvPr>
            <p:extLst>
              <p:ext uri="{D42A27DB-BD31-4B8C-83A1-F6EECF244321}">
                <p14:modId xmlns:p14="http://schemas.microsoft.com/office/powerpoint/2010/main" val="1726119485"/>
              </p:ext>
            </p:extLst>
          </p:nvPr>
        </p:nvGraphicFramePr>
        <p:xfrm>
          <a:off x="0" y="2057400"/>
          <a:ext cx="6752695" cy="4800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xmlns="" id="{0BFD807C-3966-4D88-A254-705CABA84537}"/>
              </a:ext>
            </a:extLst>
          </p:cNvPr>
          <p:cNvGraphicFramePr/>
          <p:nvPr>
            <p:extLst>
              <p:ext uri="{D42A27DB-BD31-4B8C-83A1-F6EECF244321}">
                <p14:modId xmlns:p14="http://schemas.microsoft.com/office/powerpoint/2010/main" val="255062903"/>
              </p:ext>
            </p:extLst>
          </p:nvPr>
        </p:nvGraphicFramePr>
        <p:xfrm>
          <a:off x="5156213" y="1905000"/>
          <a:ext cx="5358342" cy="5105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7875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contrast presentation (widescreen).potx" id="{79BDEE8A-06BD-4498-8DA2-039F108111A7}" vid="{371B0C30-7F71-4EED-A6A3-8F238779D534}"/>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2.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220E13-D325-4A9E-AA7A-0D1409275EB9}">
  <ds:schemaRefs>
    <ds:schemaRef ds:uri="http://purl.org/dc/elements/1.1/"/>
    <ds:schemaRef ds:uri="40262f94-9f35-4ac3-9a90-690165a166b7"/>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4f35948-e619-41b3-aa29-22878b09cfd2"/>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5622</TotalTime>
  <Words>329</Words>
  <Application>Microsoft Office PowerPoint</Application>
  <PresentationFormat>Custom</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 Light</vt:lpstr>
      <vt:lpstr>Franklin Gothic Medium</vt:lpstr>
      <vt:lpstr>Business Contrast 16x9</vt:lpstr>
      <vt:lpstr>Mater Misericordiae University Hospital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 Misericordiae  University Hospital</dc:title>
  <dc:creator>Paddy</dc:creator>
  <cp:lastModifiedBy>user</cp:lastModifiedBy>
  <cp:revision>33</cp:revision>
  <dcterms:created xsi:type="dcterms:W3CDTF">2017-04-20T17:39:57Z</dcterms:created>
  <dcterms:modified xsi:type="dcterms:W3CDTF">2017-09-29T07:48:23Z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