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4" autoAdjust="0"/>
    <p:restoredTop sz="95915"/>
  </p:normalViewPr>
  <p:slideViewPr>
    <p:cSldViewPr snapToGrid="0">
      <p:cViewPr varScale="1">
        <p:scale>
          <a:sx n="70" d="100"/>
          <a:sy n="70"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583CB07-73A5-44D4-97E2-CCE79C88591F}" type="datetimeFigureOut">
              <a:rPr lang="en-IE" smtClean="0"/>
              <a:t>25/09/2017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25820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83CB07-73A5-44D4-97E2-CCE79C88591F}" type="datetimeFigureOut">
              <a:rPr lang="en-IE" smtClean="0"/>
              <a:t>25/09/2017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127422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83CB07-73A5-44D4-97E2-CCE79C88591F}" type="datetimeFigureOut">
              <a:rPr lang="en-IE" smtClean="0"/>
              <a:t>25/09/2017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46864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83CB07-73A5-44D4-97E2-CCE79C88591F}" type="datetimeFigureOut">
              <a:rPr lang="en-IE" smtClean="0"/>
              <a:t>25/09/2017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242777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3CB07-73A5-44D4-97E2-CCE79C88591F}" type="datetimeFigureOut">
              <a:rPr lang="en-IE" smtClean="0"/>
              <a:t>25/09/2017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130407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583CB07-73A5-44D4-97E2-CCE79C88591F}" type="datetimeFigureOut">
              <a:rPr lang="en-IE" smtClean="0"/>
              <a:t>25/09/2017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251015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583CB07-73A5-44D4-97E2-CCE79C88591F}" type="datetimeFigureOut">
              <a:rPr lang="en-IE" smtClean="0"/>
              <a:t>25/09/2017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37596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583CB07-73A5-44D4-97E2-CCE79C88591F}" type="datetimeFigureOut">
              <a:rPr lang="en-IE" smtClean="0"/>
              <a:t>25/09/2017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347952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3CB07-73A5-44D4-97E2-CCE79C88591F}" type="datetimeFigureOut">
              <a:rPr lang="en-IE" smtClean="0"/>
              <a:t>25/09/2017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367839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3CB07-73A5-44D4-97E2-CCE79C88591F}" type="datetimeFigureOut">
              <a:rPr lang="en-IE" smtClean="0"/>
              <a:t>25/09/2017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266697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3CB07-73A5-44D4-97E2-CCE79C88591F}" type="datetimeFigureOut">
              <a:rPr lang="en-IE" smtClean="0"/>
              <a:t>25/09/2017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B734BD-5CCB-4526-B785-2EB2D612617F}" type="slidenum">
              <a:rPr lang="en-IE" smtClean="0"/>
              <a:t>‹#›</a:t>
            </a:fld>
            <a:endParaRPr lang="en-IE"/>
          </a:p>
        </p:txBody>
      </p:sp>
    </p:spTree>
    <p:extLst>
      <p:ext uri="{BB962C8B-B14F-4D97-AF65-F5344CB8AC3E}">
        <p14:creationId xmlns:p14="http://schemas.microsoft.com/office/powerpoint/2010/main" val="74470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3CB07-73A5-44D4-97E2-CCE79C88591F}" type="datetimeFigureOut">
              <a:rPr lang="en-IE" smtClean="0"/>
              <a:t>25/09/2017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734BD-5CCB-4526-B785-2EB2D612617F}" type="slidenum">
              <a:rPr lang="en-IE" smtClean="0"/>
              <a:t>‹#›</a:t>
            </a:fld>
            <a:endParaRPr lang="en-IE"/>
          </a:p>
        </p:txBody>
      </p:sp>
    </p:spTree>
    <p:extLst>
      <p:ext uri="{BB962C8B-B14F-4D97-AF65-F5344CB8AC3E}">
        <p14:creationId xmlns:p14="http://schemas.microsoft.com/office/powerpoint/2010/main" val="3593740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E" dirty="0"/>
          </a:p>
        </p:txBody>
      </p:sp>
      <p:sp>
        <p:nvSpPr>
          <p:cNvPr id="3" name="Subtitle 2"/>
          <p:cNvSpPr>
            <a:spLocks noGrp="1"/>
          </p:cNvSpPr>
          <p:nvPr>
            <p:ph type="subTitle" idx="1"/>
          </p:nvPr>
        </p:nvSpPr>
        <p:spPr>
          <a:xfrm>
            <a:off x="1524000" y="3602038"/>
            <a:ext cx="9144000" cy="2048954"/>
          </a:xfrm>
        </p:spPr>
        <p:txBody>
          <a:bodyPr>
            <a:normAutofit fontScale="85000" lnSpcReduction="20000"/>
          </a:bodyPr>
          <a:lstStyle/>
          <a:p>
            <a:endParaRPr lang="en-IE" dirty="0" smtClean="0"/>
          </a:p>
          <a:p>
            <a:endParaRPr lang="en-IE" sz="3200" dirty="0" smtClean="0"/>
          </a:p>
          <a:p>
            <a:r>
              <a:rPr lang="en-IE" sz="3200" dirty="0" smtClean="0"/>
              <a:t>How the voice of people who use drugs was </a:t>
            </a:r>
          </a:p>
          <a:p>
            <a:r>
              <a:rPr lang="en-IE" sz="3200" dirty="0" smtClean="0"/>
              <a:t>included in the requirements of the tender for a </a:t>
            </a:r>
          </a:p>
          <a:p>
            <a:r>
              <a:rPr lang="en-IE" sz="3200" dirty="0" smtClean="0"/>
              <a:t>Supervised Injection Facility</a:t>
            </a:r>
            <a:endParaRPr lang="en-IE" sz="3200" dirty="0"/>
          </a:p>
        </p:txBody>
      </p:sp>
      <p:pic>
        <p:nvPicPr>
          <p:cNvPr id="4" name="Imagen 2"/>
          <p:cNvPicPr/>
          <p:nvPr/>
        </p:nvPicPr>
        <p:blipFill>
          <a:blip r:embed="rId2">
            <a:extLst>
              <a:ext uri="{28A0092B-C50C-407E-A947-70E740481C1C}">
                <a14:useLocalDpi xmlns:a14="http://schemas.microsoft.com/office/drawing/2010/main" val="0"/>
              </a:ext>
            </a:extLst>
          </a:blip>
          <a:stretch>
            <a:fillRect/>
          </a:stretch>
        </p:blipFill>
        <p:spPr>
          <a:xfrm>
            <a:off x="1345692" y="374585"/>
            <a:ext cx="9322308" cy="3465895"/>
          </a:xfrm>
          <a:prstGeom prst="rect">
            <a:avLst/>
          </a:prstGeom>
          <a:ln w="19050">
            <a:solidFill>
              <a:schemeClr val="tx1"/>
            </a:solidFill>
          </a:ln>
        </p:spPr>
      </p:pic>
    </p:spTree>
    <p:extLst>
      <p:ext uri="{BB962C8B-B14F-4D97-AF65-F5344CB8AC3E}">
        <p14:creationId xmlns:p14="http://schemas.microsoft.com/office/powerpoint/2010/main" val="392715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2"/>
                </a:solidFill>
              </a:rPr>
              <a:t>Who we spoke to</a:t>
            </a:r>
            <a:endParaRPr lang="en-IE" dirty="0">
              <a:solidFill>
                <a:schemeClr val="accent2"/>
              </a:solidFill>
            </a:endParaRPr>
          </a:p>
        </p:txBody>
      </p:sp>
      <p:sp>
        <p:nvSpPr>
          <p:cNvPr id="3" name="Content Placeholder 2"/>
          <p:cNvSpPr>
            <a:spLocks noGrp="1"/>
          </p:cNvSpPr>
          <p:nvPr>
            <p:ph idx="1"/>
          </p:nvPr>
        </p:nvSpPr>
        <p:spPr>
          <a:xfrm>
            <a:off x="838200" y="1825624"/>
            <a:ext cx="3884271" cy="3857545"/>
          </a:xfrm>
        </p:spPr>
        <p:txBody>
          <a:bodyPr>
            <a:normAutofit/>
          </a:bodyPr>
          <a:lstStyle/>
          <a:p>
            <a:pPr marL="0" indent="0">
              <a:buNone/>
            </a:pPr>
            <a:r>
              <a:rPr lang="en-IE" dirty="0" smtClean="0"/>
              <a:t>93 people who identified as current street injectors</a:t>
            </a:r>
          </a:p>
          <a:p>
            <a:pPr marL="0" indent="0">
              <a:buNone/>
            </a:pPr>
            <a:endParaRPr lang="en-IE" dirty="0" smtClean="0"/>
          </a:p>
          <a:p>
            <a:pPr lvl="1"/>
            <a:r>
              <a:rPr lang="en-IE" dirty="0" smtClean="0"/>
              <a:t>Aged between 19 and 53</a:t>
            </a:r>
          </a:p>
          <a:p>
            <a:pPr lvl="1"/>
            <a:r>
              <a:rPr lang="en-IE" dirty="0" smtClean="0"/>
              <a:t>65% male, 35% female</a:t>
            </a:r>
          </a:p>
          <a:p>
            <a:pPr lvl="1"/>
            <a:r>
              <a:rPr lang="en-IE" dirty="0" smtClean="0"/>
              <a:t>76% identified as homeless</a:t>
            </a:r>
          </a:p>
          <a:p>
            <a:pPr lvl="1"/>
            <a:endParaRPr lang="en-IE" dirty="0"/>
          </a:p>
        </p:txBody>
      </p:sp>
      <p:sp>
        <p:nvSpPr>
          <p:cNvPr id="4" name="Content Placeholder 2"/>
          <p:cNvSpPr txBox="1">
            <a:spLocks/>
          </p:cNvSpPr>
          <p:nvPr/>
        </p:nvSpPr>
        <p:spPr>
          <a:xfrm>
            <a:off x="5254906" y="1825625"/>
            <a:ext cx="609889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E" sz="2400" dirty="0" smtClean="0"/>
              <a:t>Locations used to inject on the streets</a:t>
            </a:r>
          </a:p>
          <a:p>
            <a:r>
              <a:rPr lang="en-IE" sz="2400" dirty="0" smtClean="0"/>
              <a:t>Times of day drugs are used</a:t>
            </a:r>
          </a:p>
          <a:p>
            <a:r>
              <a:rPr lang="en-IE" sz="2400" dirty="0" smtClean="0"/>
              <a:t>What drugs are being injected</a:t>
            </a:r>
          </a:p>
          <a:p>
            <a:r>
              <a:rPr lang="en-IE" sz="2400" dirty="0" smtClean="0"/>
              <a:t>Injection sites on the body</a:t>
            </a:r>
          </a:p>
          <a:p>
            <a:r>
              <a:rPr lang="en-IE" sz="2400" dirty="0" smtClean="0"/>
              <a:t>Additional support required</a:t>
            </a:r>
          </a:p>
          <a:p>
            <a:r>
              <a:rPr lang="en-IE" sz="2400" dirty="0" smtClean="0"/>
              <a:t>Important factors in a location</a:t>
            </a:r>
          </a:p>
          <a:p>
            <a:r>
              <a:rPr lang="en-IE" sz="2400" dirty="0" smtClean="0"/>
              <a:t>Factors that support safety and comfort</a:t>
            </a:r>
          </a:p>
          <a:p>
            <a:r>
              <a:rPr lang="en-IE" sz="2400" dirty="0" smtClean="0"/>
              <a:t>Physical design considerations</a:t>
            </a:r>
          </a:p>
          <a:p>
            <a:endParaRPr lang="en-IE" dirty="0" smtClean="0"/>
          </a:p>
          <a:p>
            <a:endParaRPr lang="en-IE" dirty="0" smtClean="0"/>
          </a:p>
        </p:txBody>
      </p:sp>
      <p:sp>
        <p:nvSpPr>
          <p:cNvPr id="5" name="Title 1"/>
          <p:cNvSpPr txBox="1">
            <a:spLocks/>
          </p:cNvSpPr>
          <p:nvPr/>
        </p:nvSpPr>
        <p:spPr>
          <a:xfrm>
            <a:off x="5335928" y="517525"/>
            <a:ext cx="617027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dirty="0" smtClean="0">
                <a:solidFill>
                  <a:schemeClr val="accent2"/>
                </a:solidFill>
              </a:rPr>
              <a:t>What 93 people who use drugs told us</a:t>
            </a:r>
            <a:r>
              <a:rPr lang="en-IE" dirty="0" smtClean="0"/>
              <a:t>	</a:t>
            </a:r>
            <a:endParaRPr lang="en-IE" dirty="0"/>
          </a:p>
        </p:txBody>
      </p:sp>
    </p:spTree>
    <p:extLst>
      <p:ext uri="{BB962C8B-B14F-4D97-AF65-F5344CB8AC3E}">
        <p14:creationId xmlns:p14="http://schemas.microsoft.com/office/powerpoint/2010/main" val="427914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2"/>
                </a:solidFill>
              </a:rPr>
              <a:t>Inclusion in the tender</a:t>
            </a:r>
            <a:endParaRPr lang="en-IE" dirty="0">
              <a:solidFill>
                <a:schemeClr val="accent2"/>
              </a:solidFill>
            </a:endParaRPr>
          </a:p>
        </p:txBody>
      </p:sp>
      <p:sp>
        <p:nvSpPr>
          <p:cNvPr id="3" name="Content Placeholder 2"/>
          <p:cNvSpPr>
            <a:spLocks noGrp="1"/>
          </p:cNvSpPr>
          <p:nvPr>
            <p:ph sz="half" idx="1"/>
          </p:nvPr>
        </p:nvSpPr>
        <p:spPr/>
        <p:txBody>
          <a:bodyPr>
            <a:normAutofit fontScale="62500" lnSpcReduction="20000"/>
          </a:bodyPr>
          <a:lstStyle/>
          <a:p>
            <a:r>
              <a:rPr lang="en-IE" dirty="0" smtClean="0"/>
              <a:t>The Facility needs to commence opening from 6:00 - 10:00 hours to meet the needs of the vast majority of injectors who use first thing in the morning. 24 hour opening is not required but 7 day a week opening is required and this should include opening in the afternoons and evenings say for example from 14:00 – 1700 and 20:00-22:30 hours daily. This staggered or sessional opening is required to facilitate use prior to individuals returning to hostels at night.</a:t>
            </a:r>
          </a:p>
          <a:p>
            <a:r>
              <a:rPr lang="en-IE" dirty="0" smtClean="0"/>
              <a:t>Given the significant proportion of femoral injectors the layout of the injecting booth needs to afford space and privacy to allow this type of injecting. It is required that each booth should be no smaller than 6ft x 4 </a:t>
            </a:r>
            <a:r>
              <a:rPr lang="en-IE" dirty="0" err="1" smtClean="0"/>
              <a:t>ft</a:t>
            </a:r>
            <a:r>
              <a:rPr lang="en-IE" dirty="0" smtClean="0"/>
              <a:t>, with a chair and a small table or shelf, adjustable lighting, mirrors and sharps disposal units are necessary in each booth as is a curtain to provide privacy;</a:t>
            </a:r>
          </a:p>
          <a:p>
            <a:endParaRPr lang="en-IE" dirty="0"/>
          </a:p>
        </p:txBody>
      </p:sp>
      <p:sp>
        <p:nvSpPr>
          <p:cNvPr id="4" name="Content Placeholder 3"/>
          <p:cNvSpPr>
            <a:spLocks noGrp="1"/>
          </p:cNvSpPr>
          <p:nvPr>
            <p:ph sz="half" idx="2"/>
          </p:nvPr>
        </p:nvSpPr>
        <p:spPr/>
        <p:txBody>
          <a:bodyPr>
            <a:normAutofit fontScale="62500" lnSpcReduction="20000"/>
          </a:bodyPr>
          <a:lstStyle/>
          <a:p>
            <a:r>
              <a:rPr lang="en-IE" dirty="0" smtClean="0"/>
              <a:t>Interventions from a medical point of view and from a social point of view need to be available in separate spaces;</a:t>
            </a:r>
          </a:p>
          <a:p>
            <a:r>
              <a:rPr lang="en-IE" dirty="0" smtClean="0"/>
              <a:t>All individuals surveyed were of the opinion that there should be at least a brief intervention on each attendance;</a:t>
            </a:r>
          </a:p>
          <a:p>
            <a:r>
              <a:rPr lang="en-IE" dirty="0" smtClean="0"/>
              <a:t>Tea and coffee facilities should be available (via self-service coffee/tea machine) and access to Day services promoted;</a:t>
            </a:r>
          </a:p>
          <a:p>
            <a:r>
              <a:rPr lang="en-IE" dirty="0" smtClean="0"/>
              <a:t>The HSE advises that a service user representative group be consulted in relation to the physical design of the facility, in particular the injecting booths.</a:t>
            </a:r>
          </a:p>
          <a:p>
            <a:endParaRPr lang="en-IE" dirty="0"/>
          </a:p>
        </p:txBody>
      </p:sp>
    </p:spTree>
    <p:extLst>
      <p:ext uri="{BB962C8B-B14F-4D97-AF65-F5344CB8AC3E}">
        <p14:creationId xmlns:p14="http://schemas.microsoft.com/office/powerpoint/2010/main" val="3358341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348</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Who we spoke to</vt:lpstr>
      <vt:lpstr>Inclusion in the tender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McHugh</dc:creator>
  <cp:lastModifiedBy>user</cp:lastModifiedBy>
  <cp:revision>5</cp:revision>
  <dcterms:created xsi:type="dcterms:W3CDTF">2017-09-25T07:26:43Z</dcterms:created>
  <dcterms:modified xsi:type="dcterms:W3CDTF">2017-09-25T17:22:24Z</dcterms:modified>
</cp:coreProperties>
</file>