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1" r:id="rId3"/>
    <p:sldId id="262" r:id="rId4"/>
    <p:sldId id="277" r:id="rId5"/>
    <p:sldId id="269" r:id="rId6"/>
    <p:sldId id="270" r:id="rId7"/>
    <p:sldId id="278" r:id="rId8"/>
    <p:sldId id="279" r:id="rId9"/>
    <p:sldId id="289" r:id="rId10"/>
    <p:sldId id="295" r:id="rId11"/>
    <p:sldId id="291" r:id="rId12"/>
    <p:sldId id="293" r:id="rId13"/>
    <p:sldId id="286" r:id="rId14"/>
    <p:sldId id="282" r:id="rId15"/>
    <p:sldId id="285" r:id="rId16"/>
    <p:sldId id="284" r:id="rId17"/>
    <p:sldId id="283" r:id="rId18"/>
    <p:sldId id="287" r:id="rId19"/>
    <p:sldId id="294" r:id="rId20"/>
    <p:sldId id="266" r:id="rId21"/>
    <p:sldId id="268" r:id="rId22"/>
    <p:sldId id="271" r:id="rId23"/>
    <p:sldId id="275" r:id="rId24"/>
    <p:sldId id="273" r:id="rId25"/>
    <p:sldId id="274" r:id="rId26"/>
    <p:sldId id="29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7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0E8B3-9D3A-41FE-8C17-8874C38326C9}" type="datetimeFigureOut">
              <a:rPr lang="en-IE" smtClean="0"/>
              <a:t>30/09/2017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E4B7B-D9BB-4170-873C-01858E35ED67}" type="slidenum">
              <a:rPr lang="en-IE" smtClean="0"/>
              <a:t>‹#›</a:t>
            </a:fld>
            <a:endParaRPr lang="en-IE"/>
          </a:p>
        </p:txBody>
      </p:sp>
    </p:spTree>
    <p:extLst>
      <p:ext uri="{BB962C8B-B14F-4D97-AF65-F5344CB8AC3E}">
        <p14:creationId xmlns:p14="http://schemas.microsoft.com/office/powerpoint/2010/main" val="85154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D1E4B7B-D9BB-4170-873C-01858E35ED67}" type="slidenum">
              <a:rPr lang="en-IE" smtClean="0"/>
              <a:t>8</a:t>
            </a:fld>
            <a:endParaRPr lang="en-IE"/>
          </a:p>
        </p:txBody>
      </p:sp>
    </p:spTree>
    <p:extLst>
      <p:ext uri="{BB962C8B-B14F-4D97-AF65-F5344CB8AC3E}">
        <p14:creationId xmlns:p14="http://schemas.microsoft.com/office/powerpoint/2010/main" val="359349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1A3CFB40-0073-4D84-9AEC-07AE82DE0838}" type="datetimeFigureOut">
              <a:rPr lang="en-IE" smtClean="0"/>
              <a:t>30/09/2017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EE5B46F-D7DE-4614-9903-6AE11AD4E469}" type="slidenum">
              <a:rPr lang="en-IE" smtClean="0"/>
              <a:t>‹#›</a:t>
            </a:fld>
            <a:endParaRPr lang="en-IE"/>
          </a:p>
        </p:txBody>
      </p:sp>
    </p:spTree>
    <p:extLst>
      <p:ext uri="{BB962C8B-B14F-4D97-AF65-F5344CB8AC3E}">
        <p14:creationId xmlns:p14="http://schemas.microsoft.com/office/powerpoint/2010/main" val="1503713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A3CFB40-0073-4D84-9AEC-07AE82DE0838}" type="datetimeFigureOut">
              <a:rPr lang="en-IE" smtClean="0"/>
              <a:t>30/09/2017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EE5B46F-D7DE-4614-9903-6AE11AD4E469}" type="slidenum">
              <a:rPr lang="en-IE" smtClean="0"/>
              <a:t>‹#›</a:t>
            </a:fld>
            <a:endParaRPr lang="en-IE"/>
          </a:p>
        </p:txBody>
      </p:sp>
    </p:spTree>
    <p:extLst>
      <p:ext uri="{BB962C8B-B14F-4D97-AF65-F5344CB8AC3E}">
        <p14:creationId xmlns:p14="http://schemas.microsoft.com/office/powerpoint/2010/main" val="138188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A3CFB40-0073-4D84-9AEC-07AE82DE0838}" type="datetimeFigureOut">
              <a:rPr lang="en-IE" smtClean="0"/>
              <a:t>30/09/2017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EE5B46F-D7DE-4614-9903-6AE11AD4E469}" type="slidenum">
              <a:rPr lang="en-IE" smtClean="0"/>
              <a:t>‹#›</a:t>
            </a:fld>
            <a:endParaRPr lang="en-IE"/>
          </a:p>
        </p:txBody>
      </p:sp>
    </p:spTree>
    <p:extLst>
      <p:ext uri="{BB962C8B-B14F-4D97-AF65-F5344CB8AC3E}">
        <p14:creationId xmlns:p14="http://schemas.microsoft.com/office/powerpoint/2010/main" val="3808783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1A3CFB40-0073-4D84-9AEC-07AE82DE0838}" type="datetimeFigureOut">
              <a:rPr lang="en-IE" smtClean="0"/>
              <a:t>30/09/2017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EE5B46F-D7DE-4614-9903-6AE11AD4E469}" type="slidenum">
              <a:rPr lang="en-IE" smtClean="0"/>
              <a:t>‹#›</a:t>
            </a:fld>
            <a:endParaRPr lang="en-IE"/>
          </a:p>
        </p:txBody>
      </p:sp>
    </p:spTree>
    <p:extLst>
      <p:ext uri="{BB962C8B-B14F-4D97-AF65-F5344CB8AC3E}">
        <p14:creationId xmlns:p14="http://schemas.microsoft.com/office/powerpoint/2010/main" val="1864234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3CFB40-0073-4D84-9AEC-07AE82DE0838}" type="datetimeFigureOut">
              <a:rPr lang="en-IE" smtClean="0"/>
              <a:t>30/09/2017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EE5B46F-D7DE-4614-9903-6AE11AD4E469}" type="slidenum">
              <a:rPr lang="en-IE" smtClean="0"/>
              <a:t>‹#›</a:t>
            </a:fld>
            <a:endParaRPr lang="en-IE"/>
          </a:p>
        </p:txBody>
      </p:sp>
    </p:spTree>
    <p:extLst>
      <p:ext uri="{BB962C8B-B14F-4D97-AF65-F5344CB8AC3E}">
        <p14:creationId xmlns:p14="http://schemas.microsoft.com/office/powerpoint/2010/main" val="302991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1A3CFB40-0073-4D84-9AEC-07AE82DE0838}" type="datetimeFigureOut">
              <a:rPr lang="en-IE" smtClean="0"/>
              <a:t>30/09/2017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EE5B46F-D7DE-4614-9903-6AE11AD4E469}" type="slidenum">
              <a:rPr lang="en-IE" smtClean="0"/>
              <a:t>‹#›</a:t>
            </a:fld>
            <a:endParaRPr lang="en-IE"/>
          </a:p>
        </p:txBody>
      </p:sp>
    </p:spTree>
    <p:extLst>
      <p:ext uri="{BB962C8B-B14F-4D97-AF65-F5344CB8AC3E}">
        <p14:creationId xmlns:p14="http://schemas.microsoft.com/office/powerpoint/2010/main" val="317508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1A3CFB40-0073-4D84-9AEC-07AE82DE0838}" type="datetimeFigureOut">
              <a:rPr lang="en-IE" smtClean="0"/>
              <a:t>30/09/2017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EE5B46F-D7DE-4614-9903-6AE11AD4E469}" type="slidenum">
              <a:rPr lang="en-IE" smtClean="0"/>
              <a:t>‹#›</a:t>
            </a:fld>
            <a:endParaRPr lang="en-IE"/>
          </a:p>
        </p:txBody>
      </p:sp>
    </p:spTree>
    <p:extLst>
      <p:ext uri="{BB962C8B-B14F-4D97-AF65-F5344CB8AC3E}">
        <p14:creationId xmlns:p14="http://schemas.microsoft.com/office/powerpoint/2010/main" val="146259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1A3CFB40-0073-4D84-9AEC-07AE82DE0838}" type="datetimeFigureOut">
              <a:rPr lang="en-IE" smtClean="0"/>
              <a:t>30/09/2017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EE5B46F-D7DE-4614-9903-6AE11AD4E469}" type="slidenum">
              <a:rPr lang="en-IE" smtClean="0"/>
              <a:t>‹#›</a:t>
            </a:fld>
            <a:endParaRPr lang="en-IE"/>
          </a:p>
        </p:txBody>
      </p:sp>
    </p:spTree>
    <p:extLst>
      <p:ext uri="{BB962C8B-B14F-4D97-AF65-F5344CB8AC3E}">
        <p14:creationId xmlns:p14="http://schemas.microsoft.com/office/powerpoint/2010/main" val="304573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CFB40-0073-4D84-9AEC-07AE82DE0838}" type="datetimeFigureOut">
              <a:rPr lang="en-IE" smtClean="0"/>
              <a:t>30/09/2017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EE5B46F-D7DE-4614-9903-6AE11AD4E469}" type="slidenum">
              <a:rPr lang="en-IE" smtClean="0"/>
              <a:t>‹#›</a:t>
            </a:fld>
            <a:endParaRPr lang="en-IE"/>
          </a:p>
        </p:txBody>
      </p:sp>
    </p:spTree>
    <p:extLst>
      <p:ext uri="{BB962C8B-B14F-4D97-AF65-F5344CB8AC3E}">
        <p14:creationId xmlns:p14="http://schemas.microsoft.com/office/powerpoint/2010/main" val="89931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CFB40-0073-4D84-9AEC-07AE82DE0838}" type="datetimeFigureOut">
              <a:rPr lang="en-IE" smtClean="0"/>
              <a:t>30/09/2017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EE5B46F-D7DE-4614-9903-6AE11AD4E469}" type="slidenum">
              <a:rPr lang="en-IE" smtClean="0"/>
              <a:t>‹#›</a:t>
            </a:fld>
            <a:endParaRPr lang="en-IE"/>
          </a:p>
        </p:txBody>
      </p:sp>
    </p:spTree>
    <p:extLst>
      <p:ext uri="{BB962C8B-B14F-4D97-AF65-F5344CB8AC3E}">
        <p14:creationId xmlns:p14="http://schemas.microsoft.com/office/powerpoint/2010/main" val="428662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CFB40-0073-4D84-9AEC-07AE82DE0838}" type="datetimeFigureOut">
              <a:rPr lang="en-IE" smtClean="0"/>
              <a:t>30/09/2017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EE5B46F-D7DE-4614-9903-6AE11AD4E469}" type="slidenum">
              <a:rPr lang="en-IE" smtClean="0"/>
              <a:t>‹#›</a:t>
            </a:fld>
            <a:endParaRPr lang="en-IE"/>
          </a:p>
        </p:txBody>
      </p:sp>
    </p:spTree>
    <p:extLst>
      <p:ext uri="{BB962C8B-B14F-4D97-AF65-F5344CB8AC3E}">
        <p14:creationId xmlns:p14="http://schemas.microsoft.com/office/powerpoint/2010/main" val="186609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CFB40-0073-4D84-9AEC-07AE82DE0838}" type="datetimeFigureOut">
              <a:rPr lang="en-IE" smtClean="0"/>
              <a:t>30/09/2017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5B46F-D7DE-4614-9903-6AE11AD4E469}" type="slidenum">
              <a:rPr lang="en-IE" smtClean="0"/>
              <a:t>‹#›</a:t>
            </a:fld>
            <a:endParaRPr lang="en-IE"/>
          </a:p>
        </p:txBody>
      </p:sp>
    </p:spTree>
    <p:extLst>
      <p:ext uri="{BB962C8B-B14F-4D97-AF65-F5344CB8AC3E}">
        <p14:creationId xmlns:p14="http://schemas.microsoft.com/office/powerpoint/2010/main" val="272963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40768"/>
            <a:ext cx="7772400" cy="1470025"/>
          </a:xfrm>
        </p:spPr>
        <p:txBody>
          <a:bodyPr>
            <a:normAutofit fontScale="90000"/>
          </a:bodyPr>
          <a:lstStyle/>
          <a:p>
            <a:r>
              <a:rPr lang="en-IE" dirty="0" smtClean="0"/>
              <a:t>“Which side of the street?” </a:t>
            </a:r>
            <a:br>
              <a:rPr lang="en-IE" dirty="0" smtClean="0"/>
            </a:br>
            <a:r>
              <a:rPr lang="en-IE" dirty="0" smtClean="0"/>
              <a:t>A discussion of the complexities of</a:t>
            </a:r>
            <a:r>
              <a:rPr lang="en-IE" dirty="0"/>
              <a:t> </a:t>
            </a:r>
            <a:r>
              <a:rPr lang="en-IE" dirty="0" smtClean="0"/>
              <a:t> involuntary admissions</a:t>
            </a:r>
            <a:br>
              <a:rPr lang="en-IE" dirty="0" smtClean="0"/>
            </a:br>
            <a:r>
              <a:rPr lang="en-IE" dirty="0" smtClean="0"/>
              <a:t>in the homeless setting.</a:t>
            </a:r>
            <a:endParaRPr lang="en-IE" dirty="0"/>
          </a:p>
        </p:txBody>
      </p:sp>
      <p:sp>
        <p:nvSpPr>
          <p:cNvPr id="3" name="Subtitle 2"/>
          <p:cNvSpPr>
            <a:spLocks noGrp="1"/>
          </p:cNvSpPr>
          <p:nvPr>
            <p:ph type="subTitle" idx="1"/>
          </p:nvPr>
        </p:nvSpPr>
        <p:spPr/>
        <p:txBody>
          <a:bodyPr/>
          <a:lstStyle/>
          <a:p>
            <a:r>
              <a:rPr lang="en-IE" dirty="0" smtClean="0"/>
              <a:t>Anna Marie Naughton AHIT</a:t>
            </a:r>
          </a:p>
          <a:p>
            <a:r>
              <a:rPr lang="en-IE" dirty="0" smtClean="0"/>
              <a:t>Jim Lane AHIT</a:t>
            </a:r>
          </a:p>
          <a:p>
            <a:r>
              <a:rPr lang="en-IE" dirty="0" smtClean="0"/>
              <a:t>Denise Cremin Cork Simon Outreach</a:t>
            </a:r>
            <a:endParaRPr lang="en-IE" dirty="0"/>
          </a:p>
        </p:txBody>
      </p:sp>
    </p:spTree>
    <p:extLst>
      <p:ext uri="{BB962C8B-B14F-4D97-AF65-F5344CB8AC3E}">
        <p14:creationId xmlns:p14="http://schemas.microsoft.com/office/powerpoint/2010/main" val="92476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Stage 2</a:t>
            </a:r>
            <a:br>
              <a:rPr lang="en-IE" dirty="0"/>
            </a:br>
            <a:endParaRPr lang="en-IE" dirty="0"/>
          </a:p>
        </p:txBody>
      </p:sp>
      <p:sp>
        <p:nvSpPr>
          <p:cNvPr id="3" name="Content Placeholder 2"/>
          <p:cNvSpPr>
            <a:spLocks noGrp="1"/>
          </p:cNvSpPr>
          <p:nvPr>
            <p:ph idx="1"/>
          </p:nvPr>
        </p:nvSpPr>
        <p:spPr/>
        <p:txBody>
          <a:bodyPr/>
          <a:lstStyle/>
          <a:p>
            <a:endParaRPr lang="en-IE" dirty="0" smtClean="0"/>
          </a:p>
          <a:p>
            <a:r>
              <a:rPr lang="en-IE" dirty="0" smtClean="0"/>
              <a:t>Recommendation </a:t>
            </a:r>
            <a:r>
              <a:rPr lang="en-IE" dirty="0"/>
              <a:t>-form 5</a:t>
            </a:r>
          </a:p>
          <a:p>
            <a:endParaRPr lang="en-IE" dirty="0" smtClean="0"/>
          </a:p>
          <a:p>
            <a:r>
              <a:rPr lang="en-IE" dirty="0" smtClean="0"/>
              <a:t>Examination </a:t>
            </a:r>
            <a:r>
              <a:rPr lang="en-IE" dirty="0"/>
              <a:t>of the person must be carried out by the RMP within 24 hours of receipt of </a:t>
            </a:r>
            <a:r>
              <a:rPr lang="en-IE" dirty="0" smtClean="0"/>
              <a:t>the application</a:t>
            </a:r>
            <a:r>
              <a:rPr lang="en-IE" dirty="0"/>
              <a:t>, section 10(2).</a:t>
            </a:r>
          </a:p>
          <a:p>
            <a:pPr marL="0" indent="0">
              <a:buNone/>
            </a:pPr>
            <a:endParaRPr lang="en-IE" dirty="0"/>
          </a:p>
        </p:txBody>
      </p:sp>
    </p:spTree>
    <p:extLst>
      <p:ext uri="{BB962C8B-B14F-4D97-AF65-F5344CB8AC3E}">
        <p14:creationId xmlns:p14="http://schemas.microsoft.com/office/powerpoint/2010/main" val="3421788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Stage 3</a:t>
            </a:r>
            <a:br>
              <a:rPr lang="en-IE" dirty="0"/>
            </a:br>
            <a:endParaRPr lang="en-IE" dirty="0"/>
          </a:p>
        </p:txBody>
      </p:sp>
      <p:sp>
        <p:nvSpPr>
          <p:cNvPr id="3" name="Content Placeholder 2"/>
          <p:cNvSpPr>
            <a:spLocks noGrp="1"/>
          </p:cNvSpPr>
          <p:nvPr>
            <p:ph idx="1"/>
          </p:nvPr>
        </p:nvSpPr>
        <p:spPr/>
        <p:txBody>
          <a:bodyPr>
            <a:normAutofit fontScale="70000" lnSpcReduction="20000"/>
          </a:bodyPr>
          <a:lstStyle/>
          <a:p>
            <a:r>
              <a:rPr lang="en-IE" dirty="0" smtClean="0"/>
              <a:t>A </a:t>
            </a:r>
            <a:r>
              <a:rPr lang="en-IE" dirty="0"/>
              <a:t>period of 24 hours is provided for, in the legislation for the person to be held in the </a:t>
            </a:r>
            <a:r>
              <a:rPr lang="en-IE" dirty="0" smtClean="0"/>
              <a:t>approved centre </a:t>
            </a:r>
            <a:r>
              <a:rPr lang="en-IE" dirty="0"/>
              <a:t>for the purposes of examination in relation to the admission order. </a:t>
            </a:r>
            <a:endParaRPr lang="en-IE" dirty="0" smtClean="0"/>
          </a:p>
          <a:p>
            <a:r>
              <a:rPr lang="en-IE" dirty="0" smtClean="0"/>
              <a:t>The </a:t>
            </a:r>
            <a:r>
              <a:rPr lang="en-IE" dirty="0"/>
              <a:t>admission order </a:t>
            </a:r>
            <a:r>
              <a:rPr lang="en-IE" dirty="0" smtClean="0"/>
              <a:t>can last </a:t>
            </a:r>
            <a:r>
              <a:rPr lang="en-IE" dirty="0"/>
              <a:t>for the duration of 21 days. </a:t>
            </a:r>
          </a:p>
          <a:p>
            <a:r>
              <a:rPr lang="en-IE" dirty="0" smtClean="0"/>
              <a:t>During </a:t>
            </a:r>
            <a:r>
              <a:rPr lang="en-IE" dirty="0"/>
              <a:t>this time the mental health commission will direct </a:t>
            </a:r>
            <a:r>
              <a:rPr lang="en-IE" dirty="0" smtClean="0"/>
              <a:t>a consultant </a:t>
            </a:r>
            <a:r>
              <a:rPr lang="en-IE" dirty="0"/>
              <a:t>psychiatrist (section 17) to review, examine and complete a report to the mental </a:t>
            </a:r>
            <a:r>
              <a:rPr lang="en-IE" dirty="0" smtClean="0"/>
              <a:t>health tribunal </a:t>
            </a:r>
            <a:r>
              <a:rPr lang="en-IE" dirty="0"/>
              <a:t>within 14 days. </a:t>
            </a:r>
            <a:endParaRPr lang="en-IE" dirty="0" smtClean="0"/>
          </a:p>
          <a:p>
            <a:r>
              <a:rPr lang="en-IE" dirty="0" smtClean="0"/>
              <a:t>The </a:t>
            </a:r>
            <a:r>
              <a:rPr lang="en-IE" dirty="0"/>
              <a:t>mental health commission organises a mental health tribunal to </a:t>
            </a:r>
            <a:r>
              <a:rPr lang="en-IE" dirty="0" smtClean="0"/>
              <a:t>review the </a:t>
            </a:r>
            <a:r>
              <a:rPr lang="en-IE" dirty="0"/>
              <a:t>admission order, as soon as the Consultant Psychiatrist (section 17) completes </a:t>
            </a:r>
            <a:r>
              <a:rPr lang="en-IE" dirty="0" smtClean="0"/>
              <a:t>his/her </a:t>
            </a:r>
            <a:r>
              <a:rPr lang="en-IE" dirty="0"/>
              <a:t>report for the</a:t>
            </a:r>
          </a:p>
          <a:p>
            <a:r>
              <a:rPr lang="en-IE" dirty="0"/>
              <a:t>mental health tribunal. </a:t>
            </a:r>
            <a:endParaRPr lang="en-IE" dirty="0" smtClean="0"/>
          </a:p>
          <a:p>
            <a:r>
              <a:rPr lang="en-IE" dirty="0" smtClean="0"/>
              <a:t>Upon </a:t>
            </a:r>
            <a:r>
              <a:rPr lang="en-IE" dirty="0"/>
              <a:t>receipt of this report, the mental health tribunal must review </a:t>
            </a:r>
            <a:r>
              <a:rPr lang="en-IE" dirty="0" smtClean="0"/>
              <a:t>the admission </a:t>
            </a:r>
            <a:r>
              <a:rPr lang="en-IE" dirty="0"/>
              <a:t>order within 21 days of its signing.</a:t>
            </a:r>
          </a:p>
          <a:p>
            <a:endParaRPr lang="en-IE" dirty="0"/>
          </a:p>
        </p:txBody>
      </p:sp>
    </p:spTree>
    <p:extLst>
      <p:ext uri="{BB962C8B-B14F-4D97-AF65-F5344CB8AC3E}">
        <p14:creationId xmlns:p14="http://schemas.microsoft.com/office/powerpoint/2010/main" val="343604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Stage 4</a:t>
            </a:r>
            <a:br>
              <a:rPr lang="en-IE" dirty="0"/>
            </a:br>
            <a:endParaRPr lang="en-IE" dirty="0"/>
          </a:p>
        </p:txBody>
      </p:sp>
      <p:sp>
        <p:nvSpPr>
          <p:cNvPr id="3" name="Content Placeholder 2"/>
          <p:cNvSpPr>
            <a:spLocks noGrp="1"/>
          </p:cNvSpPr>
          <p:nvPr>
            <p:ph idx="1"/>
          </p:nvPr>
        </p:nvSpPr>
        <p:spPr/>
        <p:txBody>
          <a:bodyPr>
            <a:normAutofit fontScale="77500" lnSpcReduction="20000"/>
          </a:bodyPr>
          <a:lstStyle/>
          <a:p>
            <a:r>
              <a:rPr lang="en-IE" dirty="0" smtClean="0"/>
              <a:t>Not </a:t>
            </a:r>
            <a:r>
              <a:rPr lang="en-IE" dirty="0"/>
              <a:t>more than seven days before the expiry of the admission order/renewal order, the </a:t>
            </a:r>
            <a:r>
              <a:rPr lang="en-IE" dirty="0" smtClean="0"/>
              <a:t>treating consultant </a:t>
            </a:r>
            <a:r>
              <a:rPr lang="en-IE" dirty="0"/>
              <a:t>psychiatrist in the approved centre will review and examine the patient. </a:t>
            </a:r>
            <a:endParaRPr lang="en-IE" dirty="0" smtClean="0"/>
          </a:p>
          <a:p>
            <a:r>
              <a:rPr lang="en-IE" dirty="0" smtClean="0"/>
              <a:t>Following this examination</a:t>
            </a:r>
            <a:r>
              <a:rPr lang="en-IE" dirty="0"/>
              <a:t>, and only if the </a:t>
            </a:r>
            <a:r>
              <a:rPr lang="en-IE" b="1" dirty="0"/>
              <a:t>admission order is made</a:t>
            </a:r>
            <a:r>
              <a:rPr lang="en-IE" dirty="0"/>
              <a:t>, the treating consultant psychiatrist </a:t>
            </a:r>
            <a:r>
              <a:rPr lang="en-IE" dirty="0" smtClean="0"/>
              <a:t>will complete </a:t>
            </a:r>
            <a:r>
              <a:rPr lang="en-IE" dirty="0"/>
              <a:t>a renewal order for a period up to three months, six months or twelve months. </a:t>
            </a:r>
            <a:endParaRPr lang="en-IE" dirty="0" smtClean="0"/>
          </a:p>
          <a:p>
            <a:r>
              <a:rPr lang="en-IE" dirty="0" smtClean="0"/>
              <a:t>Within 21 days </a:t>
            </a:r>
            <a:r>
              <a:rPr lang="en-IE" dirty="0"/>
              <a:t>of the signing of each renewal order by the treating consultant psychiatrist, a MHT will convene</a:t>
            </a:r>
          </a:p>
          <a:p>
            <a:r>
              <a:rPr lang="en-IE" dirty="0"/>
              <a:t>to affirm /revoke the Order. A review and report by the Consultant Psychiatrist (section 17) is</a:t>
            </a:r>
          </a:p>
          <a:p>
            <a:r>
              <a:rPr lang="en-IE" dirty="0"/>
              <a:t>required by the mental health tribunal prior to each sitting.</a:t>
            </a:r>
          </a:p>
          <a:p>
            <a:endParaRPr lang="en-IE" dirty="0"/>
          </a:p>
        </p:txBody>
      </p:sp>
    </p:spTree>
    <p:extLst>
      <p:ext uri="{BB962C8B-B14F-4D97-AF65-F5344CB8AC3E}">
        <p14:creationId xmlns:p14="http://schemas.microsoft.com/office/powerpoint/2010/main" val="3626229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3" y="0"/>
            <a:ext cx="9094901" cy="12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229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447534" cy="1196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276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79" y="25039"/>
            <a:ext cx="9004721" cy="128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860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345" cy="12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065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5522" cy="12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451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99069" cy="128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703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sz="half" idx="4294967295"/>
          </p:nvPr>
        </p:nvSpPr>
        <p:spPr>
          <a:xfrm>
            <a:off x="0" y="304800"/>
            <a:ext cx="3657600" cy="6324600"/>
          </a:xfrm>
        </p:spPr>
        <p:txBody>
          <a:bodyPr/>
          <a:lstStyle/>
          <a:p>
            <a:pPr eaLnBrk="1" hangingPunct="1">
              <a:buFont typeface="Wingdings 2" pitchFamily="18" charset="2"/>
              <a:buNone/>
            </a:pPr>
            <a:r>
              <a:rPr lang="en-IE" sz="2800" smtClean="0"/>
              <a:t>    </a:t>
            </a:r>
            <a:endParaRPr lang="en-IE" sz="3200" smtClean="0"/>
          </a:p>
        </p:txBody>
      </p:sp>
      <p:pic>
        <p:nvPicPr>
          <p:cNvPr id="11267" name="Content Placeholder 7" descr="frustration.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267744" y="332656"/>
            <a:ext cx="5105400" cy="4876800"/>
          </a:xfrm>
        </p:spPr>
      </p:pic>
    </p:spTree>
    <p:extLst>
      <p:ext uri="{BB962C8B-B14F-4D97-AF65-F5344CB8AC3E}">
        <p14:creationId xmlns:p14="http://schemas.microsoft.com/office/powerpoint/2010/main" val="1550995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31640" y="1052736"/>
            <a:ext cx="7693025" cy="4895850"/>
          </a:xfrm>
        </p:spPr>
      </p:pic>
      <p:sp>
        <p:nvSpPr>
          <p:cNvPr id="6" name="TextBox 5"/>
          <p:cNvSpPr txBox="1"/>
          <p:nvPr/>
        </p:nvSpPr>
        <p:spPr>
          <a:xfrm>
            <a:off x="1691680" y="4509119"/>
            <a:ext cx="5038181" cy="830997"/>
          </a:xfrm>
          <a:prstGeom prst="rect">
            <a:avLst/>
          </a:prstGeom>
          <a:noFill/>
        </p:spPr>
        <p:txBody>
          <a:bodyPr wrap="square" rtlCol="0">
            <a:spAutoFit/>
          </a:bodyPr>
          <a:lstStyle/>
          <a:p>
            <a:r>
              <a:rPr lang="en-IE" sz="4800" dirty="0" smtClean="0"/>
              <a:t>“Doing the forms”</a:t>
            </a:r>
            <a:endParaRPr lang="en-IE" sz="4800" dirty="0"/>
          </a:p>
        </p:txBody>
      </p:sp>
      <p:sp>
        <p:nvSpPr>
          <p:cNvPr id="7" name="TextBox 6"/>
          <p:cNvSpPr txBox="1"/>
          <p:nvPr/>
        </p:nvSpPr>
        <p:spPr>
          <a:xfrm>
            <a:off x="290546" y="277197"/>
            <a:ext cx="1872208" cy="1569660"/>
          </a:xfrm>
          <a:prstGeom prst="rect">
            <a:avLst/>
          </a:prstGeom>
          <a:noFill/>
        </p:spPr>
        <p:txBody>
          <a:bodyPr wrap="square" rtlCol="0">
            <a:spAutoFit/>
          </a:bodyPr>
          <a:lstStyle/>
          <a:p>
            <a:pPr lvl="0"/>
            <a:r>
              <a:rPr lang="en-IE" sz="4800" dirty="0">
                <a:solidFill>
                  <a:prstClr val="black"/>
                </a:solidFill>
              </a:rPr>
              <a:t>AKA</a:t>
            </a:r>
          </a:p>
          <a:p>
            <a:endParaRPr lang="en-IE" sz="4800" dirty="0"/>
          </a:p>
        </p:txBody>
      </p:sp>
    </p:spTree>
    <p:extLst>
      <p:ext uri="{BB962C8B-B14F-4D97-AF65-F5344CB8AC3E}">
        <p14:creationId xmlns:p14="http://schemas.microsoft.com/office/powerpoint/2010/main" val="1104137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76672"/>
            <a:ext cx="4193929" cy="60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IE" dirty="0" smtClean="0"/>
              <a:t>Getting there. </a:t>
            </a:r>
            <a:endParaRPr lang="en-IE" dirty="0"/>
          </a:p>
        </p:txBody>
      </p:sp>
      <p:sp>
        <p:nvSpPr>
          <p:cNvPr id="5" name="Content Placeholder 4"/>
          <p:cNvSpPr>
            <a:spLocks noGrp="1"/>
          </p:cNvSpPr>
          <p:nvPr>
            <p:ph idx="1"/>
          </p:nvPr>
        </p:nvSpPr>
        <p:spPr/>
        <p:txBody>
          <a:bodyPr/>
          <a:lstStyle/>
          <a:p>
            <a:r>
              <a:rPr lang="en-IE" dirty="0" smtClean="0"/>
              <a:t>                      </a:t>
            </a:r>
            <a:endParaRPr lang="en-IE" dirty="0"/>
          </a:p>
        </p:txBody>
      </p:sp>
      <p:sp>
        <p:nvSpPr>
          <p:cNvPr id="6" name="Text Placeholder 5"/>
          <p:cNvSpPr>
            <a:spLocks noGrp="1"/>
          </p:cNvSpPr>
          <p:nvPr>
            <p:ph type="body" sz="half" idx="2"/>
          </p:nvPr>
        </p:nvSpPr>
        <p:spPr/>
        <p:txBody>
          <a:bodyPr/>
          <a:lstStyle/>
          <a:p>
            <a:endParaRPr lang="en-IE"/>
          </a:p>
        </p:txBody>
      </p:sp>
    </p:spTree>
    <p:extLst>
      <p:ext uri="{BB962C8B-B14F-4D97-AF65-F5344CB8AC3E}">
        <p14:creationId xmlns:p14="http://schemas.microsoft.com/office/powerpoint/2010/main" val="2921161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Allied Admissions</a:t>
            </a:r>
            <a:endParaRPr lang="en-IE" dirty="0"/>
          </a:p>
        </p:txBody>
      </p:sp>
      <p:sp>
        <p:nvSpPr>
          <p:cNvPr id="3" name="Content Placeholder 2"/>
          <p:cNvSpPr>
            <a:spLocks noGrp="1"/>
          </p:cNvSpPr>
          <p:nvPr>
            <p:ph idx="1"/>
          </p:nvPr>
        </p:nvSpPr>
        <p:spPr/>
        <p:txBody>
          <a:bodyPr>
            <a:normAutofit fontScale="47500" lnSpcReduction="20000"/>
          </a:bodyPr>
          <a:lstStyle/>
          <a:p>
            <a:r>
              <a:rPr lang="en-IE" dirty="0"/>
              <a:t>The team will be dispatched following a request by the Clinical Director /Consultant Psychiatrist of the Approved Centre. </a:t>
            </a:r>
          </a:p>
          <a:p>
            <a:r>
              <a:rPr lang="en-IE" dirty="0"/>
              <a:t>In broad terms the process is as follows; </a:t>
            </a:r>
          </a:p>
          <a:p>
            <a:r>
              <a:rPr lang="en-IE" dirty="0" smtClean="0"/>
              <a:t>A </a:t>
            </a:r>
            <a:r>
              <a:rPr lang="en-IE" dirty="0"/>
              <a:t>basic risk assessment will be carried out by the Clinical Director/Consultant Psychiatrist in consultation with the Registered Medical Practitioner prior to the initiation of the assisted admission/return. </a:t>
            </a:r>
          </a:p>
          <a:p>
            <a:r>
              <a:rPr lang="en-IE" dirty="0" smtClean="0"/>
              <a:t> </a:t>
            </a:r>
            <a:r>
              <a:rPr lang="en-IE" dirty="0"/>
              <a:t>Where it is necessary, the Clinical Director/Consultant Psychiatrist may request that the Assisted Admissions team are assisted by An Garda </a:t>
            </a:r>
            <a:r>
              <a:rPr lang="en-IE" dirty="0" err="1"/>
              <a:t>Siochana</a:t>
            </a:r>
            <a:r>
              <a:rPr lang="en-IE" dirty="0"/>
              <a:t>, pursuant to s.13(3) Mental Health Act, 2001. </a:t>
            </a:r>
            <a:r>
              <a:rPr lang="en-IE" dirty="0" smtClean="0"/>
              <a:t>The </a:t>
            </a:r>
            <a:r>
              <a:rPr lang="en-IE" dirty="0"/>
              <a:t>assisted admissions team will be fully briefed prior to deployment. </a:t>
            </a:r>
          </a:p>
          <a:p>
            <a:r>
              <a:rPr lang="en-IE" dirty="0" smtClean="0"/>
              <a:t>The </a:t>
            </a:r>
            <a:r>
              <a:rPr lang="en-IE" dirty="0"/>
              <a:t>team will present to the individuals address after receiving the forms as required by the Mental Health Act, 2001. </a:t>
            </a:r>
          </a:p>
          <a:p>
            <a:r>
              <a:rPr lang="en-IE" dirty="0" smtClean="0"/>
              <a:t> </a:t>
            </a:r>
            <a:r>
              <a:rPr lang="en-IE" dirty="0"/>
              <a:t>The team will meet with the applicant/ Authorised Officer and confirm the identity of the individual requiring the service. </a:t>
            </a:r>
          </a:p>
          <a:p>
            <a:r>
              <a:rPr lang="en-IE" dirty="0" smtClean="0"/>
              <a:t> </a:t>
            </a:r>
            <a:r>
              <a:rPr lang="en-IE" dirty="0"/>
              <a:t>An on-site risk assessment will be carried out by the Team Leader. </a:t>
            </a:r>
          </a:p>
          <a:p>
            <a:r>
              <a:rPr lang="en-IE" dirty="0" smtClean="0"/>
              <a:t> </a:t>
            </a:r>
            <a:r>
              <a:rPr lang="en-IE" dirty="0"/>
              <a:t>Every effort will be made by the team to encourage the co-operation of the individual in the admission. </a:t>
            </a:r>
          </a:p>
          <a:p>
            <a:r>
              <a:rPr lang="en-IE" dirty="0" smtClean="0"/>
              <a:t>The </a:t>
            </a:r>
            <a:r>
              <a:rPr lang="en-IE" dirty="0"/>
              <a:t>individual will then be transported to the Approved Centre for assessment. </a:t>
            </a:r>
          </a:p>
          <a:p>
            <a:r>
              <a:rPr lang="en-IE" dirty="0" smtClean="0"/>
              <a:t>The </a:t>
            </a:r>
            <a:r>
              <a:rPr lang="en-IE" dirty="0"/>
              <a:t>Admission procedure will include the handover of the care of the service user to the Mental Health Team at the Approved Centre. </a:t>
            </a:r>
          </a:p>
          <a:p>
            <a:r>
              <a:rPr lang="en-IE" dirty="0" smtClean="0"/>
              <a:t>Following </a:t>
            </a:r>
            <a:r>
              <a:rPr lang="en-IE" dirty="0"/>
              <a:t>the admission procedure, the team will stand down. </a:t>
            </a:r>
          </a:p>
          <a:p>
            <a:r>
              <a:rPr lang="en-IE" dirty="0" smtClean="0"/>
              <a:t>The </a:t>
            </a:r>
            <a:r>
              <a:rPr lang="en-IE" dirty="0"/>
              <a:t>Team Leader will complete a post assisted admissions debrief </a:t>
            </a:r>
          </a:p>
          <a:p>
            <a:endParaRPr lang="en-IE" dirty="0"/>
          </a:p>
        </p:txBody>
      </p:sp>
    </p:spTree>
    <p:extLst>
      <p:ext uri="{BB962C8B-B14F-4D97-AF65-F5344CB8AC3E}">
        <p14:creationId xmlns:p14="http://schemas.microsoft.com/office/powerpoint/2010/main" val="4043159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919163"/>
            <a:ext cx="37338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698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Electronic Communications Policy </a:t>
            </a:r>
          </a:p>
        </p:txBody>
      </p:sp>
      <p:sp>
        <p:nvSpPr>
          <p:cNvPr id="3" name="Content Placeholder 2"/>
          <p:cNvSpPr>
            <a:spLocks noGrp="1"/>
          </p:cNvSpPr>
          <p:nvPr>
            <p:ph idx="1"/>
          </p:nvPr>
        </p:nvSpPr>
        <p:spPr/>
        <p:txBody>
          <a:bodyPr>
            <a:normAutofit fontScale="62500" lnSpcReduction="20000"/>
          </a:bodyPr>
          <a:lstStyle/>
          <a:p>
            <a:r>
              <a:rPr lang="en-IE" dirty="0" smtClean="0"/>
              <a:t>Users </a:t>
            </a:r>
            <a:r>
              <a:rPr lang="en-IE" dirty="0"/>
              <a:t>must respect the privacy of others at all times and only access fax messages where they are the intended recipient or they have a valid HSE work-related reason. </a:t>
            </a:r>
          </a:p>
          <a:p>
            <a:endParaRPr lang="en-IE" dirty="0"/>
          </a:p>
          <a:p>
            <a:r>
              <a:rPr lang="en-IE" dirty="0"/>
              <a:t>Users who receive fax messages where they are not the intended recipient must contact the sender and notify them of their error and destroy or return the fax message as directed by the sender. </a:t>
            </a:r>
          </a:p>
          <a:p>
            <a:pPr marL="0" indent="0">
              <a:buNone/>
            </a:pPr>
            <a:endParaRPr lang="en-IE" dirty="0"/>
          </a:p>
          <a:p>
            <a:r>
              <a:rPr lang="en-IE" dirty="0"/>
              <a:t>Users need to consider whether a fax is the most appropriate means of communication. </a:t>
            </a:r>
          </a:p>
          <a:p>
            <a:endParaRPr lang="en-IE" dirty="0"/>
          </a:p>
          <a:p>
            <a:r>
              <a:rPr lang="en-IE" b="1" dirty="0">
                <a:solidFill>
                  <a:srgbClr val="FF0000"/>
                </a:solidFill>
              </a:rPr>
              <a:t>Confidential and personal information should not be transmitted by fax. </a:t>
            </a:r>
          </a:p>
          <a:p>
            <a:endParaRPr lang="en-IE" dirty="0" smtClean="0"/>
          </a:p>
          <a:p>
            <a:r>
              <a:rPr lang="en-IE" dirty="0" smtClean="0"/>
              <a:t>Where </a:t>
            </a:r>
            <a:r>
              <a:rPr lang="en-IE" dirty="0"/>
              <a:t>possible the information must be encrypted and transmitted via email. </a:t>
            </a:r>
          </a:p>
          <a:p>
            <a:endParaRPr lang="en-IE" dirty="0"/>
          </a:p>
        </p:txBody>
      </p:sp>
    </p:spTree>
    <p:extLst>
      <p:ext uri="{BB962C8B-B14F-4D97-AF65-F5344CB8AC3E}">
        <p14:creationId xmlns:p14="http://schemas.microsoft.com/office/powerpoint/2010/main" val="339828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476672"/>
            <a:ext cx="8280920" cy="5832648"/>
          </a:xfrm>
        </p:spPr>
        <p:txBody>
          <a:bodyPr>
            <a:normAutofit fontScale="55000" lnSpcReduction="20000"/>
          </a:bodyPr>
          <a:lstStyle/>
          <a:p>
            <a:endParaRPr lang="en-IE" dirty="0" smtClean="0"/>
          </a:p>
          <a:p>
            <a:pPr marL="742950" indent="-742950">
              <a:buAutoNum type="arabicParenR"/>
            </a:pPr>
            <a:r>
              <a:rPr lang="en-IE" sz="4300" dirty="0" smtClean="0"/>
              <a:t>The </a:t>
            </a:r>
            <a:r>
              <a:rPr lang="en-IE" sz="4300" dirty="0"/>
              <a:t>fax message includes a HSE Fax Cover Sheet </a:t>
            </a:r>
            <a:endParaRPr lang="en-IE" sz="4300" dirty="0" smtClean="0"/>
          </a:p>
          <a:p>
            <a:pPr marL="742950" indent="-742950">
              <a:buAutoNum type="arabicParenR"/>
            </a:pPr>
            <a:endParaRPr lang="en-IE" sz="4300" dirty="0" smtClean="0"/>
          </a:p>
          <a:p>
            <a:pPr marL="0" indent="0">
              <a:buNone/>
            </a:pPr>
            <a:r>
              <a:rPr lang="en-IE" sz="4300" dirty="0" smtClean="0"/>
              <a:t>2</a:t>
            </a:r>
            <a:r>
              <a:rPr lang="en-IE" sz="4300" dirty="0"/>
              <a:t>) The fax number of the intended recipient(s) is correct</a:t>
            </a:r>
            <a:r>
              <a:rPr lang="en-IE" sz="4300" dirty="0" smtClean="0"/>
              <a:t>.</a:t>
            </a:r>
          </a:p>
          <a:p>
            <a:pPr marL="0" indent="0">
              <a:buNone/>
            </a:pPr>
            <a:r>
              <a:rPr lang="en-IE" sz="4300" dirty="0" smtClean="0"/>
              <a:t> </a:t>
            </a:r>
          </a:p>
          <a:p>
            <a:pPr marL="0" indent="0">
              <a:buNone/>
            </a:pPr>
            <a:r>
              <a:rPr lang="en-IE" sz="4300" dirty="0" smtClean="0"/>
              <a:t>3</a:t>
            </a:r>
            <a:r>
              <a:rPr lang="en-IE" sz="4300" dirty="0"/>
              <a:t>) Only the minimum amount of confidential or restricted information as is necessary for a given function(s) to be carried out is included in the fax message; </a:t>
            </a:r>
            <a:endParaRPr lang="en-IE" sz="4300" dirty="0" smtClean="0"/>
          </a:p>
          <a:p>
            <a:pPr marL="0" indent="0">
              <a:buNone/>
            </a:pPr>
            <a:endParaRPr lang="en-IE" sz="4300" dirty="0" smtClean="0"/>
          </a:p>
          <a:p>
            <a:pPr marL="0" indent="0">
              <a:buNone/>
            </a:pPr>
            <a:r>
              <a:rPr lang="en-IE" sz="4300" dirty="0" smtClean="0"/>
              <a:t>4</a:t>
            </a:r>
            <a:r>
              <a:rPr lang="en-IE" sz="4300" dirty="0"/>
              <a:t>) Where practical telephone the intended recipient before the transmission to ensure they are waiting by the fax machine for the fax message; </a:t>
            </a:r>
            <a:endParaRPr lang="en-IE" sz="4300" dirty="0" smtClean="0"/>
          </a:p>
          <a:p>
            <a:pPr marL="0" indent="0">
              <a:buNone/>
            </a:pPr>
            <a:r>
              <a:rPr lang="en-IE" sz="4300" dirty="0" smtClean="0"/>
              <a:t>5</a:t>
            </a:r>
            <a:r>
              <a:rPr lang="en-IE" sz="4300" dirty="0"/>
              <a:t>) When the fax </a:t>
            </a:r>
            <a:r>
              <a:rPr lang="en-IE" sz="4300" dirty="0" err="1" smtClean="0"/>
              <a:t>mkeep</a:t>
            </a:r>
            <a:r>
              <a:rPr lang="en-IE" sz="4300" dirty="0" smtClean="0"/>
              <a:t> </a:t>
            </a:r>
            <a:r>
              <a:rPr lang="en-IE" sz="4300" dirty="0"/>
              <a:t>a copy of the transmission slip and where practical contact the intended recipient to confirm receipt of the fax message. </a:t>
            </a:r>
            <a:endParaRPr lang="en-IE" sz="4300" dirty="0" smtClean="0"/>
          </a:p>
          <a:p>
            <a:pPr marL="0" indent="0">
              <a:buNone/>
            </a:pPr>
            <a:r>
              <a:rPr lang="en-IE" sz="4300" dirty="0" smtClean="0"/>
              <a:t>6</a:t>
            </a:r>
            <a:r>
              <a:rPr lang="en-IE" sz="4300" dirty="0"/>
              <a:t>) Remove all documents from the fax machine immediately after faxing</a:t>
            </a:r>
            <a:r>
              <a:rPr lang="en-IE" dirty="0"/>
              <a:t>. </a:t>
            </a:r>
            <a:endParaRPr lang="en-IE" dirty="0" smtClean="0"/>
          </a:p>
        </p:txBody>
      </p:sp>
    </p:spTree>
    <p:extLst>
      <p:ext uri="{BB962C8B-B14F-4D97-AF65-F5344CB8AC3E}">
        <p14:creationId xmlns:p14="http://schemas.microsoft.com/office/powerpoint/2010/main" val="3424768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fontScale="85000" lnSpcReduction="20000"/>
          </a:bodyPr>
          <a:lstStyle/>
          <a:p>
            <a:r>
              <a:rPr lang="en-IE" dirty="0"/>
              <a:t>Where possible, fax machines which are used to send or receive confidential fax message’s should be physically secured and positioned in such a way as to minimise the risk of unauthorised individuals accessing the equipment or viewing any incoming messages. </a:t>
            </a:r>
            <a:endParaRPr lang="en-IE" dirty="0" smtClean="0"/>
          </a:p>
          <a:p>
            <a:endParaRPr lang="en-IE" dirty="0" smtClean="0"/>
          </a:p>
          <a:p>
            <a:r>
              <a:rPr lang="en-IE" dirty="0" smtClean="0"/>
              <a:t>Wherever </a:t>
            </a:r>
            <a:r>
              <a:rPr lang="en-IE" dirty="0"/>
              <a:t>possible the fax machine should be switched off outside of normal office hours. </a:t>
            </a:r>
            <a:endParaRPr lang="en-IE" dirty="0" smtClean="0"/>
          </a:p>
          <a:p>
            <a:endParaRPr lang="en-IE" dirty="0" smtClean="0"/>
          </a:p>
          <a:p>
            <a:r>
              <a:rPr lang="en-IE" dirty="0" smtClean="0"/>
              <a:t>Where </a:t>
            </a:r>
            <a:r>
              <a:rPr lang="en-IE" dirty="0"/>
              <a:t>possible, only fax machines which are owned or leased by the HSE should be used to send or receive confidential and restricted information. </a:t>
            </a:r>
          </a:p>
          <a:p>
            <a:endParaRPr lang="en-IE" dirty="0"/>
          </a:p>
        </p:txBody>
      </p:sp>
    </p:spTree>
    <p:extLst>
      <p:ext uri="{BB962C8B-B14F-4D97-AF65-F5344CB8AC3E}">
        <p14:creationId xmlns:p14="http://schemas.microsoft.com/office/powerpoint/2010/main" val="2615110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nnamarie.naughton\AppData\Roaming\Microsoft\Windows Photo Viewer\Windows Photo Viewer 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7"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592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260648"/>
            <a:ext cx="8229600" cy="5865515"/>
          </a:xfrm>
        </p:spPr>
        <p:txBody>
          <a:bodyPr>
            <a:normAutofit lnSpcReduction="10000"/>
          </a:bodyPr>
          <a:lstStyle/>
          <a:p>
            <a:pPr marL="0" indent="0">
              <a:buNone/>
            </a:pPr>
            <a:endParaRPr lang="en-IE" sz="4800" dirty="0" smtClean="0"/>
          </a:p>
          <a:p>
            <a:pPr marL="0" indent="0">
              <a:buNone/>
            </a:pPr>
            <a:r>
              <a:rPr lang="en-IE" sz="4800" dirty="0" smtClean="0"/>
              <a:t>Should we do the forms?</a:t>
            </a:r>
          </a:p>
          <a:p>
            <a:pPr marL="0" indent="0">
              <a:buNone/>
            </a:pPr>
            <a:endParaRPr lang="en-IE" sz="4800" dirty="0" smtClean="0"/>
          </a:p>
          <a:p>
            <a:pPr marL="0" indent="0">
              <a:buNone/>
            </a:pPr>
            <a:r>
              <a:rPr lang="en-IE" sz="4800" dirty="0" smtClean="0"/>
              <a:t>Doing the forms.</a:t>
            </a:r>
          </a:p>
          <a:p>
            <a:pPr marL="0" indent="0">
              <a:buNone/>
            </a:pPr>
            <a:endParaRPr lang="en-IE" sz="4800" dirty="0" smtClean="0"/>
          </a:p>
          <a:p>
            <a:pPr marL="0" indent="0">
              <a:buNone/>
            </a:pPr>
            <a:r>
              <a:rPr lang="en-IE" sz="4800" dirty="0" smtClean="0"/>
              <a:t>Now what do we do with the forms?</a:t>
            </a:r>
            <a:endParaRPr lang="en-IE" sz="4800" dirty="0"/>
          </a:p>
        </p:txBody>
      </p:sp>
    </p:spTree>
    <p:extLst>
      <p:ext uri="{BB962C8B-B14F-4D97-AF65-F5344CB8AC3E}">
        <p14:creationId xmlns:p14="http://schemas.microsoft.com/office/powerpoint/2010/main" val="364536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93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695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68544"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227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1026" name="Picture 2" descr="C:\Users\annamarie.naughton\AppData\Local\Microsoft\Windows\Temporary Internet Files\Content.Outlook\PPTR1O8H\aid282662-v4-900px-Get-Someone-Committed-to-a-Mental-Hospital-Step-1-Vers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namarie.naughton\AppData\Local\Microsoft\Windows\Temporary Internet Files\Content.Outlook\PPTR1O8H\73840647c51585018884a9a2b54a3c82--homeless-families-homeless-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547" y="0"/>
            <a:ext cx="49549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455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440" y="0"/>
            <a:ext cx="5777120" cy="6858000"/>
          </a:xfrm>
          <a:prstGeom prst="rect">
            <a:avLst/>
          </a:prstGeom>
        </p:spPr>
      </p:pic>
    </p:spTree>
    <p:extLst>
      <p:ext uri="{BB962C8B-B14F-4D97-AF65-F5344CB8AC3E}">
        <p14:creationId xmlns:p14="http://schemas.microsoft.com/office/powerpoint/2010/main" val="1689567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Stage 1</a:t>
            </a:r>
            <a:br>
              <a:rPr lang="en-IE" dirty="0"/>
            </a:br>
            <a:endParaRPr lang="en-IE" dirty="0"/>
          </a:p>
        </p:txBody>
      </p:sp>
      <p:sp>
        <p:nvSpPr>
          <p:cNvPr id="3" name="Content Placeholder 2"/>
          <p:cNvSpPr>
            <a:spLocks noGrp="1"/>
          </p:cNvSpPr>
          <p:nvPr>
            <p:ph idx="1"/>
          </p:nvPr>
        </p:nvSpPr>
        <p:spPr/>
        <p:txBody>
          <a:bodyPr>
            <a:normAutofit/>
          </a:bodyPr>
          <a:lstStyle/>
          <a:p>
            <a:r>
              <a:rPr lang="en-IE" dirty="0" smtClean="0"/>
              <a:t>An </a:t>
            </a:r>
            <a:r>
              <a:rPr lang="en-IE" dirty="0"/>
              <a:t>application for a recommendation for involuntary admission-forms 1 to </a:t>
            </a:r>
            <a:r>
              <a:rPr lang="en-IE" dirty="0" smtClean="0"/>
              <a:t>4,</a:t>
            </a:r>
          </a:p>
          <a:p>
            <a:endParaRPr lang="en-IE" dirty="0"/>
          </a:p>
          <a:p>
            <a:r>
              <a:rPr lang="en-IE" dirty="0" smtClean="0"/>
              <a:t>the </a:t>
            </a:r>
            <a:r>
              <a:rPr lang="en-IE" dirty="0"/>
              <a:t>applicant must have observed the person not more than 48 hours before the date of the </a:t>
            </a:r>
            <a:r>
              <a:rPr lang="en-IE" dirty="0" smtClean="0"/>
              <a:t>making of </a:t>
            </a:r>
            <a:r>
              <a:rPr lang="en-IE" dirty="0"/>
              <a:t>the application, section 9(4</a:t>
            </a:r>
            <a:r>
              <a:rPr lang="en-IE" dirty="0" smtClean="0"/>
              <a:t>).</a:t>
            </a:r>
          </a:p>
          <a:p>
            <a:endParaRPr lang="en-IE" dirty="0"/>
          </a:p>
          <a:p>
            <a:r>
              <a:rPr lang="en-IE" dirty="0" smtClean="0"/>
              <a:t>.</a:t>
            </a:r>
            <a:endParaRPr lang="en-IE" dirty="0"/>
          </a:p>
        </p:txBody>
      </p:sp>
    </p:spTree>
    <p:extLst>
      <p:ext uri="{BB962C8B-B14F-4D97-AF65-F5344CB8AC3E}">
        <p14:creationId xmlns:p14="http://schemas.microsoft.com/office/powerpoint/2010/main" val="4133093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924</Words>
  <Application>Microsoft Office PowerPoint</Application>
  <PresentationFormat>On-screen Show (4:3)</PresentationFormat>
  <Paragraphs>78</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 2</vt:lpstr>
      <vt:lpstr>Office Theme</vt:lpstr>
      <vt:lpstr>“Which side of the street?”  A discussion of the complexities of  involuntary admissions in the homeless setting.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 1 </vt:lpstr>
      <vt:lpstr>Stage 2 </vt:lpstr>
      <vt:lpstr>Stage 3 </vt:lpstr>
      <vt:lpstr>Stage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there. </vt:lpstr>
      <vt:lpstr>Allied Admissions</vt:lpstr>
      <vt:lpstr>PowerPoint Presentation</vt:lpstr>
      <vt:lpstr>Electronic Communications Policy </vt:lpstr>
      <vt:lpstr>PowerPoint Presentation</vt:lpstr>
      <vt:lpstr>PowerPoint Presentation</vt:lpstr>
      <vt:lpstr>PowerPoint Presentation</vt:lpstr>
    </vt:vector>
  </TitlesOfParts>
  <Company>HSE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pcsn</cp:lastModifiedBy>
  <cp:revision>18</cp:revision>
  <dcterms:created xsi:type="dcterms:W3CDTF">2017-09-28T06:23:36Z</dcterms:created>
  <dcterms:modified xsi:type="dcterms:W3CDTF">2017-09-30T12:29:30Z</dcterms:modified>
</cp:coreProperties>
</file>