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theme/theme5.xml" ContentType="application/vnd.openxmlformats-officedocument.theme+xml"/>
  <Override PartName="/ppt/slideLayouts/slideLayout19.xml" ContentType="application/vnd.openxmlformats-officedocument.presentationml.slideLayout+xml"/>
  <Override PartName="/ppt/notesSlides/notesSlide2.xml" ContentType="application/vnd.openxmlformats-officedocument.presentationml.notesSlide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Layouts/slideLayout17.xml" ContentType="application/vnd.openxmlformats-officedocument.presentationml.slideLayout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Masters/slideMaster6.xml" ContentType="application/vnd.openxmlformats-officedocument.presentationml.slideMaster+xml"/>
  <Override PartName="/ppt/theme/theme8.xml" ContentType="application/vnd.openxmlformats-officedocument.theme+xml"/>
  <Override PartName="/ppt/diagrams/layout1.xml" ContentType="application/vnd.openxmlformats-officedocument.drawingml.diagramLayout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theme/theme6.xml" ContentType="application/vnd.openxmlformats-officedocument.theme+xml"/>
  <Override PartName="/ppt/theme/theme7.xml" ContentType="application/vnd.openxmlformats-officedocument.theme+xml"/>
  <Override PartName="/ppt/charts/chart1.xml" ContentType="application/vnd.openxmlformats-officedocument.drawingml.chart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Default Extension="png" ContentType="image/png"/>
  <Override PartName="/ppt/slideLayouts/slideLayout7.xml" ContentType="application/vnd.openxmlformats-officedocument.presentationml.slideLayout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Layouts/slideLayout18.xml" ContentType="application/vnd.openxmlformats-officedocument.presentationml.slideLayout+xml"/>
  <Override PartName="/ppt/slideLayouts/slideLayout27.xml" ContentType="application/vnd.openxmlformats-officedocument.presentationml.slideLayout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15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Override PartName="/ppt/diagrams/quickStyle1.xml" ContentType="application/vnd.openxmlformats-officedocument.drawingml.diagramStyl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687" r:id="rId2"/>
    <p:sldMasterId id="2147483684" r:id="rId3"/>
    <p:sldMasterId id="2147483660" r:id="rId4"/>
    <p:sldMasterId id="2147483672" r:id="rId5"/>
    <p:sldMasterId id="2147483704" r:id="rId6"/>
  </p:sldMasterIdLst>
  <p:notesMasterIdLst>
    <p:notesMasterId r:id="rId22"/>
  </p:notesMasterIdLst>
  <p:handoutMasterIdLst>
    <p:handoutMasterId r:id="rId23"/>
  </p:handoutMasterIdLst>
  <p:sldIdLst>
    <p:sldId id="321" r:id="rId7"/>
    <p:sldId id="362" r:id="rId8"/>
    <p:sldId id="366" r:id="rId9"/>
    <p:sldId id="331" r:id="rId10"/>
    <p:sldId id="360" r:id="rId11"/>
    <p:sldId id="365" r:id="rId12"/>
    <p:sldId id="339" r:id="rId13"/>
    <p:sldId id="340" r:id="rId14"/>
    <p:sldId id="347" r:id="rId15"/>
    <p:sldId id="348" r:id="rId16"/>
    <p:sldId id="341" r:id="rId17"/>
    <p:sldId id="342" r:id="rId18"/>
    <p:sldId id="345" r:id="rId19"/>
    <p:sldId id="346" r:id="rId20"/>
    <p:sldId id="351" r:id="rId21"/>
  </p:sldIdLst>
  <p:sldSz cx="9144000" cy="6858000" type="screen4x3"/>
  <p:notesSz cx="9144000" cy="68580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005343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4555" autoAdjust="0"/>
    <p:restoredTop sz="86404" autoAdjust="0"/>
  </p:normalViewPr>
  <p:slideViewPr>
    <p:cSldViewPr snapToGrid="0" snapToObjects="1">
      <p:cViewPr>
        <p:scale>
          <a:sx n="66" d="100"/>
          <a:sy n="66" d="100"/>
        </p:scale>
        <p:origin x="-672" y="24"/>
      </p:cViewPr>
      <p:guideLst>
        <p:guide orient="horz" pos="4147"/>
        <p:guide pos="5759"/>
      </p:guideLst>
    </p:cSldViewPr>
  </p:slideViewPr>
  <p:outlineViewPr>
    <p:cViewPr>
      <p:scale>
        <a:sx n="33" d="100"/>
        <a:sy n="33" d="100"/>
      </p:scale>
      <p:origin x="0" y="13182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napToObjects="1">
      <p:cViewPr varScale="1">
        <p:scale>
          <a:sx n="82" d="100"/>
          <a:sy n="82" d="100"/>
        </p:scale>
        <p:origin x="-2016" y="-90"/>
      </p:cViewPr>
      <p:guideLst>
        <p:guide orient="horz" pos="2160"/>
        <p:guide pos="288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5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5.xml"/><Relationship Id="rId24" Type="http://schemas.openxmlformats.org/officeDocument/2006/relationships/presProps" Target="pres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9.xml"/><Relationship Id="rId23" Type="http://schemas.openxmlformats.org/officeDocument/2006/relationships/handoutMaster" Target="handoutMasters/handoutMaster1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\\192.168.1.114\pub\HepHIVSTI\Hepatitis\Reports\Hep%20C%20Reports\Quarterly%20reports\2016\NM%20Hepatitis%20C%20full%20file%20-%20Feb%202017.xls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IE"/>
  <c:chart>
    <c:plotArea>
      <c:layout>
        <c:manualLayout>
          <c:layoutTarget val="inner"/>
          <c:xMode val="edge"/>
          <c:yMode val="edge"/>
          <c:x val="0.13543623512796979"/>
          <c:y val="5.0209205020920487E-2"/>
          <c:w val="0.7544591110755835"/>
          <c:h val="0.64435146443514724"/>
        </c:manualLayout>
      </c:layout>
      <c:barChart>
        <c:barDir val="col"/>
        <c:grouping val="stacked"/>
        <c:ser>
          <c:idx val="0"/>
          <c:order val="0"/>
          <c:tx>
            <c:v>Male</c:v>
          </c:tx>
          <c:spPr>
            <a:solidFill>
              <a:schemeClr val="accent3">
                <a:lumMod val="50000"/>
              </a:schemeClr>
            </a:solidFill>
          </c:spPr>
          <c:cat>
            <c:numRef>
              <c:f>'med age and sex'!$A$59:$A$71</c:f>
              <c:numCache>
                <c:formatCode>General</c:formatCode>
                <c:ptCount val="13"/>
                <c:pt idx="0">
                  <c:v>2004</c:v>
                </c:pt>
                <c:pt idx="1">
                  <c:v>2005</c:v>
                </c:pt>
                <c:pt idx="2">
                  <c:v>2006</c:v>
                </c:pt>
                <c:pt idx="3">
                  <c:v>2007</c:v>
                </c:pt>
                <c:pt idx="4">
                  <c:v>2008</c:v>
                </c:pt>
                <c:pt idx="5">
                  <c:v>2009</c:v>
                </c:pt>
                <c:pt idx="6">
                  <c:v>2010</c:v>
                </c:pt>
                <c:pt idx="7">
                  <c:v>2011</c:v>
                </c:pt>
                <c:pt idx="8">
                  <c:v>2012</c:v>
                </c:pt>
                <c:pt idx="9">
                  <c:v>2013</c:v>
                </c:pt>
                <c:pt idx="10">
                  <c:v>2014</c:v>
                </c:pt>
                <c:pt idx="11">
                  <c:v>2015</c:v>
                </c:pt>
                <c:pt idx="12">
                  <c:v>2016</c:v>
                </c:pt>
              </c:numCache>
            </c:numRef>
          </c:cat>
          <c:val>
            <c:numRef>
              <c:f>'med age and sex'!$B$59:$B$71</c:f>
              <c:numCache>
                <c:formatCode>General</c:formatCode>
                <c:ptCount val="13"/>
                <c:pt idx="0">
                  <c:v>689</c:v>
                </c:pt>
                <c:pt idx="1">
                  <c:v>894</c:v>
                </c:pt>
                <c:pt idx="2">
                  <c:v>777</c:v>
                </c:pt>
                <c:pt idx="3">
                  <c:v>973</c:v>
                </c:pt>
                <c:pt idx="4">
                  <c:v>953</c:v>
                </c:pt>
                <c:pt idx="5">
                  <c:v>826</c:v>
                </c:pt>
                <c:pt idx="6">
                  <c:v>818</c:v>
                </c:pt>
                <c:pt idx="7">
                  <c:v>808</c:v>
                </c:pt>
                <c:pt idx="8">
                  <c:v>584</c:v>
                </c:pt>
                <c:pt idx="9">
                  <c:v>522</c:v>
                </c:pt>
                <c:pt idx="10">
                  <c:v>489</c:v>
                </c:pt>
                <c:pt idx="11">
                  <c:v>457</c:v>
                </c:pt>
                <c:pt idx="12">
                  <c:v>461</c:v>
                </c:pt>
              </c:numCache>
            </c:numRef>
          </c:val>
        </c:ser>
        <c:ser>
          <c:idx val="1"/>
          <c:order val="1"/>
          <c:tx>
            <c:v>Female</c:v>
          </c:tx>
          <c:spPr>
            <a:solidFill>
              <a:schemeClr val="accent3">
                <a:lumMod val="40000"/>
                <a:lumOff val="60000"/>
              </a:schemeClr>
            </a:solidFill>
          </c:spPr>
          <c:cat>
            <c:numRef>
              <c:f>'med age and sex'!$A$59:$A$71</c:f>
              <c:numCache>
                <c:formatCode>General</c:formatCode>
                <c:ptCount val="13"/>
                <c:pt idx="0">
                  <c:v>2004</c:v>
                </c:pt>
                <c:pt idx="1">
                  <c:v>2005</c:v>
                </c:pt>
                <c:pt idx="2">
                  <c:v>2006</c:v>
                </c:pt>
                <c:pt idx="3">
                  <c:v>2007</c:v>
                </c:pt>
                <c:pt idx="4">
                  <c:v>2008</c:v>
                </c:pt>
                <c:pt idx="5">
                  <c:v>2009</c:v>
                </c:pt>
                <c:pt idx="6">
                  <c:v>2010</c:v>
                </c:pt>
                <c:pt idx="7">
                  <c:v>2011</c:v>
                </c:pt>
                <c:pt idx="8">
                  <c:v>2012</c:v>
                </c:pt>
                <c:pt idx="9">
                  <c:v>2013</c:v>
                </c:pt>
                <c:pt idx="10">
                  <c:v>2014</c:v>
                </c:pt>
                <c:pt idx="11">
                  <c:v>2015</c:v>
                </c:pt>
                <c:pt idx="12">
                  <c:v>2016</c:v>
                </c:pt>
              </c:numCache>
            </c:numRef>
          </c:cat>
          <c:val>
            <c:numRef>
              <c:f>'med age and sex'!$C$59:$C$71</c:f>
              <c:numCache>
                <c:formatCode>General</c:formatCode>
                <c:ptCount val="13"/>
                <c:pt idx="0">
                  <c:v>411</c:v>
                </c:pt>
                <c:pt idx="1">
                  <c:v>491</c:v>
                </c:pt>
                <c:pt idx="2">
                  <c:v>414</c:v>
                </c:pt>
                <c:pt idx="3">
                  <c:v>542</c:v>
                </c:pt>
                <c:pt idx="4">
                  <c:v>524</c:v>
                </c:pt>
                <c:pt idx="5">
                  <c:v>404</c:v>
                </c:pt>
                <c:pt idx="6">
                  <c:v>388</c:v>
                </c:pt>
                <c:pt idx="7">
                  <c:v>422</c:v>
                </c:pt>
                <c:pt idx="8">
                  <c:v>290</c:v>
                </c:pt>
                <c:pt idx="9">
                  <c:v>229</c:v>
                </c:pt>
                <c:pt idx="10">
                  <c:v>208</c:v>
                </c:pt>
                <c:pt idx="11">
                  <c:v>215</c:v>
                </c:pt>
                <c:pt idx="12">
                  <c:v>185</c:v>
                </c:pt>
              </c:numCache>
            </c:numRef>
          </c:val>
        </c:ser>
        <c:ser>
          <c:idx val="2"/>
          <c:order val="2"/>
          <c:tx>
            <c:v>Unknown sex</c:v>
          </c:tx>
          <c:spPr>
            <a:noFill/>
          </c:spPr>
          <c:cat>
            <c:numRef>
              <c:f>'med age and sex'!$A$59:$A$71</c:f>
              <c:numCache>
                <c:formatCode>General</c:formatCode>
                <c:ptCount val="13"/>
                <c:pt idx="0">
                  <c:v>2004</c:v>
                </c:pt>
                <c:pt idx="1">
                  <c:v>2005</c:v>
                </c:pt>
                <c:pt idx="2">
                  <c:v>2006</c:v>
                </c:pt>
                <c:pt idx="3">
                  <c:v>2007</c:v>
                </c:pt>
                <c:pt idx="4">
                  <c:v>2008</c:v>
                </c:pt>
                <c:pt idx="5">
                  <c:v>2009</c:v>
                </c:pt>
                <c:pt idx="6">
                  <c:v>2010</c:v>
                </c:pt>
                <c:pt idx="7">
                  <c:v>2011</c:v>
                </c:pt>
                <c:pt idx="8">
                  <c:v>2012</c:v>
                </c:pt>
                <c:pt idx="9">
                  <c:v>2013</c:v>
                </c:pt>
                <c:pt idx="10">
                  <c:v>2014</c:v>
                </c:pt>
                <c:pt idx="11">
                  <c:v>2015</c:v>
                </c:pt>
                <c:pt idx="12">
                  <c:v>2016</c:v>
                </c:pt>
              </c:numCache>
            </c:numRef>
          </c:cat>
          <c:val>
            <c:numRef>
              <c:f>'med age and sex'!$D$59:$D$71</c:f>
              <c:numCache>
                <c:formatCode>General</c:formatCode>
                <c:ptCount val="13"/>
                <c:pt idx="0">
                  <c:v>19</c:v>
                </c:pt>
                <c:pt idx="1">
                  <c:v>14</c:v>
                </c:pt>
                <c:pt idx="2">
                  <c:v>17</c:v>
                </c:pt>
                <c:pt idx="3">
                  <c:v>23</c:v>
                </c:pt>
                <c:pt idx="4">
                  <c:v>27</c:v>
                </c:pt>
                <c:pt idx="5">
                  <c:v>3</c:v>
                </c:pt>
                <c:pt idx="6">
                  <c:v>9</c:v>
                </c:pt>
                <c:pt idx="7">
                  <c:v>5</c:v>
                </c:pt>
                <c:pt idx="8">
                  <c:v>5</c:v>
                </c:pt>
                <c:pt idx="9">
                  <c:v>3</c:v>
                </c:pt>
                <c:pt idx="10">
                  <c:v>1</c:v>
                </c:pt>
                <c:pt idx="11">
                  <c:v>3</c:v>
                </c:pt>
                <c:pt idx="12">
                  <c:v>4</c:v>
                </c:pt>
              </c:numCache>
            </c:numRef>
          </c:val>
        </c:ser>
        <c:gapWidth val="50"/>
        <c:overlap val="100"/>
        <c:axId val="61660160"/>
        <c:axId val="63062784"/>
      </c:barChart>
      <c:lineChart>
        <c:grouping val="standard"/>
        <c:ser>
          <c:idx val="3"/>
          <c:order val="3"/>
          <c:tx>
            <c:v>Median age males</c:v>
          </c:tx>
          <c:spPr>
            <a:ln w="50800">
              <a:solidFill>
                <a:schemeClr val="accent3">
                  <a:lumMod val="50000"/>
                </a:schemeClr>
              </a:solidFill>
            </a:ln>
          </c:spPr>
          <c:marker>
            <c:symbol val="none"/>
          </c:marker>
          <c:cat>
            <c:numRef>
              <c:f>'med age and sex'!$A$59:$A$71</c:f>
              <c:numCache>
                <c:formatCode>General</c:formatCode>
                <c:ptCount val="13"/>
                <c:pt idx="0">
                  <c:v>2004</c:v>
                </c:pt>
                <c:pt idx="1">
                  <c:v>2005</c:v>
                </c:pt>
                <c:pt idx="2">
                  <c:v>2006</c:v>
                </c:pt>
                <c:pt idx="3">
                  <c:v>2007</c:v>
                </c:pt>
                <c:pt idx="4">
                  <c:v>2008</c:v>
                </c:pt>
                <c:pt idx="5">
                  <c:v>2009</c:v>
                </c:pt>
                <c:pt idx="6">
                  <c:v>2010</c:v>
                </c:pt>
                <c:pt idx="7">
                  <c:v>2011</c:v>
                </c:pt>
                <c:pt idx="8">
                  <c:v>2012</c:v>
                </c:pt>
                <c:pt idx="9">
                  <c:v>2013</c:v>
                </c:pt>
                <c:pt idx="10">
                  <c:v>2014</c:v>
                </c:pt>
                <c:pt idx="11">
                  <c:v>2015</c:v>
                </c:pt>
                <c:pt idx="12">
                  <c:v>2016</c:v>
                </c:pt>
              </c:numCache>
            </c:numRef>
          </c:cat>
          <c:val>
            <c:numRef>
              <c:f>'med age and sex'!$F$59:$F$71</c:f>
              <c:numCache>
                <c:formatCode>General</c:formatCode>
                <c:ptCount val="13"/>
                <c:pt idx="0">
                  <c:v>32</c:v>
                </c:pt>
                <c:pt idx="1">
                  <c:v>32</c:v>
                </c:pt>
                <c:pt idx="2">
                  <c:v>33</c:v>
                </c:pt>
                <c:pt idx="3">
                  <c:v>34</c:v>
                </c:pt>
                <c:pt idx="4">
                  <c:v>35</c:v>
                </c:pt>
                <c:pt idx="5">
                  <c:v>35</c:v>
                </c:pt>
                <c:pt idx="6">
                  <c:v>36</c:v>
                </c:pt>
                <c:pt idx="7">
                  <c:v>36</c:v>
                </c:pt>
                <c:pt idx="8">
                  <c:v>38</c:v>
                </c:pt>
                <c:pt idx="9">
                  <c:v>38</c:v>
                </c:pt>
                <c:pt idx="10">
                  <c:v>40</c:v>
                </c:pt>
                <c:pt idx="11">
                  <c:v>39</c:v>
                </c:pt>
                <c:pt idx="12">
                  <c:v>39</c:v>
                </c:pt>
              </c:numCache>
            </c:numRef>
          </c:val>
        </c:ser>
        <c:ser>
          <c:idx val="4"/>
          <c:order val="4"/>
          <c:tx>
            <c:v>Median age females</c:v>
          </c:tx>
          <c:spPr>
            <a:ln w="50800">
              <a:solidFill>
                <a:schemeClr val="accent3">
                  <a:lumMod val="40000"/>
                  <a:lumOff val="60000"/>
                </a:schemeClr>
              </a:solidFill>
            </a:ln>
          </c:spPr>
          <c:marker>
            <c:symbol val="none"/>
          </c:marker>
          <c:cat>
            <c:numRef>
              <c:f>'med age and sex'!$A$59:$A$71</c:f>
              <c:numCache>
                <c:formatCode>General</c:formatCode>
                <c:ptCount val="13"/>
                <c:pt idx="0">
                  <c:v>2004</c:v>
                </c:pt>
                <c:pt idx="1">
                  <c:v>2005</c:v>
                </c:pt>
                <c:pt idx="2">
                  <c:v>2006</c:v>
                </c:pt>
                <c:pt idx="3">
                  <c:v>2007</c:v>
                </c:pt>
                <c:pt idx="4">
                  <c:v>2008</c:v>
                </c:pt>
                <c:pt idx="5">
                  <c:v>2009</c:v>
                </c:pt>
                <c:pt idx="6">
                  <c:v>2010</c:v>
                </c:pt>
                <c:pt idx="7">
                  <c:v>2011</c:v>
                </c:pt>
                <c:pt idx="8">
                  <c:v>2012</c:v>
                </c:pt>
                <c:pt idx="9">
                  <c:v>2013</c:v>
                </c:pt>
                <c:pt idx="10">
                  <c:v>2014</c:v>
                </c:pt>
                <c:pt idx="11">
                  <c:v>2015</c:v>
                </c:pt>
                <c:pt idx="12">
                  <c:v>2016</c:v>
                </c:pt>
              </c:numCache>
            </c:numRef>
          </c:cat>
          <c:val>
            <c:numRef>
              <c:f>'med age and sex'!$G$59:$G$71</c:f>
              <c:numCache>
                <c:formatCode>General</c:formatCode>
                <c:ptCount val="13"/>
                <c:pt idx="0">
                  <c:v>29</c:v>
                </c:pt>
                <c:pt idx="1">
                  <c:v>31</c:v>
                </c:pt>
                <c:pt idx="2">
                  <c:v>32</c:v>
                </c:pt>
                <c:pt idx="3">
                  <c:v>31</c:v>
                </c:pt>
                <c:pt idx="4">
                  <c:v>32</c:v>
                </c:pt>
                <c:pt idx="5">
                  <c:v>32</c:v>
                </c:pt>
                <c:pt idx="6">
                  <c:v>33</c:v>
                </c:pt>
                <c:pt idx="7">
                  <c:v>34</c:v>
                </c:pt>
                <c:pt idx="8">
                  <c:v>35</c:v>
                </c:pt>
                <c:pt idx="9">
                  <c:v>36</c:v>
                </c:pt>
                <c:pt idx="10">
                  <c:v>36.5</c:v>
                </c:pt>
                <c:pt idx="11">
                  <c:v>38</c:v>
                </c:pt>
                <c:pt idx="12">
                  <c:v>38</c:v>
                </c:pt>
              </c:numCache>
            </c:numRef>
          </c:val>
        </c:ser>
        <c:marker val="1"/>
        <c:axId val="63101952"/>
        <c:axId val="63378176"/>
      </c:lineChart>
      <c:catAx>
        <c:axId val="61660160"/>
        <c:scaling>
          <c:orientation val="minMax"/>
        </c:scaling>
        <c:axPos val="b"/>
        <c:numFmt formatCode="General" sourceLinked="1"/>
        <c:tickLblPos val="nextTo"/>
        <c:txPr>
          <a:bodyPr rot="-1800000" vert="horz"/>
          <a:lstStyle/>
          <a:p>
            <a:pPr>
              <a:defRPr sz="120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pPr>
            <a:endParaRPr lang="en-US"/>
          </a:p>
        </c:txPr>
        <c:crossAx val="63062784"/>
        <c:crosses val="autoZero"/>
        <c:auto val="1"/>
        <c:lblAlgn val="ctr"/>
        <c:lblOffset val="100"/>
      </c:catAx>
      <c:valAx>
        <c:axId val="63062784"/>
        <c:scaling>
          <c:orientation val="minMax"/>
        </c:scaling>
        <c:axPos val="l"/>
        <c:title>
          <c:tx>
            <c:rich>
              <a:bodyPr/>
              <a:lstStyle/>
              <a:p>
                <a:pPr>
                  <a:defRPr sz="1600" b="1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</a:defRPr>
                </a:pPr>
                <a:r>
                  <a:rPr lang="en-IE" sz="1600" b="1" baseline="0" dirty="0" smtClean="0">
                    <a:solidFill>
                      <a:schemeClr val="tx1">
                        <a:lumMod val="65000"/>
                        <a:lumOff val="35000"/>
                      </a:schemeClr>
                    </a:solidFill>
                  </a:rPr>
                  <a:t>Number</a:t>
                </a:r>
                <a:endParaRPr lang="en-IE" sz="1600" b="1" baseline="0" dirty="0">
                  <a:solidFill>
                    <a:schemeClr val="tx1">
                      <a:lumMod val="65000"/>
                      <a:lumOff val="35000"/>
                    </a:schemeClr>
                  </a:solidFill>
                </a:endParaRPr>
              </a:p>
            </c:rich>
          </c:tx>
          <c:layout>
            <c:manualLayout>
              <c:xMode val="edge"/>
              <c:yMode val="edge"/>
              <c:x val="4.560679444025743E-3"/>
              <c:y val="0.28487085836616477"/>
            </c:manualLayout>
          </c:layout>
          <c:spPr>
            <a:noFill/>
            <a:ln w="25400">
              <a:noFill/>
            </a:ln>
          </c:spPr>
        </c:title>
        <c:numFmt formatCode="General" sourceLinked="1"/>
        <c:tickLblPos val="nextTo"/>
        <c:txPr>
          <a:bodyPr rot="0" vert="horz"/>
          <a:lstStyle/>
          <a:p>
            <a:pPr>
              <a:defRPr sz="120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pPr>
            <a:endParaRPr lang="en-US"/>
          </a:p>
        </c:txPr>
        <c:crossAx val="61660160"/>
        <c:crosses val="autoZero"/>
        <c:crossBetween val="between"/>
        <c:majorUnit val="400"/>
      </c:valAx>
      <c:catAx>
        <c:axId val="63101952"/>
        <c:scaling>
          <c:orientation val="minMax"/>
        </c:scaling>
        <c:delete val="1"/>
        <c:axPos val="b"/>
        <c:numFmt formatCode="General" sourceLinked="1"/>
        <c:tickLblPos val="none"/>
        <c:crossAx val="63378176"/>
        <c:crosses val="autoZero"/>
        <c:auto val="1"/>
        <c:lblAlgn val="ctr"/>
        <c:lblOffset val="100"/>
      </c:catAx>
      <c:valAx>
        <c:axId val="63378176"/>
        <c:scaling>
          <c:orientation val="minMax"/>
        </c:scaling>
        <c:axPos val="r"/>
        <c:title>
          <c:tx>
            <c:rich>
              <a:bodyPr/>
              <a:lstStyle/>
              <a:p>
                <a:pPr>
                  <a:defRPr sz="1600" b="1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</a:defRPr>
                </a:pPr>
                <a:r>
                  <a:rPr lang="en-IE" sz="1600" b="1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</a:rPr>
                  <a:t>Median age</a:t>
                </a:r>
              </a:p>
            </c:rich>
          </c:tx>
          <c:layout>
            <c:manualLayout>
              <c:xMode val="edge"/>
              <c:yMode val="edge"/>
              <c:x val="0.9463027006008341"/>
              <c:y val="0.27979022629964223"/>
            </c:manualLayout>
          </c:layout>
          <c:spPr>
            <a:noFill/>
            <a:ln w="25400">
              <a:noFill/>
            </a:ln>
          </c:spPr>
        </c:title>
        <c:numFmt formatCode="General" sourceLinked="1"/>
        <c:tickLblPos val="nextTo"/>
        <c:txPr>
          <a:bodyPr rot="0" vert="horz"/>
          <a:lstStyle/>
          <a:p>
            <a:pPr>
              <a:defRPr sz="120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pPr>
            <a:endParaRPr lang="en-US"/>
          </a:p>
        </c:txPr>
        <c:crossAx val="63101952"/>
        <c:crosses val="max"/>
        <c:crossBetween val="between"/>
        <c:majorUnit val="10"/>
      </c:valAx>
    </c:plotArea>
    <c:legend>
      <c:legendPos val="b"/>
      <c:legendEntry>
        <c:idx val="2"/>
        <c:delete val="1"/>
      </c:legendEntry>
      <c:layout>
        <c:manualLayout>
          <c:xMode val="edge"/>
          <c:yMode val="edge"/>
          <c:x val="3.5590156999730494E-4"/>
          <c:y val="0.82662663550203819"/>
          <c:w val="0.93280053476461511"/>
          <c:h val="6.9892795090754592E-2"/>
        </c:manualLayout>
      </c:layout>
      <c:txPr>
        <a:bodyPr/>
        <a:lstStyle/>
        <a:p>
          <a:pPr>
            <a:defRPr sz="1400" baseline="0">
              <a:solidFill>
                <a:schemeClr val="tx1">
                  <a:lumMod val="65000"/>
                  <a:lumOff val="35000"/>
                </a:schemeClr>
              </a:solidFill>
            </a:defRPr>
          </a:pPr>
          <a:endParaRPr lang="en-US"/>
        </a:p>
      </c:txPr>
    </c:legend>
    <c:plotVisOnly val="1"/>
    <c:dispBlanksAs val="gap"/>
  </c:chart>
  <c:txPr>
    <a:bodyPr/>
    <a:lstStyle/>
    <a:p>
      <a:pPr>
        <a:defRPr sz="9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en-US"/>
    </a:p>
  </c:txPr>
  <c:externalData r:id="rId1"/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9450DF8-265F-42F5-91EA-8770B7251EE9}" type="doc">
      <dgm:prSet loTypeId="urn:microsoft.com/office/officeart/2005/8/layout/hProcess9" loCatId="process" qsTypeId="urn:microsoft.com/office/officeart/2005/8/quickstyle/simple1" qsCatId="simple" csTypeId="urn:microsoft.com/office/officeart/2005/8/colors/accent1_2" csCatId="accent1" phldr="1"/>
      <dgm:spPr/>
    </dgm:pt>
    <dgm:pt modelId="{F2100CA8-6169-4626-AE4C-D97D19ADC24E}">
      <dgm:prSet phldrT="[Text]" custT="1"/>
      <dgm:spPr/>
      <dgm:t>
        <a:bodyPr/>
        <a:lstStyle/>
        <a:p>
          <a:r>
            <a:rPr lang="en-IE" sz="1000" b="1" dirty="0"/>
            <a:t>Phase 1 </a:t>
          </a:r>
        </a:p>
        <a:p>
          <a:r>
            <a:rPr lang="en-IE" sz="1000" b="1" dirty="0"/>
            <a:t>2016-2017</a:t>
          </a:r>
        </a:p>
        <a:p>
          <a:r>
            <a:rPr lang="en-IE" sz="1100" dirty="0"/>
            <a:t>Continued provision of treatment to patients based on clinical need &amp; expansion of clinical treatment criteria.</a:t>
          </a:r>
        </a:p>
        <a:p>
          <a:r>
            <a:rPr lang="en-IE" sz="1100" dirty="0"/>
            <a:t>Establish governance structures and develop strategic plan </a:t>
          </a:r>
        </a:p>
        <a:p>
          <a:r>
            <a:rPr lang="en-IE" sz="1100" dirty="0"/>
            <a:t>Devise strategies for the continued identification of patients for treatment and development of pathways to care</a:t>
          </a:r>
        </a:p>
        <a:p>
          <a:r>
            <a:rPr lang="en-IE" sz="1100" dirty="0"/>
            <a:t>Interface with all Hepatitis C initiatives nationally to improve surveillance, education, and pathways to care</a:t>
          </a:r>
        </a:p>
        <a:p>
          <a:r>
            <a:rPr lang="en-IE" sz="1100" dirty="0"/>
            <a:t>Monitor developments in therapeutic treatments for hepatitis C </a:t>
          </a:r>
        </a:p>
        <a:p>
          <a:r>
            <a:rPr lang="en-IE" sz="1100" dirty="0"/>
            <a:t>Explore feasibility of  developing shared models of care across community and acute hospital settings </a:t>
          </a:r>
        </a:p>
        <a:p>
          <a:r>
            <a:rPr lang="en-IE" sz="1100" dirty="0"/>
            <a:t>Develop a national HCV disease &amp; treatment registry </a:t>
          </a:r>
        </a:p>
      </dgm:t>
    </dgm:pt>
    <dgm:pt modelId="{DD85E28D-968E-44BE-B1E4-EE30DAD0DD13}" type="parTrans" cxnId="{5C2338DB-4D76-4CDA-8951-DDA91ED28570}">
      <dgm:prSet/>
      <dgm:spPr/>
      <dgm:t>
        <a:bodyPr/>
        <a:lstStyle/>
        <a:p>
          <a:endParaRPr lang="en-IE"/>
        </a:p>
      </dgm:t>
    </dgm:pt>
    <dgm:pt modelId="{7F42218D-4FE2-4C3E-B42F-5BE4AC5152E3}" type="sibTrans" cxnId="{5C2338DB-4D76-4CDA-8951-DDA91ED28570}">
      <dgm:prSet/>
      <dgm:spPr/>
      <dgm:t>
        <a:bodyPr/>
        <a:lstStyle/>
        <a:p>
          <a:endParaRPr lang="en-IE"/>
        </a:p>
      </dgm:t>
    </dgm:pt>
    <dgm:pt modelId="{8C3C5088-1F88-4EC3-94F8-EE74E4BA3EFC}">
      <dgm:prSet phldrT="[Text]" custT="1"/>
      <dgm:spPr/>
      <dgm:t>
        <a:bodyPr/>
        <a:lstStyle/>
        <a:p>
          <a:r>
            <a:rPr lang="en-IE" sz="1200" b="1" dirty="0"/>
            <a:t>Phase 2 </a:t>
          </a:r>
        </a:p>
        <a:p>
          <a:r>
            <a:rPr lang="en-IE" sz="1200" b="1" dirty="0"/>
            <a:t>2017- 2019</a:t>
          </a:r>
        </a:p>
        <a:p>
          <a:r>
            <a:rPr lang="en-IE" sz="1200" dirty="0"/>
            <a:t>Continued provision of treatment to patients based on clinical need &amp; expansion of clinical treatment criteria</a:t>
          </a:r>
        </a:p>
        <a:p>
          <a:r>
            <a:rPr lang="en-IE" sz="1200" dirty="0"/>
            <a:t>Develop shared models of HCV care across community and acute hospital settings </a:t>
          </a:r>
        </a:p>
        <a:p>
          <a:r>
            <a:rPr lang="en-IE" sz="1200" dirty="0"/>
            <a:t>Devise strategies for  the continued identification of patients for treatment and the development of integrated pathways to care including innovative approaches to delivering treatment as prevention</a:t>
          </a:r>
        </a:p>
        <a:p>
          <a:r>
            <a:rPr lang="en-IE" sz="1200" dirty="0"/>
            <a:t>Continue developing the national HCV disease and treatment registry</a:t>
          </a:r>
        </a:p>
        <a:p>
          <a:endParaRPr lang="en-IE" sz="800" dirty="0"/>
        </a:p>
      </dgm:t>
    </dgm:pt>
    <dgm:pt modelId="{5F24B1D5-2A8E-4412-90F4-7AEED568CAB6}" type="parTrans" cxnId="{820E1EE1-64A0-4B46-9E04-E385CFF6BEFB}">
      <dgm:prSet/>
      <dgm:spPr/>
      <dgm:t>
        <a:bodyPr/>
        <a:lstStyle/>
        <a:p>
          <a:endParaRPr lang="en-IE"/>
        </a:p>
      </dgm:t>
    </dgm:pt>
    <dgm:pt modelId="{494DEFBC-37E3-4068-AA99-52237358C06B}" type="sibTrans" cxnId="{820E1EE1-64A0-4B46-9E04-E385CFF6BEFB}">
      <dgm:prSet/>
      <dgm:spPr/>
      <dgm:t>
        <a:bodyPr/>
        <a:lstStyle/>
        <a:p>
          <a:endParaRPr lang="en-IE"/>
        </a:p>
      </dgm:t>
    </dgm:pt>
    <dgm:pt modelId="{CC10EFB4-C9FA-4CAB-9260-369FC2E2CD9C}">
      <dgm:prSet phldrT="[Text]" custT="1"/>
      <dgm:spPr/>
      <dgm:t>
        <a:bodyPr/>
        <a:lstStyle/>
        <a:p>
          <a:r>
            <a:rPr lang="en-IE" sz="1200" b="1" dirty="0"/>
            <a:t>Phase 3</a:t>
          </a:r>
        </a:p>
        <a:p>
          <a:r>
            <a:rPr lang="en-IE" sz="1200" b="1" dirty="0"/>
            <a:t>2019-2025</a:t>
          </a:r>
        </a:p>
        <a:p>
          <a:r>
            <a:rPr lang="en-IE" sz="1200" dirty="0"/>
            <a:t>Continued  provision of treatment to patients based on clinical need &amp; expansion of clinical treatment criteria</a:t>
          </a:r>
        </a:p>
        <a:p>
          <a:endParaRPr lang="en-IE" sz="1200" dirty="0"/>
        </a:p>
        <a:p>
          <a:r>
            <a:rPr lang="en-IE" sz="1200" dirty="0"/>
            <a:t>Provision of  treatment to patients with hepatitis C across community and acute hospital settings </a:t>
          </a:r>
        </a:p>
      </dgm:t>
    </dgm:pt>
    <dgm:pt modelId="{E70303A6-EE89-4EAE-BBF4-38CE9E0ECD8C}" type="parTrans" cxnId="{339513F3-7FD2-4126-8C38-A3C784072424}">
      <dgm:prSet/>
      <dgm:spPr/>
      <dgm:t>
        <a:bodyPr/>
        <a:lstStyle/>
        <a:p>
          <a:endParaRPr lang="en-IE"/>
        </a:p>
      </dgm:t>
    </dgm:pt>
    <dgm:pt modelId="{A7A25D6B-4B56-4DB3-98B0-54E58515A8C9}" type="sibTrans" cxnId="{339513F3-7FD2-4126-8C38-A3C784072424}">
      <dgm:prSet/>
      <dgm:spPr/>
      <dgm:t>
        <a:bodyPr/>
        <a:lstStyle/>
        <a:p>
          <a:endParaRPr lang="en-IE"/>
        </a:p>
      </dgm:t>
    </dgm:pt>
    <dgm:pt modelId="{E3341F00-7AA4-4C80-82B0-1F11F7CFF726}">
      <dgm:prSet/>
      <dgm:spPr/>
      <dgm:t>
        <a:bodyPr/>
        <a:lstStyle/>
        <a:p>
          <a:r>
            <a:rPr lang="en-IE" dirty="0"/>
            <a:t>2026</a:t>
          </a:r>
        </a:p>
        <a:p>
          <a:r>
            <a:rPr lang="en-IE" dirty="0"/>
            <a:t>Hepatitis C  - a rare disease in Ireland </a:t>
          </a:r>
        </a:p>
      </dgm:t>
    </dgm:pt>
    <dgm:pt modelId="{914B54C2-3F1B-416E-B6BB-111FC5730B3C}" type="parTrans" cxnId="{AEF28E7C-0E80-4896-B4CE-A03871F7487F}">
      <dgm:prSet/>
      <dgm:spPr/>
      <dgm:t>
        <a:bodyPr/>
        <a:lstStyle/>
        <a:p>
          <a:endParaRPr lang="en-IE"/>
        </a:p>
      </dgm:t>
    </dgm:pt>
    <dgm:pt modelId="{7AF0D2ED-5385-408F-A888-7BCCA4019116}" type="sibTrans" cxnId="{AEF28E7C-0E80-4896-B4CE-A03871F7487F}">
      <dgm:prSet/>
      <dgm:spPr/>
      <dgm:t>
        <a:bodyPr/>
        <a:lstStyle/>
        <a:p>
          <a:endParaRPr lang="en-IE"/>
        </a:p>
      </dgm:t>
    </dgm:pt>
    <dgm:pt modelId="{E82B0C58-0DB3-4E72-ABD8-C21A763D51C2}" type="pres">
      <dgm:prSet presAssocID="{99450DF8-265F-42F5-91EA-8770B7251EE9}" presName="CompostProcess" presStyleCnt="0">
        <dgm:presLayoutVars>
          <dgm:dir/>
          <dgm:resizeHandles val="exact"/>
        </dgm:presLayoutVars>
      </dgm:prSet>
      <dgm:spPr/>
    </dgm:pt>
    <dgm:pt modelId="{E688D824-7001-490C-B986-1B6CEECDB3C0}" type="pres">
      <dgm:prSet presAssocID="{99450DF8-265F-42F5-91EA-8770B7251EE9}" presName="arrow" presStyleLbl="bgShp" presStyleIdx="0" presStyleCnt="1" custLinFactNeighborX="7761"/>
      <dgm:spPr/>
      <dgm:t>
        <a:bodyPr/>
        <a:lstStyle/>
        <a:p>
          <a:endParaRPr lang="en-IE"/>
        </a:p>
      </dgm:t>
    </dgm:pt>
    <dgm:pt modelId="{47380FD6-3163-4AA3-B1F7-CCCD56E46729}" type="pres">
      <dgm:prSet presAssocID="{99450DF8-265F-42F5-91EA-8770B7251EE9}" presName="linearProcess" presStyleCnt="0"/>
      <dgm:spPr/>
    </dgm:pt>
    <dgm:pt modelId="{E9EDD77B-4324-4D34-A021-5B038BDCD610}" type="pres">
      <dgm:prSet presAssocID="{F2100CA8-6169-4626-AE4C-D97D19ADC24E}" presName="textNode" presStyleLbl="node1" presStyleIdx="0" presStyleCnt="4" custScaleX="107818" custScaleY="250000">
        <dgm:presLayoutVars>
          <dgm:bulletEnabled val="1"/>
        </dgm:presLayoutVars>
      </dgm:prSet>
      <dgm:spPr/>
      <dgm:t>
        <a:bodyPr/>
        <a:lstStyle/>
        <a:p>
          <a:endParaRPr lang="en-IE"/>
        </a:p>
      </dgm:t>
    </dgm:pt>
    <dgm:pt modelId="{F092B8A5-A7C8-412C-8211-53CB488E7A4B}" type="pres">
      <dgm:prSet presAssocID="{7F42218D-4FE2-4C3E-B42F-5BE4AC5152E3}" presName="sibTrans" presStyleCnt="0"/>
      <dgm:spPr/>
    </dgm:pt>
    <dgm:pt modelId="{688D1B97-D76A-4B62-90CA-A47D983E76C9}" type="pres">
      <dgm:prSet presAssocID="{8C3C5088-1F88-4EC3-94F8-EE74E4BA3EFC}" presName="textNode" presStyleLbl="node1" presStyleIdx="1" presStyleCnt="4" custScaleY="242045">
        <dgm:presLayoutVars>
          <dgm:bulletEnabled val="1"/>
        </dgm:presLayoutVars>
      </dgm:prSet>
      <dgm:spPr/>
      <dgm:t>
        <a:bodyPr/>
        <a:lstStyle/>
        <a:p>
          <a:endParaRPr lang="en-IE"/>
        </a:p>
      </dgm:t>
    </dgm:pt>
    <dgm:pt modelId="{2C9D0FBC-7424-4F76-BA79-F073D9B9368D}" type="pres">
      <dgm:prSet presAssocID="{494DEFBC-37E3-4068-AA99-52237358C06B}" presName="sibTrans" presStyleCnt="0"/>
      <dgm:spPr/>
    </dgm:pt>
    <dgm:pt modelId="{8B5C3A51-E009-409D-8831-4E2BFC4411FC}" type="pres">
      <dgm:prSet presAssocID="{CC10EFB4-C9FA-4CAB-9260-369FC2E2CD9C}" presName="textNode" presStyleLbl="node1" presStyleIdx="2" presStyleCnt="4" custScaleY="142857">
        <dgm:presLayoutVars>
          <dgm:bulletEnabled val="1"/>
        </dgm:presLayoutVars>
      </dgm:prSet>
      <dgm:spPr/>
      <dgm:t>
        <a:bodyPr/>
        <a:lstStyle/>
        <a:p>
          <a:endParaRPr lang="en-IE"/>
        </a:p>
      </dgm:t>
    </dgm:pt>
    <dgm:pt modelId="{4700A9E2-846D-418C-BB2E-471EF3106793}" type="pres">
      <dgm:prSet presAssocID="{A7A25D6B-4B56-4DB3-98B0-54E58515A8C9}" presName="sibTrans" presStyleCnt="0"/>
      <dgm:spPr/>
    </dgm:pt>
    <dgm:pt modelId="{B4E1CA25-9482-46C6-B119-D28B6E09CF37}" type="pres">
      <dgm:prSet presAssocID="{E3341F00-7AA4-4C80-82B0-1F11F7CFF726}" presName="text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IE"/>
        </a:p>
      </dgm:t>
    </dgm:pt>
  </dgm:ptLst>
  <dgm:cxnLst>
    <dgm:cxn modelId="{D25471D0-B9F8-453A-B556-EADB4462DBF4}" type="presOf" srcId="{E3341F00-7AA4-4C80-82B0-1F11F7CFF726}" destId="{B4E1CA25-9482-46C6-B119-D28B6E09CF37}" srcOrd="0" destOrd="0" presId="urn:microsoft.com/office/officeart/2005/8/layout/hProcess9"/>
    <dgm:cxn modelId="{339513F3-7FD2-4126-8C38-A3C784072424}" srcId="{99450DF8-265F-42F5-91EA-8770B7251EE9}" destId="{CC10EFB4-C9FA-4CAB-9260-369FC2E2CD9C}" srcOrd="2" destOrd="0" parTransId="{E70303A6-EE89-4EAE-BBF4-38CE9E0ECD8C}" sibTransId="{A7A25D6B-4B56-4DB3-98B0-54E58515A8C9}"/>
    <dgm:cxn modelId="{977842AA-6E14-4A7B-8B7C-2DECA493F09D}" type="presOf" srcId="{F2100CA8-6169-4626-AE4C-D97D19ADC24E}" destId="{E9EDD77B-4324-4D34-A021-5B038BDCD610}" srcOrd="0" destOrd="0" presId="urn:microsoft.com/office/officeart/2005/8/layout/hProcess9"/>
    <dgm:cxn modelId="{5C2338DB-4D76-4CDA-8951-DDA91ED28570}" srcId="{99450DF8-265F-42F5-91EA-8770B7251EE9}" destId="{F2100CA8-6169-4626-AE4C-D97D19ADC24E}" srcOrd="0" destOrd="0" parTransId="{DD85E28D-968E-44BE-B1E4-EE30DAD0DD13}" sibTransId="{7F42218D-4FE2-4C3E-B42F-5BE4AC5152E3}"/>
    <dgm:cxn modelId="{D3E20318-AAB5-47B6-9AA1-FDAB0B185ADD}" type="presOf" srcId="{8C3C5088-1F88-4EC3-94F8-EE74E4BA3EFC}" destId="{688D1B97-D76A-4B62-90CA-A47D983E76C9}" srcOrd="0" destOrd="0" presId="urn:microsoft.com/office/officeart/2005/8/layout/hProcess9"/>
    <dgm:cxn modelId="{D1EBC344-F488-4C0F-8423-18B50F8C0BF6}" type="presOf" srcId="{99450DF8-265F-42F5-91EA-8770B7251EE9}" destId="{E82B0C58-0DB3-4E72-ABD8-C21A763D51C2}" srcOrd="0" destOrd="0" presId="urn:microsoft.com/office/officeart/2005/8/layout/hProcess9"/>
    <dgm:cxn modelId="{820E1EE1-64A0-4B46-9E04-E385CFF6BEFB}" srcId="{99450DF8-265F-42F5-91EA-8770B7251EE9}" destId="{8C3C5088-1F88-4EC3-94F8-EE74E4BA3EFC}" srcOrd="1" destOrd="0" parTransId="{5F24B1D5-2A8E-4412-90F4-7AEED568CAB6}" sibTransId="{494DEFBC-37E3-4068-AA99-52237358C06B}"/>
    <dgm:cxn modelId="{AEF28E7C-0E80-4896-B4CE-A03871F7487F}" srcId="{99450DF8-265F-42F5-91EA-8770B7251EE9}" destId="{E3341F00-7AA4-4C80-82B0-1F11F7CFF726}" srcOrd="3" destOrd="0" parTransId="{914B54C2-3F1B-416E-B6BB-111FC5730B3C}" sibTransId="{7AF0D2ED-5385-408F-A888-7BCCA4019116}"/>
    <dgm:cxn modelId="{DD00D7AA-5472-4ECF-9D62-F59643C2C29A}" type="presOf" srcId="{CC10EFB4-C9FA-4CAB-9260-369FC2E2CD9C}" destId="{8B5C3A51-E009-409D-8831-4E2BFC4411FC}" srcOrd="0" destOrd="0" presId="urn:microsoft.com/office/officeart/2005/8/layout/hProcess9"/>
    <dgm:cxn modelId="{424EB98C-84F5-46D3-8636-56362A86C88D}" type="presParOf" srcId="{E82B0C58-0DB3-4E72-ABD8-C21A763D51C2}" destId="{E688D824-7001-490C-B986-1B6CEECDB3C0}" srcOrd="0" destOrd="0" presId="urn:microsoft.com/office/officeart/2005/8/layout/hProcess9"/>
    <dgm:cxn modelId="{6D4738AB-55D6-4AC6-A723-896AB743A80C}" type="presParOf" srcId="{E82B0C58-0DB3-4E72-ABD8-C21A763D51C2}" destId="{47380FD6-3163-4AA3-B1F7-CCCD56E46729}" srcOrd="1" destOrd="0" presId="urn:microsoft.com/office/officeart/2005/8/layout/hProcess9"/>
    <dgm:cxn modelId="{DA1889AC-5E67-4756-A1C6-EDDA9FB274B8}" type="presParOf" srcId="{47380FD6-3163-4AA3-B1F7-CCCD56E46729}" destId="{E9EDD77B-4324-4D34-A021-5B038BDCD610}" srcOrd="0" destOrd="0" presId="urn:microsoft.com/office/officeart/2005/8/layout/hProcess9"/>
    <dgm:cxn modelId="{9776BA34-7D5D-4EBD-B495-AEB05E401774}" type="presParOf" srcId="{47380FD6-3163-4AA3-B1F7-CCCD56E46729}" destId="{F092B8A5-A7C8-412C-8211-53CB488E7A4B}" srcOrd="1" destOrd="0" presId="urn:microsoft.com/office/officeart/2005/8/layout/hProcess9"/>
    <dgm:cxn modelId="{32A0CBDB-21F6-4919-A430-1EA688D3582D}" type="presParOf" srcId="{47380FD6-3163-4AA3-B1F7-CCCD56E46729}" destId="{688D1B97-D76A-4B62-90CA-A47D983E76C9}" srcOrd="2" destOrd="0" presId="urn:microsoft.com/office/officeart/2005/8/layout/hProcess9"/>
    <dgm:cxn modelId="{9BF7BD4E-2392-4AB3-96AF-EA02CAB0D9FA}" type="presParOf" srcId="{47380FD6-3163-4AA3-B1F7-CCCD56E46729}" destId="{2C9D0FBC-7424-4F76-BA79-F073D9B9368D}" srcOrd="3" destOrd="0" presId="urn:microsoft.com/office/officeart/2005/8/layout/hProcess9"/>
    <dgm:cxn modelId="{D75E9FD5-E108-4837-8713-AE3AAA141602}" type="presParOf" srcId="{47380FD6-3163-4AA3-B1F7-CCCD56E46729}" destId="{8B5C3A51-E009-409D-8831-4E2BFC4411FC}" srcOrd="4" destOrd="0" presId="urn:microsoft.com/office/officeart/2005/8/layout/hProcess9"/>
    <dgm:cxn modelId="{F03506F9-FEFC-4E00-992E-29203CF54B12}" type="presParOf" srcId="{47380FD6-3163-4AA3-B1F7-CCCD56E46729}" destId="{4700A9E2-846D-418C-BB2E-471EF3106793}" srcOrd="5" destOrd="0" presId="urn:microsoft.com/office/officeart/2005/8/layout/hProcess9"/>
    <dgm:cxn modelId="{A031B62C-B0E0-4DA7-842B-1B17646A5639}" type="presParOf" srcId="{47380FD6-3163-4AA3-B1F7-CCCD56E46729}" destId="{B4E1CA25-9482-46C6-B119-D28B6E09CF37}" srcOrd="6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E688D824-7001-490C-B986-1B6CEECDB3C0}">
      <dsp:nvSpPr>
        <dsp:cNvPr id="0" name=""/>
        <dsp:cNvSpPr/>
      </dsp:nvSpPr>
      <dsp:spPr>
        <a:xfrm>
          <a:off x="1160114" y="0"/>
          <a:ext cx="6995160" cy="4525963"/>
        </a:xfrm>
        <a:prstGeom prst="rightArrow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9EDD77B-4324-4D34-A021-5B038BDCD610}">
      <dsp:nvSpPr>
        <dsp:cNvPr id="0" name=""/>
        <dsp:cNvSpPr/>
      </dsp:nvSpPr>
      <dsp:spPr>
        <a:xfrm>
          <a:off x="3136" y="0"/>
          <a:ext cx="2096937" cy="4525963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E" sz="1000" b="1" kern="1200" dirty="0"/>
            <a:t>Phase 1 </a:t>
          </a:r>
        </a:p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E" sz="1000" b="1" kern="1200" dirty="0"/>
            <a:t>2016-2017</a:t>
          </a:r>
        </a:p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E" sz="1100" kern="1200" dirty="0"/>
            <a:t>Continued provision of treatment to patients based on clinical need &amp; expansion of clinical treatment criteria.</a:t>
          </a:r>
        </a:p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E" sz="1100" kern="1200" dirty="0"/>
            <a:t>Establish governance structures and develop strategic plan </a:t>
          </a:r>
        </a:p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E" sz="1100" kern="1200" dirty="0"/>
            <a:t>Devise strategies for the continued identification of patients for treatment and development of pathways to care</a:t>
          </a:r>
        </a:p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E" sz="1100" kern="1200" dirty="0"/>
            <a:t>Interface with all Hepatitis C initiatives nationally to improve surveillance, education, and pathways to care</a:t>
          </a:r>
        </a:p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E" sz="1100" kern="1200" dirty="0"/>
            <a:t>Monitor developments in therapeutic treatments for hepatitis C </a:t>
          </a:r>
        </a:p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E" sz="1100" kern="1200" dirty="0"/>
            <a:t>Explore feasibility of  developing shared models of care across community and acute hospital settings </a:t>
          </a:r>
        </a:p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E" sz="1100" kern="1200" dirty="0"/>
            <a:t>Develop a national HCV disease &amp; treatment registry </a:t>
          </a:r>
        </a:p>
      </dsp:txBody>
      <dsp:txXfrm>
        <a:off x="3136" y="0"/>
        <a:ext cx="2096937" cy="4525963"/>
      </dsp:txXfrm>
    </dsp:sp>
    <dsp:sp modelId="{688D1B97-D76A-4B62-90CA-A47D983E76C9}">
      <dsp:nvSpPr>
        <dsp:cNvPr id="0" name=""/>
        <dsp:cNvSpPr/>
      </dsp:nvSpPr>
      <dsp:spPr>
        <a:xfrm>
          <a:off x="2197317" y="72008"/>
          <a:ext cx="1944885" cy="4381946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E" sz="1200" b="1" kern="1200" dirty="0"/>
            <a:t>Phase 2 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E" sz="1200" b="1" kern="1200" dirty="0"/>
            <a:t>2017- 2019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E" sz="1200" kern="1200" dirty="0"/>
            <a:t>Continued provision of treatment to patients based on clinical need &amp; expansion of clinical treatment criteria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E" sz="1200" kern="1200" dirty="0"/>
            <a:t>Develop shared models of HCV care across community and acute hospital settings 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E" sz="1200" kern="1200" dirty="0"/>
            <a:t>Devise strategies for  the continued identification of patients for treatment and the development of integrated pathways to care including innovative approaches to delivering treatment as prevention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E" sz="1200" kern="1200" dirty="0"/>
            <a:t>Continue developing the national HCV disease and treatment registry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IE" sz="800" kern="1200" dirty="0"/>
        </a:p>
      </dsp:txBody>
      <dsp:txXfrm>
        <a:off x="2197317" y="72008"/>
        <a:ext cx="1944885" cy="4381946"/>
      </dsp:txXfrm>
    </dsp:sp>
    <dsp:sp modelId="{8B5C3A51-E009-409D-8831-4E2BFC4411FC}">
      <dsp:nvSpPr>
        <dsp:cNvPr id="0" name=""/>
        <dsp:cNvSpPr/>
      </dsp:nvSpPr>
      <dsp:spPr>
        <a:xfrm>
          <a:off x="4239447" y="969850"/>
          <a:ext cx="1944885" cy="2586261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E" sz="1200" b="1" kern="1200" dirty="0"/>
            <a:t>Phase 3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E" sz="1200" b="1" kern="1200" dirty="0"/>
            <a:t>2019-2025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E" sz="1200" kern="1200" dirty="0"/>
            <a:t>Continued  provision of treatment to patients based on clinical need &amp; expansion of clinical treatment criteria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IE" sz="1200" kern="1200" dirty="0"/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E" sz="1200" kern="1200" dirty="0"/>
            <a:t>Provision of  treatment to patients with hepatitis C across community and acute hospital settings </a:t>
          </a:r>
        </a:p>
      </dsp:txBody>
      <dsp:txXfrm>
        <a:off x="4239447" y="969850"/>
        <a:ext cx="1944885" cy="2586261"/>
      </dsp:txXfrm>
    </dsp:sp>
    <dsp:sp modelId="{B4E1CA25-9482-46C6-B119-D28B6E09CF37}">
      <dsp:nvSpPr>
        <dsp:cNvPr id="0" name=""/>
        <dsp:cNvSpPr/>
      </dsp:nvSpPr>
      <dsp:spPr>
        <a:xfrm>
          <a:off x="6281577" y="1357788"/>
          <a:ext cx="1944885" cy="181038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E" sz="2200" kern="1200" dirty="0"/>
            <a:t>2026</a:t>
          </a:r>
        </a:p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E" sz="2200" kern="1200" dirty="0"/>
            <a:t>Hepatitis C  - a rare disease in Ireland </a:t>
          </a:r>
        </a:p>
      </dsp:txBody>
      <dsp:txXfrm>
        <a:off x="6281577" y="1357788"/>
        <a:ext cx="1944885" cy="181038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E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5179485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00E78A7-41D3-40A2-8CBF-C587866F3163}" type="datetimeFigureOut">
              <a:rPr lang="en-IE" smtClean="0"/>
              <a:pPr/>
              <a:t>25/09/2017</a:t>
            </a:fld>
            <a:endParaRPr lang="en-I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6513911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5179485" y="6513911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1C54F19-AE3A-4E2B-BCDB-0F9CBF66F0A9}" type="slidenum">
              <a:rPr lang="en-IE" smtClean="0"/>
              <a:pPr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xmlns="" val="110852936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E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79484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0C6FC2F-9FFB-462A-AC7B-25111F554587}" type="datetimeFigureOut">
              <a:rPr lang="en-IE" smtClean="0"/>
              <a:pPr/>
              <a:t>25/09/2017</a:t>
            </a:fld>
            <a:endParaRPr lang="en-IE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4350"/>
            <a:ext cx="3429000" cy="25717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IE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1391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79484" y="651391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1A2122A-9A0B-4CB1-9948-9E6877CEF580}" type="slidenum">
              <a:rPr lang="en-IE" smtClean="0"/>
              <a:pPr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xmlns="" val="415225899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I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A2122A-9A0B-4CB1-9948-9E6877CEF580}" type="slidenum">
              <a:rPr lang="en-IE" smtClean="0"/>
              <a:pPr/>
              <a:t>1</a:t>
            </a:fld>
            <a:endParaRPr lang="en-IE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765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0" indent="0">
              <a:spcBef>
                <a:spcPct val="0"/>
              </a:spcBef>
              <a:buFont typeface="Arial" panose="020B0604020202020204" pitchFamily="34" charset="0"/>
              <a:buNone/>
            </a:pPr>
            <a:endParaRPr lang="en-US" baseline="0" dirty="0" smtClean="0"/>
          </a:p>
        </p:txBody>
      </p:sp>
      <p:sp>
        <p:nvSpPr>
          <p:cNvPr id="2765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3556F5C3-62A7-48A3-BACD-CC5113EEFC9F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2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4857750" cy="1470025"/>
          </a:xfrm>
          <a:prstGeom prst="rect">
            <a:avLst/>
          </a:prstGeom>
        </p:spPr>
        <p:txBody>
          <a:bodyPr/>
          <a:lstStyle>
            <a:lvl1pPr>
              <a:defRPr b="1">
                <a:solidFill>
                  <a:srgbClr val="00534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en-GB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33450" y="3886200"/>
            <a:ext cx="451485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b="1">
                <a:solidFill>
                  <a:srgbClr val="005343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dirty="0" smtClean="0"/>
              <a:t>Click to edit Master subtitle style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6356350"/>
            <a:ext cx="53340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0F03195-0C8B-A647-9541-625B267DD71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703851203"/>
      </p:ext>
    </p:extLst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A6F634-BB6B-495B-9222-8C937BACD6AE}" type="datetimeFigureOut">
              <a:rPr lang="en-US" smtClean="0"/>
              <a:pPr/>
              <a:t>9/25/2017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B022A2-9DB4-487F-8114-56B865D827F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281673247"/>
      </p:ext>
    </p:extLst>
  </p:cSld>
  <p:clrMapOvr>
    <a:masterClrMapping/>
  </p:clrMapOvr>
  <p:transition>
    <p:wip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A6F634-BB6B-495B-9222-8C937BACD6AE}" type="datetimeFigureOut">
              <a:rPr lang="en-US" smtClean="0"/>
              <a:pPr/>
              <a:t>9/25/2017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B022A2-9DB4-487F-8114-56B865D827F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512426648"/>
      </p:ext>
    </p:extLst>
  </p:cSld>
  <p:clrMapOvr>
    <a:masterClrMapping/>
  </p:clrMapOvr>
  <p:transition>
    <p:wip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A6F634-BB6B-495B-9222-8C937BACD6AE}" type="datetimeFigureOut">
              <a:rPr lang="en-US" smtClean="0"/>
              <a:pPr/>
              <a:t>9/25/2017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B022A2-9DB4-487F-8114-56B865D827F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035367197"/>
      </p:ext>
    </p:extLst>
  </p:cSld>
  <p:clrMapOvr>
    <a:masterClrMapping/>
  </p:clrMapOvr>
  <p:transition>
    <p:wip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A6F634-BB6B-495B-9222-8C937BACD6AE}" type="datetimeFigureOut">
              <a:rPr lang="en-US" smtClean="0"/>
              <a:pPr/>
              <a:t>9/25/2017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B022A2-9DB4-487F-8114-56B865D827F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849554122"/>
      </p:ext>
    </p:extLst>
  </p:cSld>
  <p:clrMapOvr>
    <a:masterClrMapping/>
  </p:clrMapOvr>
  <p:transition>
    <p:wip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555714" y="6263882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943682231"/>
      </p:ext>
    </p:extLst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93333" y="891979"/>
            <a:ext cx="7772400" cy="1039564"/>
          </a:xfrm>
          <a:prstGeom prst="rect">
            <a:avLst/>
          </a:prstGeom>
        </p:spPr>
        <p:txBody>
          <a:bodyPr/>
          <a:lstStyle>
            <a:lvl1pPr algn="l">
              <a:defRPr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en-GB" dirty="0" smtClean="0"/>
              <a:t>Click to edit Master title style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93333" y="6356350"/>
            <a:ext cx="5426467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633CC0B-5E0F-3345-A100-1D13BD553BB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857368361"/>
      </p:ext>
    </p:extLst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GB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dirty="0" smtClean="0"/>
              <a:t>Click to edit Master subtitle style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4256" y="6356350"/>
            <a:ext cx="5485544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6A55B5F-2E0E-F748-B621-16334BE1086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31687496"/>
      </p:ext>
    </p:extLst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F577C0-7B87-47DD-BCFE-E8F99A0D4804}" type="datetimeFigureOut">
              <a:rPr lang="en-IE" smtClean="0"/>
              <a:pPr/>
              <a:t>25/09/2017</a:t>
            </a:fld>
            <a:endParaRPr lang="en-IE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B022A2-9DB4-487F-8114-56B865D827F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287438723"/>
      </p:ext>
    </p:extLst>
  </p:cSld>
  <p:clrMapOvr>
    <a:masterClrMapping/>
  </p:clrMapOvr>
  <p:transition>
    <p:wipe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A6F634-BB6B-495B-9222-8C937BACD6AE}" type="datetimeFigureOut">
              <a:rPr lang="en-US" smtClean="0"/>
              <a:pPr/>
              <a:t>9/25/2017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B022A2-9DB4-487F-8114-56B865D827F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171824199"/>
      </p:ext>
    </p:extLst>
  </p:cSld>
  <p:clrMapOvr>
    <a:masterClrMapping/>
  </p:clrMapOvr>
  <p:transition>
    <p:wipe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F577C0-7B87-47DD-BCFE-E8F99A0D4804}" type="datetimeFigureOut">
              <a:rPr lang="en-IE" smtClean="0"/>
              <a:pPr/>
              <a:t>25/09/2017</a:t>
            </a:fld>
            <a:endParaRPr lang="en-IE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478107-B7BE-4FD2-B2A3-E72227B53D3A}" type="slidenum">
              <a:rPr lang="en-IE" smtClean="0"/>
              <a:pPr/>
              <a:t>‹#›</a:t>
            </a:fld>
            <a:endParaRPr lang="en-IE" dirty="0"/>
          </a:p>
        </p:txBody>
      </p:sp>
    </p:spTree>
    <p:extLst>
      <p:ext uri="{BB962C8B-B14F-4D97-AF65-F5344CB8AC3E}">
        <p14:creationId xmlns="" xmlns:p14="http://schemas.microsoft.com/office/powerpoint/2010/main" val="3525996876"/>
      </p:ext>
    </p:extLst>
  </p:cSld>
  <p:clrMapOvr>
    <a:masterClrMapping/>
  </p:clrMapOvr>
  <p:transition>
    <p:wip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132199913"/>
      </p:ext>
    </p:extLst>
  </p:cSld>
  <p:clrMapOvr>
    <a:masterClrMapping/>
  </p:clrMapOvr>
  <p:transition>
    <p:wipe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F577C0-7B87-47DD-BCFE-E8F99A0D4804}" type="datetimeFigureOut">
              <a:rPr lang="en-IE" smtClean="0"/>
              <a:pPr/>
              <a:t>25/09/2017</a:t>
            </a:fld>
            <a:endParaRPr lang="en-IE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478107-B7BE-4FD2-B2A3-E72227B53D3A}" type="slidenum">
              <a:rPr lang="en-IE" smtClean="0"/>
              <a:pPr/>
              <a:t>‹#›</a:t>
            </a:fld>
            <a:endParaRPr lang="en-IE" dirty="0"/>
          </a:p>
        </p:txBody>
      </p:sp>
    </p:spTree>
    <p:extLst>
      <p:ext uri="{BB962C8B-B14F-4D97-AF65-F5344CB8AC3E}">
        <p14:creationId xmlns="" xmlns:p14="http://schemas.microsoft.com/office/powerpoint/2010/main" val="2572952930"/>
      </p:ext>
    </p:extLst>
  </p:cSld>
  <p:clrMapOvr>
    <a:masterClrMapping/>
  </p:clrMapOvr>
  <p:transition>
    <p:wipe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F577C0-7B87-47DD-BCFE-E8F99A0D4804}" type="datetimeFigureOut">
              <a:rPr lang="en-IE" smtClean="0"/>
              <a:pPr/>
              <a:t>25/09/2017</a:t>
            </a:fld>
            <a:endParaRPr lang="en-IE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478107-B7BE-4FD2-B2A3-E72227B53D3A}" type="slidenum">
              <a:rPr lang="en-IE" smtClean="0"/>
              <a:pPr/>
              <a:t>‹#›</a:t>
            </a:fld>
            <a:endParaRPr lang="en-IE" dirty="0"/>
          </a:p>
        </p:txBody>
      </p:sp>
    </p:spTree>
    <p:extLst>
      <p:ext uri="{BB962C8B-B14F-4D97-AF65-F5344CB8AC3E}">
        <p14:creationId xmlns="" xmlns:p14="http://schemas.microsoft.com/office/powerpoint/2010/main" val="1178443428"/>
      </p:ext>
    </p:extLst>
  </p:cSld>
  <p:clrMapOvr>
    <a:masterClrMapping/>
  </p:clrMapOvr>
  <p:transition>
    <p:wipe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F577C0-7B87-47DD-BCFE-E8F99A0D4804}" type="datetimeFigureOut">
              <a:rPr lang="en-IE" smtClean="0"/>
              <a:pPr/>
              <a:t>25/09/2017</a:t>
            </a:fld>
            <a:endParaRPr lang="en-IE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478107-B7BE-4FD2-B2A3-E72227B53D3A}" type="slidenum">
              <a:rPr lang="en-IE" smtClean="0"/>
              <a:pPr/>
              <a:t>‹#›</a:t>
            </a:fld>
            <a:endParaRPr lang="en-IE" dirty="0"/>
          </a:p>
        </p:txBody>
      </p:sp>
    </p:spTree>
    <p:extLst>
      <p:ext uri="{BB962C8B-B14F-4D97-AF65-F5344CB8AC3E}">
        <p14:creationId xmlns="" xmlns:p14="http://schemas.microsoft.com/office/powerpoint/2010/main" val="883966307"/>
      </p:ext>
    </p:extLst>
  </p:cSld>
  <p:clrMapOvr>
    <a:masterClrMapping/>
  </p:clrMapOvr>
  <p:transition>
    <p:wipe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F577C0-7B87-47DD-BCFE-E8F99A0D4804}" type="datetimeFigureOut">
              <a:rPr lang="en-IE" smtClean="0"/>
              <a:pPr/>
              <a:t>25/09/2017</a:t>
            </a:fld>
            <a:endParaRPr lang="en-IE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478107-B7BE-4FD2-B2A3-E72227B53D3A}" type="slidenum">
              <a:rPr lang="en-IE" smtClean="0"/>
              <a:pPr/>
              <a:t>‹#›</a:t>
            </a:fld>
            <a:endParaRPr lang="en-IE" dirty="0"/>
          </a:p>
        </p:txBody>
      </p:sp>
    </p:spTree>
    <p:extLst>
      <p:ext uri="{BB962C8B-B14F-4D97-AF65-F5344CB8AC3E}">
        <p14:creationId xmlns="" xmlns:p14="http://schemas.microsoft.com/office/powerpoint/2010/main" val="343955440"/>
      </p:ext>
    </p:extLst>
  </p:cSld>
  <p:clrMapOvr>
    <a:masterClrMapping/>
  </p:clrMapOvr>
  <p:transition>
    <p:wipe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F577C0-7B87-47DD-BCFE-E8F99A0D4804}" type="datetimeFigureOut">
              <a:rPr lang="en-IE" smtClean="0"/>
              <a:pPr/>
              <a:t>25/09/2017</a:t>
            </a:fld>
            <a:endParaRPr lang="en-IE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478107-B7BE-4FD2-B2A3-E72227B53D3A}" type="slidenum">
              <a:rPr lang="en-IE" smtClean="0"/>
              <a:pPr/>
              <a:t>‹#›</a:t>
            </a:fld>
            <a:endParaRPr lang="en-IE" dirty="0"/>
          </a:p>
        </p:txBody>
      </p:sp>
    </p:spTree>
    <p:extLst>
      <p:ext uri="{BB962C8B-B14F-4D97-AF65-F5344CB8AC3E}">
        <p14:creationId xmlns="" xmlns:p14="http://schemas.microsoft.com/office/powerpoint/2010/main" val="4281673247"/>
      </p:ext>
    </p:extLst>
  </p:cSld>
  <p:clrMapOvr>
    <a:masterClrMapping/>
  </p:clrMapOvr>
  <p:transition>
    <p:wipe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F577C0-7B87-47DD-BCFE-E8F99A0D4804}" type="datetimeFigureOut">
              <a:rPr lang="en-IE" smtClean="0"/>
              <a:pPr/>
              <a:t>25/09/2017</a:t>
            </a:fld>
            <a:endParaRPr lang="en-IE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478107-B7BE-4FD2-B2A3-E72227B53D3A}" type="slidenum">
              <a:rPr lang="en-IE" smtClean="0"/>
              <a:pPr/>
              <a:t>‹#›</a:t>
            </a:fld>
            <a:endParaRPr lang="en-IE" dirty="0"/>
          </a:p>
        </p:txBody>
      </p:sp>
    </p:spTree>
    <p:extLst>
      <p:ext uri="{BB962C8B-B14F-4D97-AF65-F5344CB8AC3E}">
        <p14:creationId xmlns="" xmlns:p14="http://schemas.microsoft.com/office/powerpoint/2010/main" val="3512426648"/>
      </p:ext>
    </p:extLst>
  </p:cSld>
  <p:clrMapOvr>
    <a:masterClrMapping/>
  </p:clrMapOvr>
  <p:transition>
    <p:wipe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F577C0-7B87-47DD-BCFE-E8F99A0D4804}" type="datetimeFigureOut">
              <a:rPr lang="en-IE" smtClean="0"/>
              <a:pPr/>
              <a:t>25/09/2017</a:t>
            </a:fld>
            <a:endParaRPr lang="en-IE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478107-B7BE-4FD2-B2A3-E72227B53D3A}" type="slidenum">
              <a:rPr lang="en-IE" smtClean="0"/>
              <a:pPr/>
              <a:t>‹#›</a:t>
            </a:fld>
            <a:endParaRPr lang="en-IE" dirty="0"/>
          </a:p>
        </p:txBody>
      </p:sp>
    </p:spTree>
    <p:extLst>
      <p:ext uri="{BB962C8B-B14F-4D97-AF65-F5344CB8AC3E}">
        <p14:creationId xmlns="" xmlns:p14="http://schemas.microsoft.com/office/powerpoint/2010/main" val="4035367197"/>
      </p:ext>
    </p:extLst>
  </p:cSld>
  <p:clrMapOvr>
    <a:masterClrMapping/>
  </p:clrMapOvr>
  <p:transition>
    <p:wipe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F577C0-7B87-47DD-BCFE-E8F99A0D4804}" type="datetimeFigureOut">
              <a:rPr lang="en-IE" smtClean="0"/>
              <a:pPr/>
              <a:t>25/09/2017</a:t>
            </a:fld>
            <a:endParaRPr lang="en-IE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478107-B7BE-4FD2-B2A3-E72227B53D3A}" type="slidenum">
              <a:rPr lang="en-IE" smtClean="0"/>
              <a:pPr/>
              <a:t>‹#›</a:t>
            </a:fld>
            <a:endParaRPr lang="en-IE" dirty="0"/>
          </a:p>
        </p:txBody>
      </p:sp>
    </p:spTree>
    <p:extLst>
      <p:ext uri="{BB962C8B-B14F-4D97-AF65-F5344CB8AC3E}">
        <p14:creationId xmlns="" xmlns:p14="http://schemas.microsoft.com/office/powerpoint/2010/main" val="3849554122"/>
      </p:ext>
    </p:extLst>
  </p:cSld>
  <p:clrMapOvr>
    <a:masterClrMapping/>
  </p:clrMapOvr>
  <p:transition>
    <p:wip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A6F634-BB6B-495B-9222-8C937BACD6AE}" type="datetimeFigureOut">
              <a:rPr lang="en-US" smtClean="0"/>
              <a:pPr/>
              <a:t>9/25/2017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B022A2-9DB4-487F-8114-56B865D827F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287438723"/>
      </p:ext>
    </p:extLst>
  </p:cSld>
  <p:clrMapOvr>
    <a:masterClrMapping/>
  </p:clrMapOvr>
  <p:transition>
    <p:wip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A6F634-BB6B-495B-9222-8C937BACD6AE}" type="datetimeFigureOut">
              <a:rPr lang="en-US" smtClean="0"/>
              <a:pPr/>
              <a:t>9/25/2017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B022A2-9DB4-487F-8114-56B865D827F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171824199"/>
      </p:ext>
    </p:extLst>
  </p:cSld>
  <p:clrMapOvr>
    <a:masterClrMapping/>
  </p:clrMapOvr>
  <p:transition>
    <p:wip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A6F634-BB6B-495B-9222-8C937BACD6AE}" type="datetimeFigureOut">
              <a:rPr lang="en-US" smtClean="0"/>
              <a:pPr/>
              <a:t>9/25/2017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B022A2-9DB4-487F-8114-56B865D827F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525996876"/>
      </p:ext>
    </p:extLst>
  </p:cSld>
  <p:clrMapOvr>
    <a:masterClrMapping/>
  </p:clrMapOvr>
  <p:transition>
    <p:wip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A6F634-BB6B-495B-9222-8C937BACD6AE}" type="datetimeFigureOut">
              <a:rPr lang="en-US" smtClean="0"/>
              <a:pPr/>
              <a:t>9/25/2017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B022A2-9DB4-487F-8114-56B865D827F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572952930"/>
      </p:ext>
    </p:extLst>
  </p:cSld>
  <p:clrMapOvr>
    <a:masterClrMapping/>
  </p:clrMapOvr>
  <p:transition>
    <p:wip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A6F634-BB6B-495B-9222-8C937BACD6AE}" type="datetimeFigureOut">
              <a:rPr lang="en-US" smtClean="0"/>
              <a:pPr/>
              <a:t>9/25/2017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B022A2-9DB4-487F-8114-56B865D827F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178443428"/>
      </p:ext>
    </p:extLst>
  </p:cSld>
  <p:clrMapOvr>
    <a:masterClrMapping/>
  </p:clrMapOvr>
  <p:transition>
    <p:wip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A6F634-BB6B-495B-9222-8C937BACD6AE}" type="datetimeFigureOut">
              <a:rPr lang="en-US" smtClean="0"/>
              <a:pPr/>
              <a:t>9/25/2017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B022A2-9DB4-487F-8114-56B865D827F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883966307"/>
      </p:ext>
    </p:extLst>
  </p:cSld>
  <p:clrMapOvr>
    <a:masterClrMapping/>
  </p:clrMapOvr>
  <p:transition>
    <p:wip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A6F634-BB6B-495B-9222-8C937BACD6AE}" type="datetimeFigureOut">
              <a:rPr lang="en-US" smtClean="0"/>
              <a:pPr/>
              <a:t>9/25/2017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B022A2-9DB4-487F-8114-56B865D827F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43955440"/>
      </p:ext>
    </p:extLst>
  </p:cSld>
  <p:clrMapOvr>
    <a:masterClrMapping/>
  </p:clrMapOvr>
  <p:transition>
    <p:wipe/>
  </p:transition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1.jpe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.xml"/><Relationship Id="rId13" Type="http://schemas.openxmlformats.org/officeDocument/2006/relationships/image" Target="../media/image4.jpeg"/><Relationship Id="rId3" Type="http://schemas.openxmlformats.org/officeDocument/2006/relationships/slideLayout" Target="../slideLayouts/slideLayout5.xml"/><Relationship Id="rId7" Type="http://schemas.openxmlformats.org/officeDocument/2006/relationships/slideLayout" Target="../slideLayouts/slideLayout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4.xml"/><Relationship Id="rId1" Type="http://schemas.openxmlformats.org/officeDocument/2006/relationships/slideLayout" Target="../slideLayouts/slideLayout3.xml"/><Relationship Id="rId6" Type="http://schemas.openxmlformats.org/officeDocument/2006/relationships/slideLayout" Target="../slideLayouts/slideLayout8.xml"/><Relationship Id="rId11" Type="http://schemas.openxmlformats.org/officeDocument/2006/relationships/slideLayout" Target="../slideLayouts/slideLayout13.xml"/><Relationship Id="rId5" Type="http://schemas.openxmlformats.org/officeDocument/2006/relationships/slideLayout" Target="../slideLayouts/slideLayout7.xml"/><Relationship Id="rId15" Type="http://schemas.openxmlformats.org/officeDocument/2006/relationships/image" Target="../media/image6.jpeg"/><Relationship Id="rId10" Type="http://schemas.openxmlformats.org/officeDocument/2006/relationships/slideLayout" Target="../slideLayouts/slideLayout12.xml"/><Relationship Id="rId4" Type="http://schemas.openxmlformats.org/officeDocument/2006/relationships/slideLayout" Target="../slideLayouts/slideLayout6.xml"/><Relationship Id="rId9" Type="http://schemas.openxmlformats.org/officeDocument/2006/relationships/slideLayout" Target="../slideLayouts/slideLayout11.xml"/><Relationship Id="rId14" Type="http://schemas.openxmlformats.org/officeDocument/2006/relationships/image" Target="../media/image5.jpeg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6.jpeg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theme" Target="../theme/theme4.xml"/><Relationship Id="rId1" Type="http://schemas.openxmlformats.org/officeDocument/2006/relationships/slideLayout" Target="../slideLayouts/slideLayout15.xml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theme" Target="../theme/theme5.xml"/><Relationship Id="rId1" Type="http://schemas.openxmlformats.org/officeDocument/2006/relationships/slideLayout" Target="../slideLayouts/slideLayout16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4.xml"/><Relationship Id="rId13" Type="http://schemas.openxmlformats.org/officeDocument/2006/relationships/image" Target="../media/image4.jpeg"/><Relationship Id="rId3" Type="http://schemas.openxmlformats.org/officeDocument/2006/relationships/slideLayout" Target="../slideLayouts/slideLayout19.xml"/><Relationship Id="rId7" Type="http://schemas.openxmlformats.org/officeDocument/2006/relationships/slideLayout" Target="../slideLayouts/slideLayout23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18.xml"/><Relationship Id="rId1" Type="http://schemas.openxmlformats.org/officeDocument/2006/relationships/slideLayout" Target="../slideLayouts/slideLayout17.xml"/><Relationship Id="rId6" Type="http://schemas.openxmlformats.org/officeDocument/2006/relationships/slideLayout" Target="../slideLayouts/slideLayout22.xml"/><Relationship Id="rId11" Type="http://schemas.openxmlformats.org/officeDocument/2006/relationships/slideLayout" Target="../slideLayouts/slideLayout27.xml"/><Relationship Id="rId5" Type="http://schemas.openxmlformats.org/officeDocument/2006/relationships/slideLayout" Target="../slideLayouts/slideLayout21.xml"/><Relationship Id="rId15" Type="http://schemas.openxmlformats.org/officeDocument/2006/relationships/image" Target="../media/image9.jpeg"/><Relationship Id="rId10" Type="http://schemas.openxmlformats.org/officeDocument/2006/relationships/slideLayout" Target="../slideLayouts/slideLayout26.xml"/><Relationship Id="rId4" Type="http://schemas.openxmlformats.org/officeDocument/2006/relationships/slideLayout" Target="../slideLayouts/slideLayout20.xml"/><Relationship Id="rId9" Type="http://schemas.openxmlformats.org/officeDocument/2006/relationships/slideLayout" Target="../slideLayouts/slideLayout25.xml"/><Relationship Id="rId14" Type="http://schemas.openxmlformats.org/officeDocument/2006/relationships/image" Target="../media/image8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02033-HSE-DG-PPT-PROOF2_Page_1.jpg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52708" b="26430"/>
          <a:stretch/>
        </p:blipFill>
        <p:spPr>
          <a:xfrm>
            <a:off x="4819650" y="0"/>
            <a:ext cx="4324350" cy="5038725"/>
          </a:xfrm>
          <a:prstGeom prst="rect">
            <a:avLst/>
          </a:prstGeom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5838175"/>
            <a:ext cx="4914900" cy="1019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479675" cy="13005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86" r:id="rId2"/>
  </p:sldLayoutIdLst>
  <p:transition>
    <p:wipe/>
  </p:transition>
  <p:timing>
    <p:tnLst>
      <p:par>
        <p:cTn id="1" dur="indefinite" restart="never" nodeType="tmRoot"/>
      </p:par>
    </p:tnLst>
  </p:timing>
  <p:txStyles>
    <p:titleStyle>
      <a:lvl1pPr algn="ctr" defTabSz="457200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charset="0"/>
          <a:cs typeface="ＭＳ Ｐゴシック" charset="0"/>
        </a:defRPr>
      </a:lvl1pPr>
      <a:lvl2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2pPr>
      <a:lvl3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3pPr>
      <a:lvl4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4pPr>
      <a:lvl5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5pPr>
      <a:lvl6pPr marL="4572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6pPr>
      <a:lvl7pPr marL="9144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7pPr>
      <a:lvl8pPr marL="13716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8pPr>
      <a:lvl9pPr marL="18288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9pPr>
    </p:titleStyle>
    <p:bodyStyle>
      <a:lvl1pPr marL="342900" indent="-3429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ＭＳ Ｐゴシック" charset="0"/>
          <a:cs typeface="+mn-cs"/>
        </a:defRPr>
      </a:lvl2pPr>
      <a:lvl3pPr marL="11430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ＭＳ Ｐゴシック" charset="0"/>
          <a:cs typeface="+mn-cs"/>
        </a:defRPr>
      </a:lvl3pPr>
      <a:lvl4pPr marL="16002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4pPr>
      <a:lvl5pPr marL="20574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02033-HSE-DG-PPT-PROOF2_Page_4.jpg"/>
          <p:cNvPicPr>
            <a:picLocks noChangeAspect="1"/>
          </p:cNvPicPr>
          <p:nvPr/>
        </p:nvPicPr>
        <p:blipFill rotWithShape="1">
          <a:blip r:embed="rId13">
            <a:lum bright="70000" contrast="-70000"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14463" b="21562"/>
          <a:stretch/>
        </p:blipFill>
        <p:spPr>
          <a:xfrm>
            <a:off x="257175" y="190500"/>
            <a:ext cx="8582025" cy="5935663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0A6F634-BB6B-495B-9222-8C937BACD6AE}" type="datetimeFigureOut">
              <a:rPr lang="en-US" smtClean="0"/>
              <a:pPr/>
              <a:t>9/25/2017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CB022A2-9DB4-487F-8114-56B865D827F1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8" name="Picture 2" descr="S:\2. Projects Hub\Branding 2016\Branding Artwork\Building a Better Health Service Logos\Building a Better Health Service_ with values.jpg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972174" y="6199857"/>
            <a:ext cx="3171825" cy="6581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3" descr="S:\2. Projects Hub\Branding 2016\Branding Artwork\Low Res HSE logos\HSE logo horizontal.JPG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" y="6229350"/>
            <a:ext cx="3140456" cy="628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9487460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8" r:id="rId1"/>
    <p:sldLayoutId id="2147483689" r:id="rId2"/>
    <p:sldLayoutId id="2147483690" r:id="rId3"/>
    <p:sldLayoutId id="2147483691" r:id="rId4"/>
    <p:sldLayoutId id="2147483692" r:id="rId5"/>
    <p:sldLayoutId id="2147483693" r:id="rId6"/>
    <p:sldLayoutId id="2147483694" r:id="rId7"/>
    <p:sldLayoutId id="2147483695" r:id="rId8"/>
    <p:sldLayoutId id="2147483696" r:id="rId9"/>
    <p:sldLayoutId id="2147483697" r:id="rId10"/>
    <p:sldLayoutId id="2147483698" r:id="rId11"/>
  </p:sldLayoutIdLst>
  <p:transition>
    <p:wipe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S:\2. Projects Hub\Branding 2016\Branding Artwork\Building a Better Health Service Logos\Building a Better Health Service_ with values.jpg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972174" y="6199857"/>
            <a:ext cx="3171825" cy="6581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S:\2. Projects Hub\Branding 2016\Branding Artwork\Low Res HSE logos\HSE logo horizontal.JPG"/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" y="6229350"/>
            <a:ext cx="3140456" cy="628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483741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</p:sldLayoutIdLst>
  <p:transition>
    <p:wipe/>
  </p:transition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02033-HSE-DG-PPT-PROOF2_Page_2.jpg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14325" r="22604"/>
          <a:stretch/>
        </p:blipFill>
        <p:spPr>
          <a:xfrm>
            <a:off x="0" y="-200025"/>
            <a:ext cx="9220200" cy="74152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3254434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</p:sldLayoutIdLst>
  <p:transition>
    <p:wipe/>
  </p:transition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02033-HSE-DG-PPT-PROOF2_Page_4.jpg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14463" b="21562"/>
          <a:stretch/>
        </p:blipFill>
        <p:spPr>
          <a:xfrm>
            <a:off x="0" y="-1"/>
            <a:ext cx="9144000" cy="6086475"/>
          </a:xfrm>
          <a:prstGeom prst="rect">
            <a:avLst/>
          </a:prstGeom>
        </p:spPr>
      </p:pic>
      <p:pic>
        <p:nvPicPr>
          <p:cNvPr id="4" name="Picture 2" descr="S:\2. Projects Hub\Branding 2016\Branding Artwork\Building a Better Health Service Logos\Building a Better Health Service_ with values.jpg"/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972174" y="6199857"/>
            <a:ext cx="3171825" cy="6581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3" descr="S:\2. Projects Hub\Branding 2016\Branding Artwork\Low Res HSE logos\HSE logo horizontal.JPG"/>
          <p:cNvPicPr>
            <a:picLocks noChangeAspect="1" noChangeArrowheads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" y="6229350"/>
            <a:ext cx="3140456" cy="628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5494553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</p:sldLayoutIdLst>
  <p:transition>
    <p:wipe/>
  </p:transition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02033-HSE-DG-PPT-PROOF2_Page_4.jpg"/>
          <p:cNvPicPr>
            <a:picLocks noChangeAspect="1"/>
          </p:cNvPicPr>
          <p:nvPr/>
        </p:nvPicPr>
        <p:blipFill rotWithShape="1">
          <a:blip r:embed="rId13" cstate="print">
            <a:lum bright="70000" contrast="-70000"/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14463" b="21562"/>
          <a:stretch/>
        </p:blipFill>
        <p:spPr>
          <a:xfrm>
            <a:off x="257175" y="190500"/>
            <a:ext cx="8582025" cy="5935663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9F577C0-7B87-47DD-BCFE-E8F99A0D4804}" type="datetimeFigureOut">
              <a:rPr lang="en-IE" smtClean="0"/>
              <a:pPr/>
              <a:t>25/09/2017</a:t>
            </a:fld>
            <a:endParaRPr lang="en-IE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A478107-B7BE-4FD2-B2A3-E72227B53D3A}" type="slidenum">
              <a:rPr lang="en-IE" smtClean="0"/>
              <a:pPr/>
              <a:t>‹#›</a:t>
            </a:fld>
            <a:endParaRPr lang="en-IE" dirty="0"/>
          </a:p>
        </p:txBody>
      </p:sp>
      <p:pic>
        <p:nvPicPr>
          <p:cNvPr id="8" name="Picture 2" descr="S:\2. Projects Hub\Branding 2016\Branding Artwork\Building a Better Health Service Logos\Building a Better Health Service_ with values.jpg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72174" y="6199857"/>
            <a:ext cx="3171825" cy="658143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3" descr="S:\2. Projects Hub\Branding 2016\Branding Artwork\Low Res HSE logos\HSE logo horizontal.JPG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6229350"/>
            <a:ext cx="3140456" cy="62865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9487460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5" r:id="rId1"/>
    <p:sldLayoutId id="2147483706" r:id="rId2"/>
    <p:sldLayoutId id="2147483707" r:id="rId3"/>
    <p:sldLayoutId id="2147483708" r:id="rId4"/>
    <p:sldLayoutId id="2147483709" r:id="rId5"/>
    <p:sldLayoutId id="2147483710" r:id="rId6"/>
    <p:sldLayoutId id="2147483711" r:id="rId7"/>
    <p:sldLayoutId id="2147483712" r:id="rId8"/>
    <p:sldLayoutId id="2147483713" r:id="rId9"/>
    <p:sldLayoutId id="2147483714" r:id="rId10"/>
    <p:sldLayoutId id="2147483715" r:id="rId11"/>
  </p:sldLayoutIdLst>
  <p:transition>
    <p:wipe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75772" y="2235200"/>
            <a:ext cx="6720114" cy="28931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4400" b="1" dirty="0" smtClean="0"/>
              <a:t>National Hepatitis C Treatment Programme</a:t>
            </a:r>
          </a:p>
          <a:p>
            <a:endParaRPr lang="en-IE" sz="2800" b="1" dirty="0" smtClean="0"/>
          </a:p>
          <a:p>
            <a:r>
              <a:rPr lang="en-IE" sz="2400" b="1" dirty="0" smtClean="0"/>
              <a:t>Michele Tait</a:t>
            </a:r>
          </a:p>
          <a:p>
            <a:r>
              <a:rPr lang="en-IE" sz="2400" b="1" dirty="0" smtClean="0"/>
              <a:t>Programme Manager</a:t>
            </a:r>
          </a:p>
          <a:p>
            <a:r>
              <a:rPr lang="en-IE" b="1" dirty="0" smtClean="0"/>
              <a:t>29</a:t>
            </a:r>
            <a:r>
              <a:rPr lang="en-IE" b="1" baseline="30000" dirty="0" smtClean="0"/>
              <a:t>th</a:t>
            </a:r>
            <a:r>
              <a:rPr lang="en-IE" b="1" dirty="0" smtClean="0"/>
              <a:t> </a:t>
            </a:r>
            <a:r>
              <a:rPr lang="en-IE" b="1" dirty="0" smtClean="0"/>
              <a:t>September 2017 </a:t>
            </a:r>
            <a:endParaRPr lang="en-IE" b="1" dirty="0"/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 smtClean="0"/>
              <a:t>NHCTP milestones </a:t>
            </a:r>
            <a:endParaRPr lang="en-I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IE" dirty="0" smtClean="0"/>
              <a:t>&gt; 2000 </a:t>
            </a:r>
            <a:r>
              <a:rPr lang="en-IE" dirty="0" smtClean="0"/>
              <a:t>patients </a:t>
            </a:r>
            <a:r>
              <a:rPr lang="en-IE" dirty="0" smtClean="0"/>
              <a:t>commenced since 2015 </a:t>
            </a:r>
            <a:endParaRPr lang="en-IE" dirty="0" smtClean="0"/>
          </a:p>
          <a:p>
            <a:r>
              <a:rPr lang="en-IE" dirty="0" smtClean="0"/>
              <a:t>HCV eradicated in Haemophilia community</a:t>
            </a:r>
          </a:p>
          <a:p>
            <a:r>
              <a:rPr lang="en-IE" dirty="0" smtClean="0"/>
              <a:t>SVR </a:t>
            </a:r>
            <a:r>
              <a:rPr lang="en-IE" dirty="0" smtClean="0"/>
              <a:t>rates &gt; 90% </a:t>
            </a:r>
          </a:p>
          <a:p>
            <a:r>
              <a:rPr lang="en-IE" dirty="0" smtClean="0"/>
              <a:t>National HCV </a:t>
            </a:r>
            <a:r>
              <a:rPr lang="en-IE" dirty="0" smtClean="0"/>
              <a:t>Disease &amp; Treatment Registry development</a:t>
            </a:r>
          </a:p>
          <a:p>
            <a:r>
              <a:rPr lang="en-IE" dirty="0" smtClean="0"/>
              <a:t>Integrated models of HCV treatment in community </a:t>
            </a:r>
            <a:endParaRPr lang="en-IE" dirty="0" smtClean="0"/>
          </a:p>
          <a:p>
            <a:pPr>
              <a:buNone/>
            </a:pPr>
            <a:r>
              <a:rPr lang="en-IE" dirty="0" smtClean="0"/>
              <a:t> </a:t>
            </a:r>
          </a:p>
          <a:p>
            <a:endParaRPr lang="en-IE" dirty="0" smtClean="0"/>
          </a:p>
          <a:p>
            <a:endParaRPr lang="en-IE" dirty="0" smtClean="0"/>
          </a:p>
          <a:p>
            <a:endParaRPr lang="en-IE" dirty="0"/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IE" dirty="0" smtClean="0"/>
              <a:t>Development of community based HCV treatment programmes </a:t>
            </a:r>
            <a:endParaRPr lang="en-I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lvl="0"/>
            <a:r>
              <a:rPr lang="en-IE" b="1" dirty="0" smtClean="0"/>
              <a:t>Phase 2 </a:t>
            </a:r>
          </a:p>
          <a:p>
            <a:pPr lvl="0"/>
            <a:r>
              <a:rPr lang="en-IE" b="1" dirty="0" smtClean="0"/>
              <a:t>2017- 2019</a:t>
            </a:r>
          </a:p>
          <a:p>
            <a:pPr lvl="0"/>
            <a:r>
              <a:rPr lang="en-IE" b="1" i="1" dirty="0" smtClean="0"/>
              <a:t>Develop shared models of HCV care across community and acute hospital settings </a:t>
            </a:r>
          </a:p>
          <a:p>
            <a:pPr lvl="0"/>
            <a:r>
              <a:rPr lang="en-IE" b="1" i="1" dirty="0" smtClean="0"/>
              <a:t>Devise strategies for  the continued identification of patients for treatment and the development of integrated pathways to care including innovative approaches to delivering treatment as prevention</a:t>
            </a:r>
          </a:p>
          <a:p>
            <a:endParaRPr lang="en-IE" dirty="0"/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IE" b="1" dirty="0" smtClean="0"/>
              <a:t>Why are community HCV treatment programmes needed? </a:t>
            </a:r>
            <a:endParaRPr lang="en-IE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IE" dirty="0" smtClean="0"/>
              <a:t>Difficult to reach patients &amp; those disengaged from care</a:t>
            </a:r>
          </a:p>
          <a:p>
            <a:r>
              <a:rPr lang="en-IE" dirty="0" smtClean="0"/>
              <a:t>National elimination strategy in line with WHO Viral Hepatitis Strategy </a:t>
            </a:r>
          </a:p>
          <a:p>
            <a:r>
              <a:rPr lang="en-IE" dirty="0" smtClean="0"/>
              <a:t>No of patients accessing treatment &gt; newly diagnosed</a:t>
            </a:r>
          </a:p>
          <a:p>
            <a:r>
              <a:rPr lang="en-IE" dirty="0" smtClean="0"/>
              <a:t>Enhancing treatment capacity</a:t>
            </a:r>
          </a:p>
          <a:p>
            <a:r>
              <a:rPr lang="en-IE" dirty="0" smtClean="0"/>
              <a:t>Enhancing treatment opportunities </a:t>
            </a:r>
          </a:p>
          <a:p>
            <a:r>
              <a:rPr lang="en-IE" dirty="0" smtClean="0"/>
              <a:t>Identifying whole at risk population – national screening guidelines development </a:t>
            </a:r>
          </a:p>
          <a:p>
            <a:endParaRPr lang="en-IE" dirty="0"/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IE" b="1" dirty="0" smtClean="0"/>
              <a:t>NHCTP – Community HCV Treatment Pilot Programmes</a:t>
            </a:r>
            <a:endParaRPr lang="en-IE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IE" dirty="0" smtClean="0"/>
              <a:t>Steering Group </a:t>
            </a:r>
          </a:p>
          <a:p>
            <a:r>
              <a:rPr lang="en-IE" dirty="0" smtClean="0"/>
              <a:t>Model for HCV treatment in community settings developed </a:t>
            </a:r>
          </a:p>
          <a:p>
            <a:r>
              <a:rPr lang="en-IE" dirty="0" smtClean="0"/>
              <a:t>Pilot sites identified – HSE addiction services </a:t>
            </a:r>
          </a:p>
          <a:p>
            <a:r>
              <a:rPr lang="en-IE" dirty="0" smtClean="0"/>
              <a:t>Support from acute site</a:t>
            </a:r>
          </a:p>
          <a:p>
            <a:r>
              <a:rPr lang="en-IE" dirty="0" smtClean="0"/>
              <a:t>Assessment, prescribing, monitoring, dispensing, support (clinical and peer), post treatment follow up – all on-site</a:t>
            </a:r>
          </a:p>
          <a:p>
            <a:endParaRPr lang="en-IE" dirty="0"/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IE" b="1" dirty="0" smtClean="0"/>
              <a:t>NHCTP – Community HCV Treatment Pilot Programmes</a:t>
            </a:r>
            <a:endParaRPr lang="en-I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IE" dirty="0" smtClean="0"/>
              <a:t>Commenced </a:t>
            </a:r>
            <a:r>
              <a:rPr lang="en-IE" dirty="0" smtClean="0"/>
              <a:t>Q2 2017</a:t>
            </a:r>
          </a:p>
          <a:p>
            <a:r>
              <a:rPr lang="en-IE" dirty="0" smtClean="0"/>
              <a:t>Evaluation </a:t>
            </a:r>
            <a:r>
              <a:rPr lang="en-IE" dirty="0" smtClean="0"/>
              <a:t>of pilot – feasibility, sustainability, acceptability &amp; SAFETY </a:t>
            </a:r>
          </a:p>
          <a:p>
            <a:r>
              <a:rPr lang="en-IE" dirty="0" smtClean="0"/>
              <a:t>Phase 2 – further DTC’s, hub &amp; spoke model?</a:t>
            </a:r>
          </a:p>
          <a:p>
            <a:r>
              <a:rPr lang="en-IE" dirty="0" smtClean="0"/>
              <a:t>Phase 2 – prison setting?</a:t>
            </a:r>
          </a:p>
          <a:p>
            <a:r>
              <a:rPr lang="en-IE" dirty="0" smtClean="0"/>
              <a:t>Phase 2 – expanded outreach/in-reach existing models?</a:t>
            </a:r>
          </a:p>
          <a:p>
            <a:r>
              <a:rPr lang="en-IE" dirty="0" smtClean="0"/>
              <a:t>Phase 2 – community pharmacy dispensing? </a:t>
            </a:r>
          </a:p>
          <a:p>
            <a:endParaRPr lang="en-IE" dirty="0" smtClean="0"/>
          </a:p>
          <a:p>
            <a:endParaRPr lang="en-IE" dirty="0"/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IE" b="1" dirty="0" smtClean="0"/>
              <a:t>Challenges </a:t>
            </a:r>
            <a:r>
              <a:rPr lang="en-IE" b="1" dirty="0" err="1" smtClean="0"/>
              <a:t>vs</a:t>
            </a:r>
            <a:r>
              <a:rPr lang="en-IE" b="1" dirty="0" smtClean="0"/>
              <a:t> Opportunities</a:t>
            </a:r>
            <a:r>
              <a:rPr lang="en-IE" dirty="0" smtClean="0"/>
              <a:t/>
            </a:r>
            <a:br>
              <a:rPr lang="en-IE" dirty="0" smtClean="0"/>
            </a:br>
            <a:endParaRPr lang="en-I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IE" dirty="0" smtClean="0"/>
              <a:t>Continued financial investment</a:t>
            </a:r>
          </a:p>
          <a:p>
            <a:r>
              <a:rPr lang="en-IE" dirty="0" smtClean="0"/>
              <a:t>Cost of drugs</a:t>
            </a:r>
          </a:p>
          <a:p>
            <a:r>
              <a:rPr lang="en-IE" dirty="0" smtClean="0"/>
              <a:t>Development of integrated models of care across community and acute settings</a:t>
            </a:r>
          </a:p>
          <a:p>
            <a:r>
              <a:rPr lang="en-IE" dirty="0" smtClean="0"/>
              <a:t>Innovation - service planning</a:t>
            </a:r>
          </a:p>
          <a:p>
            <a:r>
              <a:rPr lang="en-IE" dirty="0" smtClean="0"/>
              <a:t>Innovation - </a:t>
            </a:r>
            <a:r>
              <a:rPr lang="en-IE" dirty="0" smtClean="0"/>
              <a:t>screening &amp; surveillance </a:t>
            </a:r>
          </a:p>
          <a:p>
            <a:r>
              <a:rPr lang="en-IE" dirty="0" smtClean="0"/>
              <a:t>Innovation - service delivery</a:t>
            </a:r>
          </a:p>
          <a:p>
            <a:r>
              <a:rPr lang="en-IE" dirty="0" smtClean="0"/>
              <a:t>National Hepatitis C Programme </a:t>
            </a:r>
          </a:p>
          <a:p>
            <a:endParaRPr lang="en-IE" dirty="0"/>
          </a:p>
        </p:txBody>
      </p:sp>
      <p:pic>
        <p:nvPicPr>
          <p:cNvPr id="4" name="Picture 3" descr="hselogo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948264" y="5373216"/>
            <a:ext cx="16002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hart 4"/>
          <p:cNvGraphicFramePr>
            <a:graphicFrameLocks/>
          </p:cNvGraphicFramePr>
          <p:nvPr>
            <p:extLst>
              <p:ext uri="{D42A27DB-BD31-4B8C-83A1-F6EECF244321}">
                <p14:modId xmlns="" xmlns:p14="http://schemas.microsoft.com/office/powerpoint/2010/main" val="619806180"/>
              </p:ext>
            </p:extLst>
          </p:nvPr>
        </p:nvGraphicFramePr>
        <p:xfrm>
          <a:off x="1601670" y="2924944"/>
          <a:ext cx="5706634" cy="374441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" name="Content Placeholder 2"/>
          <p:cNvSpPr>
            <a:spLocks noGrp="1"/>
          </p:cNvSpPr>
          <p:nvPr>
            <p:ph sz="half" idx="1"/>
          </p:nvPr>
        </p:nvSpPr>
        <p:spPr>
          <a:xfrm>
            <a:off x="468000" y="1260000"/>
            <a:ext cx="4536504" cy="1443804"/>
          </a:xfrm>
        </p:spPr>
        <p:txBody>
          <a:bodyPr>
            <a:noAutofit/>
          </a:bodyPr>
          <a:lstStyle/>
          <a:p>
            <a:pPr>
              <a:spcBef>
                <a:spcPts val="0"/>
              </a:spcBef>
              <a:buClr>
                <a:schemeClr val="accent3">
                  <a:lumMod val="75000"/>
                </a:schemeClr>
              </a:buClr>
              <a:buSzPct val="110000"/>
              <a:defRPr/>
            </a:pPr>
            <a:r>
              <a:rPr lang="en-IE" sz="22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N</a:t>
            </a:r>
            <a:r>
              <a:rPr lang="en-IE" sz="220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otifiable</a:t>
            </a:r>
            <a:r>
              <a:rPr lang="en-IE" sz="22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since </a:t>
            </a:r>
            <a:r>
              <a:rPr lang="en-IE" sz="2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2004</a:t>
            </a:r>
          </a:p>
          <a:p>
            <a:pPr>
              <a:spcBef>
                <a:spcPts val="0"/>
              </a:spcBef>
              <a:buClr>
                <a:schemeClr val="accent3">
                  <a:lumMod val="75000"/>
                </a:schemeClr>
              </a:buClr>
              <a:buSzPct val="110000"/>
              <a:defRPr/>
            </a:pPr>
            <a:r>
              <a:rPr lang="en-IE" sz="22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&gt; </a:t>
            </a:r>
            <a:r>
              <a:rPr lang="en-IE" sz="2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14,000 cases </a:t>
            </a:r>
            <a:r>
              <a:rPr lang="en-IE" sz="22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notified</a:t>
            </a:r>
            <a:endParaRPr lang="en-IE" sz="22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>
              <a:spcBef>
                <a:spcPts val="0"/>
              </a:spcBef>
              <a:buClr>
                <a:schemeClr val="accent3">
                  <a:lumMod val="75000"/>
                </a:schemeClr>
              </a:buClr>
              <a:buSzPct val="110000"/>
              <a:defRPr/>
            </a:pPr>
            <a:r>
              <a:rPr lang="en-IE" sz="2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Peaked in 2007 (n=1538</a:t>
            </a:r>
            <a:r>
              <a:rPr lang="en-IE" sz="22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) </a:t>
            </a:r>
          </a:p>
          <a:p>
            <a:pPr>
              <a:spcBef>
                <a:spcPts val="0"/>
              </a:spcBef>
              <a:buClr>
                <a:schemeClr val="accent3">
                  <a:lumMod val="75000"/>
                </a:schemeClr>
              </a:buClr>
              <a:buSzPct val="110000"/>
              <a:defRPr/>
            </a:pPr>
            <a:r>
              <a:rPr lang="en-IE" sz="2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Significant decrease </a:t>
            </a:r>
            <a:r>
              <a:rPr lang="en-IE" sz="22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since</a:t>
            </a:r>
            <a:endParaRPr lang="en-IE" sz="22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indent="0">
              <a:buNone/>
              <a:defRPr/>
            </a:pPr>
            <a:endParaRPr lang="en-IE" sz="2400" dirty="0" smtClean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16016" y="1279636"/>
            <a:ext cx="4284993" cy="1584176"/>
          </a:xfrm>
        </p:spPr>
        <p:txBody>
          <a:bodyPr/>
          <a:lstStyle/>
          <a:p>
            <a:pPr>
              <a:spcBef>
                <a:spcPts val="0"/>
              </a:spcBef>
              <a:buClr>
                <a:schemeClr val="accent3">
                  <a:lumMod val="75000"/>
                </a:schemeClr>
              </a:buClr>
              <a:buSzPct val="110000"/>
              <a:defRPr/>
            </a:pPr>
            <a:r>
              <a:rPr lang="en-IE" sz="2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In 2016 n=650</a:t>
            </a:r>
          </a:p>
          <a:p>
            <a:pPr>
              <a:spcBef>
                <a:spcPts val="0"/>
              </a:spcBef>
              <a:buClr>
                <a:schemeClr val="accent3">
                  <a:lumMod val="75000"/>
                </a:schemeClr>
              </a:buClr>
              <a:buSzPct val="110000"/>
              <a:defRPr/>
            </a:pPr>
            <a:r>
              <a:rPr lang="en-IE" sz="2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66% male</a:t>
            </a:r>
          </a:p>
          <a:p>
            <a:pPr>
              <a:spcBef>
                <a:spcPts val="0"/>
              </a:spcBef>
              <a:buClr>
                <a:schemeClr val="accent3">
                  <a:lumMod val="75000"/>
                </a:schemeClr>
              </a:buClr>
              <a:buSzPct val="110000"/>
              <a:defRPr/>
            </a:pPr>
            <a:r>
              <a:rPr lang="en-IE" sz="2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Average age 34 years</a:t>
            </a:r>
          </a:p>
          <a:p>
            <a:pPr>
              <a:spcBef>
                <a:spcPts val="0"/>
              </a:spcBef>
              <a:buClr>
                <a:schemeClr val="accent3">
                  <a:lumMod val="75000"/>
                </a:schemeClr>
              </a:buClr>
              <a:buSzPct val="110000"/>
              <a:defRPr/>
            </a:pPr>
            <a:r>
              <a:rPr lang="en-IE" sz="2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80% are </a:t>
            </a:r>
            <a:r>
              <a:rPr lang="en-IE" sz="22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PWID</a:t>
            </a:r>
            <a:endParaRPr lang="en-IE" sz="22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endParaRPr lang="en-GB" dirty="0"/>
          </a:p>
        </p:txBody>
      </p:sp>
      <p:sp>
        <p:nvSpPr>
          <p:cNvPr id="7" name="Rectangle 6"/>
          <p:cNvSpPr/>
          <p:nvPr/>
        </p:nvSpPr>
        <p:spPr>
          <a:xfrm>
            <a:off x="0" y="10754"/>
            <a:ext cx="9196944" cy="72008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0" y="108000"/>
            <a:ext cx="9000000" cy="1116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 lnSpcReduction="10000"/>
          </a:bodyPr>
          <a:lstStyle>
            <a:lvl1pPr>
              <a:spcBef>
                <a:spcPct val="0"/>
              </a:spcBef>
              <a:buNone/>
              <a:defRPr sz="4400">
                <a:solidFill>
                  <a:schemeClr val="accent3">
                    <a:lumMod val="7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3600" dirty="0" smtClean="0"/>
              <a:t>	</a:t>
            </a:r>
            <a:r>
              <a:rPr lang="en-GB" sz="3600" dirty="0" smtClean="0">
                <a:solidFill>
                  <a:schemeClr val="tx1"/>
                </a:solidFill>
              </a:rPr>
              <a:t>Notifications </a:t>
            </a:r>
            <a:r>
              <a:rPr lang="en-GB" sz="3600" dirty="0">
                <a:solidFill>
                  <a:schemeClr val="tx1"/>
                </a:solidFill>
              </a:rPr>
              <a:t>of HCV in Ireland, </a:t>
            </a:r>
            <a:r>
              <a:rPr lang="en-GB" sz="3600" dirty="0" smtClean="0">
                <a:solidFill>
                  <a:schemeClr val="tx1"/>
                </a:solidFill>
              </a:rPr>
              <a:t>2004-2016</a:t>
            </a:r>
          </a:p>
          <a:p>
            <a:r>
              <a:rPr lang="en-GB" sz="3600" dirty="0" smtClean="0">
                <a:solidFill>
                  <a:schemeClr val="tx1"/>
                </a:solidFill>
              </a:rPr>
              <a:t>	</a:t>
            </a:r>
            <a:r>
              <a:rPr lang="en-GB" sz="1800" i="1" dirty="0" smtClean="0">
                <a:solidFill>
                  <a:schemeClr val="tx1"/>
                </a:solidFill>
              </a:rPr>
              <a:t>Source HPSC </a:t>
            </a:r>
            <a:endParaRPr lang="en-GB" sz="1800" i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289115753"/>
      </p:ext>
    </p:extLst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How many people in Ireland are living 	with hepatitis C infection?</a:t>
            </a:r>
            <a:endParaRPr lang="en-IE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en-IE" sz="19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Estimates based on available information from notifications and other studies*: </a:t>
            </a:r>
          </a:p>
          <a:p>
            <a:pPr marL="0" indent="0">
              <a:buNone/>
            </a:pPr>
            <a:endParaRPr lang="en-IE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0" indent="0" algn="ctr">
              <a:buNone/>
            </a:pPr>
            <a:r>
              <a:rPr lang="en-IE" sz="44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20,000 – 30,000</a:t>
            </a:r>
          </a:p>
          <a:p>
            <a:pPr marL="0" indent="0" algn="ctr">
              <a:buNone/>
            </a:pPr>
            <a:r>
              <a:rPr lang="en-IE" sz="2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(Up to 41,000 in one study**)</a:t>
            </a:r>
          </a:p>
          <a:p>
            <a:pPr marL="0" indent="0" algn="ctr">
              <a:buNone/>
            </a:pPr>
            <a:r>
              <a:rPr lang="en-IE" sz="24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Up </a:t>
            </a:r>
            <a:r>
              <a:rPr lang="en-IE" sz="24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to 60% undiagnosed</a:t>
            </a:r>
            <a:r>
              <a:rPr lang="en-IE" sz="2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**</a:t>
            </a:r>
          </a:p>
          <a:p>
            <a:pPr marL="0" indent="0" algn="ctr">
              <a:buNone/>
            </a:pPr>
            <a:endParaRPr lang="en-IE" sz="2400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r>
              <a:rPr lang="en-GB" sz="1200" i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Garvey, P., et al. (2017). Euro Surveillance</a:t>
            </a:r>
            <a:r>
              <a:rPr lang="en-GB" sz="1200" i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.</a:t>
            </a:r>
          </a:p>
          <a:p>
            <a:r>
              <a:rPr lang="en-GB" sz="1200" i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Carew</a:t>
            </a:r>
            <a:r>
              <a:rPr lang="en-GB" sz="1200" i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, A. M., et al. (2017).  Hepatology, Medicine and Policy </a:t>
            </a:r>
            <a:r>
              <a:rPr lang="en-GB" sz="1200" b="1" i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2</a:t>
            </a:r>
            <a:r>
              <a:rPr lang="en-GB" sz="1200" i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(1): 7.</a:t>
            </a:r>
          </a:p>
          <a:p>
            <a:r>
              <a:rPr lang="en-GB" sz="1200" i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GB" sz="1200" i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Thornton</a:t>
            </a:r>
            <a:r>
              <a:rPr lang="en-GB" sz="1200" i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, L., et al. (2012). </a:t>
            </a:r>
            <a:r>
              <a:rPr lang="en-GB" sz="1200" i="1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Epidemiol</a:t>
            </a:r>
            <a:r>
              <a:rPr lang="en-GB" sz="1200" i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Infect </a:t>
            </a:r>
            <a:r>
              <a:rPr lang="en-GB" sz="1200" b="1" i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140</a:t>
            </a:r>
            <a:r>
              <a:rPr lang="en-GB" sz="1200" i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(8): 1461-1468.</a:t>
            </a:r>
          </a:p>
          <a:p>
            <a:r>
              <a:rPr lang="en-GB" sz="1200" i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**</a:t>
            </a:r>
            <a:r>
              <a:rPr lang="en-GB" sz="1200" i="1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Razavi</a:t>
            </a:r>
            <a:r>
              <a:rPr lang="en-GB" sz="1200" i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, H., et al. (2017). The Lancet Gastroenterology &amp; Hepatology </a:t>
            </a:r>
            <a:r>
              <a:rPr lang="en-GB" sz="1200" b="1" i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2</a:t>
            </a:r>
            <a:r>
              <a:rPr lang="en-GB" sz="1200" i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(5): 325-336.</a:t>
            </a:r>
            <a:endParaRPr lang="en-GB" sz="1200" b="1" i="1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0" indent="0" algn="ctr">
              <a:buNone/>
            </a:pPr>
            <a:endParaRPr lang="en-IE" sz="2400" dirty="0"/>
          </a:p>
        </p:txBody>
      </p:sp>
      <p:pic>
        <p:nvPicPr>
          <p:cNvPr id="5" name="Content Placeholder 4" descr="C:\Users\MULHOL~1.HEA\AppData\Local\Temp\notesF19F0F\Pyramid.jpeg"/>
          <p:cNvPicPr>
            <a:picLocks noGrp="1"/>
          </p:cNvPicPr>
          <p:nvPr>
            <p:ph sz="half" idx="2"/>
          </p:nvPr>
        </p:nvPicPr>
        <p:blipFill rotWithShape="1">
          <a:blip r:embed="rId2" cstate="print">
            <a:extLst>
              <a:ext uri="{28A0092B-C50C-407E-A947-70E740481C1C}">
                <a14:useLocalDpi xmlns:lc="http://schemas.openxmlformats.org/drawingml/2006/lockedCanvas" xmlns:pic="http://schemas.openxmlformats.org/drawingml/2006/picture" xmlns:a14="http://schemas.microsoft.com/office/drawing/2010/main" xmlns:wps="http://schemas.microsoft.com/office/word/2010/wordprocessingShape" xmlns:wne="http://schemas.microsoft.com/office/word/2006/wordml" xmlns:wpi="http://schemas.microsoft.com/office/word/2010/wordprocessingInk" xmlns:wpg="http://schemas.microsoft.com/office/word/2010/wordprocessingGroup" xmlns:w14="http://schemas.microsoft.com/office/word/2010/wordml" xmlns:w="http://schemas.openxmlformats.org/wordprocessingml/2006/main" xmlns:w10="urn:schemas-microsoft-com:office:word" xmlns:wp="http://schemas.openxmlformats.org/drawingml/2006/wordprocessingDrawing" xmlns:wp14="http://schemas.microsoft.com/office/word/2010/wordprocessingDrawing" xmlns:v="urn:schemas-microsoft-com:vml" xmlns:m="http://schemas.openxmlformats.org/officeDocument/2006/math" xmlns:o="urn:schemas-microsoft-com:office:office" xmlns:mc="http://schemas.openxmlformats.org/markup-compatibility/2006" xmlns:wpc="http://schemas.microsoft.com/office/word/2010/wordprocessingCanvas" xmlns="" val="0"/>
              </a:ext>
            </a:extLst>
          </a:blip>
          <a:srcRect l="8304" t="7070" b="6920"/>
          <a:stretch/>
        </p:blipFill>
        <p:spPr bwMode="auto">
          <a:xfrm>
            <a:off x="4648200" y="2531975"/>
            <a:ext cx="4038600" cy="2662413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lc="http://schemas.openxmlformats.org/drawingml/2006/lockedCanvas" xmlns:pic="http://schemas.openxmlformats.org/drawingml/2006/picture" xmlns:a14="http://schemas.microsoft.com/office/drawing/2010/main" xmlns:wps="http://schemas.microsoft.com/office/word/2010/wordprocessingShape" xmlns:wne="http://schemas.microsoft.com/office/word/2006/wordml" xmlns:wpi="http://schemas.microsoft.com/office/word/2010/wordprocessingInk" xmlns:wpg="http://schemas.microsoft.com/office/word/2010/wordprocessingGroup" xmlns:w14="http://schemas.microsoft.com/office/word/2010/wordml" xmlns:w="http://schemas.openxmlformats.org/wordprocessingml/2006/main" xmlns:w10="urn:schemas-microsoft-com:office:word" xmlns:wp="http://schemas.openxmlformats.org/drawingml/2006/wordprocessingDrawing" xmlns:wp14="http://schemas.microsoft.com/office/word/2010/wordprocessingDrawing" xmlns:v="urn:schemas-microsoft-com:vml" xmlns:m="http://schemas.openxmlformats.org/officeDocument/2006/math" xmlns:o="urn:schemas-microsoft-com:office:office" xmlns:mc="http://schemas.openxmlformats.org/markup-compatibility/2006" xmlns:wpc="http://schemas.microsoft.com/office/word/2010/wordprocessingCanvas" xmlns=""/>
            </a:ext>
          </a:extLst>
        </p:spPr>
      </p:pic>
      <p:sp>
        <p:nvSpPr>
          <p:cNvPr id="6" name="Rectangle 5"/>
          <p:cNvSpPr/>
          <p:nvPr/>
        </p:nvSpPr>
        <p:spPr>
          <a:xfrm rot="10800000" flipV="1">
            <a:off x="5953722" y="2926470"/>
            <a:ext cx="141667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IE" sz="1200" b="1" dirty="0" smtClean="0"/>
              <a:t>       500 </a:t>
            </a:r>
            <a:r>
              <a:rPr lang="en-IE" sz="1200" b="1" dirty="0"/>
              <a:t>Patients </a:t>
            </a:r>
            <a:endParaRPr lang="en-IE" sz="1200" dirty="0"/>
          </a:p>
        </p:txBody>
      </p:sp>
      <p:sp>
        <p:nvSpPr>
          <p:cNvPr id="7" name="Rectangle 6"/>
          <p:cNvSpPr/>
          <p:nvPr/>
        </p:nvSpPr>
        <p:spPr>
          <a:xfrm>
            <a:off x="4495800" y="3203469"/>
            <a:ext cx="4572000" cy="400110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algn="ctr" defTabSz="914400"/>
            <a:r>
              <a:rPr lang="en-IE" sz="1000" b="1" dirty="0" smtClean="0">
                <a:solidFill>
                  <a:srgbClr val="000000"/>
                </a:solidFill>
                <a:latin typeface="Arial" pitchFamily="34" charset="0"/>
                <a:cs typeface="Times New Roman" pitchFamily="18" charset="0"/>
              </a:rPr>
              <a:t>7,500 Patients </a:t>
            </a:r>
            <a:endParaRPr lang="en-IE" sz="1000" dirty="0" smtClean="0">
              <a:latin typeface="Arial" pitchFamily="34" charset="0"/>
              <a:cs typeface="Arial" pitchFamily="34" charset="0"/>
            </a:endParaRPr>
          </a:p>
          <a:p>
            <a:pPr lvl="0" algn="ctr" defTabSz="914400" eaLnBrk="0" hangingPunct="0"/>
            <a:r>
              <a:rPr lang="en-IE" sz="1000" b="1" dirty="0" smtClean="0">
                <a:solidFill>
                  <a:srgbClr val="000000"/>
                </a:solidFill>
                <a:latin typeface="Arial" pitchFamily="34" charset="0"/>
                <a:cs typeface="Times New Roman" pitchFamily="18" charset="0"/>
              </a:rPr>
              <a:t>diagnosed and engaged with services</a:t>
            </a:r>
            <a:endParaRPr lang="en-IE" sz="1000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Rectangle 5"/>
          <p:cNvSpPr>
            <a:spLocks noChangeArrowheads="1"/>
          </p:cNvSpPr>
          <p:nvPr/>
        </p:nvSpPr>
        <p:spPr bwMode="auto">
          <a:xfrm>
            <a:off x="1992086" y="3755525"/>
            <a:ext cx="91440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IE" sz="1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+mn-ea" charset="0"/>
                <a:cs typeface="Times New Roman" pitchFamily="18" charset="0"/>
              </a:rPr>
              <a:t>3,000 – 8,000</a:t>
            </a:r>
            <a:r>
              <a:rPr kumimoji="0" lang="en-IE" sz="1000" b="0" i="0" u="none" strike="noStrike" cap="none" normalizeH="0" baseline="3000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+mn-ea" charset="0"/>
                <a:cs typeface="Times New Roman" pitchFamily="18" charset="0"/>
              </a:rPr>
              <a:t> </a:t>
            </a:r>
            <a:r>
              <a:rPr kumimoji="0" lang="en-IE" sz="1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+mn-ea" charset="0"/>
                <a:cs typeface="Times New Roman" pitchFamily="18" charset="0"/>
              </a:rPr>
              <a:t>Patients diagnosed and </a:t>
            </a:r>
            <a:endParaRPr kumimoji="0" lang="en-IE" sz="1000" b="1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Arial" pitchFamily="34" charset="0"/>
              <a:ea typeface="+mn-ea" charset="0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IE" sz="1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+mn-ea" charset="0"/>
                <a:cs typeface="Times New Roman" pitchFamily="18" charset="0"/>
              </a:rPr>
              <a:t>not </a:t>
            </a:r>
            <a:r>
              <a:rPr kumimoji="0" lang="en-IE" sz="1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+mn-ea" charset="0"/>
                <a:cs typeface="Times New Roman" pitchFamily="18" charset="0"/>
              </a:rPr>
              <a:t>engaged with services</a:t>
            </a:r>
            <a:endParaRPr kumimoji="0" lang="en-IE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5674986" y="4217190"/>
            <a:ext cx="1887055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defTabSz="914400"/>
            <a:r>
              <a:rPr lang="en-IE" sz="1000" b="1" dirty="0" smtClean="0">
                <a:solidFill>
                  <a:srgbClr val="000000"/>
                </a:solidFill>
                <a:latin typeface="Arial" pitchFamily="34" charset="0"/>
                <a:cs typeface="Times New Roman" pitchFamily="18" charset="0"/>
              </a:rPr>
              <a:t>9,000 – 14,000</a:t>
            </a:r>
            <a:r>
              <a:rPr lang="en-IE" sz="1000" b="1" baseline="30000" dirty="0" smtClean="0">
                <a:solidFill>
                  <a:srgbClr val="000000"/>
                </a:solidFill>
                <a:latin typeface="Arial" pitchFamily="34" charset="0"/>
                <a:cs typeface="Times New Roman" pitchFamily="18" charset="0"/>
              </a:rPr>
              <a:t> </a:t>
            </a:r>
            <a:r>
              <a:rPr lang="en-IE" sz="1000" b="1" dirty="0" smtClean="0">
                <a:solidFill>
                  <a:srgbClr val="000000"/>
                </a:solidFill>
                <a:latin typeface="Arial" pitchFamily="34" charset="0"/>
                <a:cs typeface="Times New Roman" pitchFamily="18" charset="0"/>
              </a:rPr>
              <a:t>undiagnosed </a:t>
            </a:r>
            <a:endParaRPr lang="en-IE" sz="1000" dirty="0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IE" dirty="0" smtClean="0"/>
              <a:t>Hepatitis C – HSE response to date</a:t>
            </a:r>
            <a:endParaRPr lang="en-I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IE" dirty="0" smtClean="0"/>
              <a:t>2012 – HSE published a National Hepatitis C Strategy </a:t>
            </a:r>
          </a:p>
          <a:p>
            <a:endParaRPr lang="en-IE" dirty="0"/>
          </a:p>
        </p:txBody>
      </p:sp>
      <p:pic>
        <p:nvPicPr>
          <p:cNvPr id="4" name="Picture 2" descr="National Hepatitis C Strategy 2011-2014 front page preview&#10;              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3405921" y="2380343"/>
            <a:ext cx="2664901" cy="3780000"/>
          </a:xfrm>
          <a:prstGeom prst="rect">
            <a:avLst/>
          </a:prstGeom>
          <a:noFill/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IE" dirty="0" smtClean="0"/>
              <a:t>National Hepatitis C Screening Guidelines </a:t>
            </a:r>
            <a:endParaRPr lang="en-IE" dirty="0"/>
          </a:p>
        </p:txBody>
      </p:sp>
      <p:pic>
        <p:nvPicPr>
          <p:cNvPr id="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9951" y="1417638"/>
            <a:ext cx="3164097" cy="4525963"/>
          </a:xfrm>
          <a:prstGeom prst="rect">
            <a:avLst/>
          </a:prstGeom>
          <a:noFill/>
          <a:ln w="9525">
            <a:solidFill>
              <a:schemeClr val="accent3">
                <a:lumMod val="50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IE" dirty="0" smtClean="0"/>
              <a:t>Department of Health Review - 2014</a:t>
            </a:r>
            <a:endParaRPr lang="en-IE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IE" dirty="0" smtClean="0"/>
              <a:t>HSE to establish a National Hepatitis C Treatment Programme to implement multi annual treatment plan. </a:t>
            </a:r>
          </a:p>
          <a:p>
            <a:r>
              <a:rPr lang="en-IE" dirty="0" smtClean="0"/>
              <a:t>Ensure strong clinical &amp; management governance structures put in place to drive &amp; support implementation. </a:t>
            </a:r>
          </a:p>
          <a:p>
            <a:r>
              <a:rPr lang="en-IE" dirty="0" smtClean="0"/>
              <a:t>Programme Advisory Group</a:t>
            </a:r>
          </a:p>
          <a:p>
            <a:r>
              <a:rPr lang="en-IE" dirty="0" smtClean="0"/>
              <a:t>Clinical Advisory Group</a:t>
            </a:r>
            <a:endParaRPr lang="en-IE" dirty="0"/>
          </a:p>
        </p:txBody>
      </p:sp>
      <p:pic>
        <p:nvPicPr>
          <p:cNvPr id="5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3818" y="1600200"/>
            <a:ext cx="3165363" cy="452596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 smtClean="0"/>
              <a:t>Vision</a:t>
            </a:r>
            <a:endParaRPr lang="en-I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en-IE" i="1" dirty="0" smtClean="0"/>
              <a:t>The National Hepatitis C Treatment Programme</a:t>
            </a:r>
          </a:p>
          <a:p>
            <a:pPr>
              <a:buNone/>
            </a:pPr>
            <a:r>
              <a:rPr lang="en-IE" i="1" dirty="0" smtClean="0"/>
              <a:t>is a multi annual public health plan which aims</a:t>
            </a:r>
          </a:p>
          <a:p>
            <a:pPr>
              <a:buNone/>
            </a:pPr>
            <a:r>
              <a:rPr lang="en-IE" i="1" dirty="0" smtClean="0"/>
              <a:t>to provide treatment across a range of</a:t>
            </a:r>
          </a:p>
          <a:p>
            <a:pPr>
              <a:buNone/>
            </a:pPr>
            <a:r>
              <a:rPr lang="en-IE" i="1" dirty="0" smtClean="0"/>
              <a:t>healthcare settings to all persons living with</a:t>
            </a:r>
          </a:p>
          <a:p>
            <a:pPr>
              <a:buNone/>
            </a:pPr>
            <a:r>
              <a:rPr lang="en-IE" i="1" dirty="0" smtClean="0"/>
              <a:t>hepatitis C in Ireland over the coming years with</a:t>
            </a:r>
          </a:p>
          <a:p>
            <a:pPr>
              <a:buNone/>
            </a:pPr>
            <a:r>
              <a:rPr lang="en-IE" i="1" dirty="0" smtClean="0"/>
              <a:t>a view to successfully making the hepatitis C</a:t>
            </a:r>
          </a:p>
          <a:p>
            <a:pPr>
              <a:buNone/>
            </a:pPr>
            <a:r>
              <a:rPr lang="en-IE" i="1" dirty="0" smtClean="0"/>
              <a:t>virus a rare disease in our community.</a:t>
            </a:r>
          </a:p>
          <a:p>
            <a:endParaRPr lang="en-IE" dirty="0"/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 smtClean="0"/>
              <a:t>10 year plan</a:t>
            </a:r>
            <a:endParaRPr lang="en-IE" dirty="0"/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E688D824-7001-490C-B986-1B6CEECDB3C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">
                                            <p:graphicEl>
                                              <a:dgm id="{E688D824-7001-490C-B986-1B6CEECDB3C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E9EDD77B-4324-4D34-A021-5B038BDCD61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7">
                                            <p:graphicEl>
                                              <a:dgm id="{E9EDD77B-4324-4D34-A021-5B038BDCD61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688D1B97-D76A-4B62-90CA-A47D983E76C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7">
                                            <p:graphicEl>
                                              <a:dgm id="{688D1B97-D76A-4B62-90CA-A47D983E76C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8B5C3A51-E009-409D-8831-4E2BFC4411F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7">
                                            <p:graphicEl>
                                              <a:dgm id="{8B5C3A51-E009-409D-8831-4E2BFC4411F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B4E1CA25-9482-46C6-B119-D28B6E09CF3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7">
                                            <p:graphicEl>
                                              <a:dgm id="{B4E1CA25-9482-46C6-B119-D28B6E09CF3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7" grpId="0">
        <p:bldSub>
          <a:bldDgm bld="one"/>
        </p:bldSub>
      </p:bldGraphic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 smtClean="0"/>
              <a:t>NHCTP milestones </a:t>
            </a:r>
            <a:endParaRPr lang="en-I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17638"/>
            <a:ext cx="8229600" cy="4708525"/>
          </a:xfrm>
        </p:spPr>
        <p:txBody>
          <a:bodyPr>
            <a:noAutofit/>
          </a:bodyPr>
          <a:lstStyle/>
          <a:p>
            <a:r>
              <a:rPr lang="en-IE" sz="1800" b="1" dirty="0" smtClean="0"/>
              <a:t>Treatment Phase 1 - Nov 2014 </a:t>
            </a:r>
            <a:r>
              <a:rPr lang="en-IE" sz="1800" dirty="0" smtClean="0"/>
              <a:t>– </a:t>
            </a:r>
            <a:r>
              <a:rPr lang="en-IE" sz="1800" b="1" dirty="0" smtClean="0"/>
              <a:t>Early Access Programme – </a:t>
            </a:r>
            <a:r>
              <a:rPr lang="en-IE" sz="1800" dirty="0" smtClean="0"/>
              <a:t>patients with </a:t>
            </a:r>
            <a:r>
              <a:rPr lang="en-IE" sz="1800" dirty="0" err="1" smtClean="0"/>
              <a:t>decompensated</a:t>
            </a:r>
            <a:r>
              <a:rPr lang="en-IE" sz="1800" dirty="0" smtClean="0"/>
              <a:t> liver disease only </a:t>
            </a:r>
          </a:p>
          <a:p>
            <a:r>
              <a:rPr lang="en-IE" sz="1800" b="1" dirty="0" smtClean="0"/>
              <a:t>Treatment </a:t>
            </a:r>
            <a:r>
              <a:rPr lang="en-IE" sz="1800" b="1" dirty="0" smtClean="0"/>
              <a:t>Phase 2 - March 2015 </a:t>
            </a:r>
            <a:r>
              <a:rPr lang="en-IE" sz="1800" dirty="0" smtClean="0"/>
              <a:t>– extension of treatment all patients with cirrhosis</a:t>
            </a:r>
          </a:p>
          <a:p>
            <a:r>
              <a:rPr lang="en-IE" sz="1800" b="1" dirty="0" smtClean="0"/>
              <a:t>Treatment Phase 3 - July 2015 </a:t>
            </a:r>
            <a:r>
              <a:rPr lang="en-IE" sz="1800" dirty="0" smtClean="0"/>
              <a:t>– extension of treatment to all patients infected with hepatitis C through contaminated blood/blood products and all post liver transplant patients infected with hepatitis C</a:t>
            </a:r>
          </a:p>
          <a:p>
            <a:r>
              <a:rPr lang="en-IE" sz="1800" b="1" dirty="0" smtClean="0"/>
              <a:t>Treatment </a:t>
            </a:r>
            <a:r>
              <a:rPr lang="en-IE" sz="1800" b="1" dirty="0" smtClean="0"/>
              <a:t>Phase 4 – June 2016 – </a:t>
            </a:r>
            <a:r>
              <a:rPr lang="en-IE" sz="1800" dirty="0" smtClean="0"/>
              <a:t>extension of treatment to all patients with moderate liver disease (FS ≥ 8.5kPa</a:t>
            </a:r>
            <a:r>
              <a:rPr lang="en-IE" sz="1800" dirty="0" smtClean="0"/>
              <a:t>)</a:t>
            </a:r>
            <a:endParaRPr lang="en-IE" sz="1800" dirty="0" smtClean="0"/>
          </a:p>
          <a:p>
            <a:r>
              <a:rPr lang="en-IE" sz="1800" b="1" dirty="0" smtClean="0"/>
              <a:t>Treatment Phase 5 – Sept 2016 </a:t>
            </a:r>
            <a:r>
              <a:rPr lang="en-IE" sz="1800" dirty="0" smtClean="0"/>
              <a:t>– extension of treatment to paediatric </a:t>
            </a:r>
            <a:r>
              <a:rPr lang="en-IE" sz="1800" dirty="0" smtClean="0"/>
              <a:t>patients</a:t>
            </a:r>
          </a:p>
          <a:p>
            <a:r>
              <a:rPr lang="en-IE" sz="1800" b="1" dirty="0" smtClean="0"/>
              <a:t>Preferred DAA regimen scheme for GT 1 &amp; GT3 introduced following engagement with suppliers – Nov </a:t>
            </a:r>
            <a:r>
              <a:rPr lang="en-IE" sz="1800" b="1" dirty="0" smtClean="0"/>
              <a:t>2016</a:t>
            </a:r>
            <a:endParaRPr lang="en-IE" sz="1800" dirty="0" smtClean="0"/>
          </a:p>
          <a:p>
            <a:r>
              <a:rPr lang="en-IE" sz="1800" b="1" dirty="0" smtClean="0"/>
              <a:t>Treatment Phase 6 – Jan 2017 – </a:t>
            </a:r>
            <a:r>
              <a:rPr lang="en-IE" sz="1800" dirty="0" smtClean="0"/>
              <a:t>removal of FS </a:t>
            </a:r>
            <a:r>
              <a:rPr lang="en-IE" sz="1800" dirty="0" smtClean="0"/>
              <a:t>criteria</a:t>
            </a:r>
            <a:endParaRPr lang="en-IE" sz="1800" dirty="0" smtClean="0"/>
          </a:p>
          <a:p>
            <a:pPr>
              <a:buNone/>
            </a:pPr>
            <a:endParaRPr lang="en-IE" sz="1800" dirty="0" smtClean="0"/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theme1.xml><?xml version="1.0" encoding="utf-8"?>
<a:theme xmlns:a="http://schemas.openxmlformats.org/drawingml/2006/main" name="Default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3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5.xml><?xml version="1.0" encoding="utf-8"?>
<a:theme xmlns:a="http://schemas.openxmlformats.org/drawingml/2006/main" name="1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6.xml><?xml version="1.0" encoding="utf-8"?>
<a:theme xmlns:a="http://schemas.openxmlformats.org/drawingml/2006/main" name="4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Default Theme.thmx</Template>
  <TotalTime>6821</TotalTime>
  <Words>899</Words>
  <Application>Microsoft Office PowerPoint</Application>
  <PresentationFormat>On-screen Show (4:3)</PresentationFormat>
  <Paragraphs>124</Paragraphs>
  <Slides>15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6</vt:i4>
      </vt:variant>
      <vt:variant>
        <vt:lpstr>Slide Titles</vt:lpstr>
      </vt:variant>
      <vt:variant>
        <vt:i4>15</vt:i4>
      </vt:variant>
    </vt:vector>
  </HeadingPairs>
  <TitlesOfParts>
    <vt:vector size="21" baseType="lpstr">
      <vt:lpstr>Default Theme</vt:lpstr>
      <vt:lpstr>3_Custom Design</vt:lpstr>
      <vt:lpstr>2_Custom Design</vt:lpstr>
      <vt:lpstr>Custom Design</vt:lpstr>
      <vt:lpstr>1_Custom Design</vt:lpstr>
      <vt:lpstr>4_Custom Design</vt:lpstr>
      <vt:lpstr>Slide 1</vt:lpstr>
      <vt:lpstr>Slide 2</vt:lpstr>
      <vt:lpstr>How many people in Ireland are living  with hepatitis C infection?</vt:lpstr>
      <vt:lpstr>Hepatitis C – HSE response to date</vt:lpstr>
      <vt:lpstr>National Hepatitis C Screening Guidelines </vt:lpstr>
      <vt:lpstr>Department of Health Review - 2014</vt:lpstr>
      <vt:lpstr>Vision</vt:lpstr>
      <vt:lpstr>10 year plan</vt:lpstr>
      <vt:lpstr>NHCTP milestones </vt:lpstr>
      <vt:lpstr>NHCTP milestones </vt:lpstr>
      <vt:lpstr>Development of community based HCV treatment programmes </vt:lpstr>
      <vt:lpstr>Why are community HCV treatment programmes needed? </vt:lpstr>
      <vt:lpstr>NHCTP – Community HCV Treatment Pilot Programmes</vt:lpstr>
      <vt:lpstr>NHCTP – Community HCV Treatment Pilot Programmes</vt:lpstr>
      <vt:lpstr>Challenges vs Opportunities </vt:lpstr>
    </vt:vector>
  </TitlesOfParts>
  <Company>Clever Cat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Dearbhla Gowen</dc:creator>
  <cp:lastModifiedBy>Michele Tait</cp:lastModifiedBy>
  <cp:revision>267</cp:revision>
  <cp:lastPrinted>2016-11-10T22:36:42Z</cp:lastPrinted>
  <dcterms:created xsi:type="dcterms:W3CDTF">2015-09-04T15:10:50Z</dcterms:created>
  <dcterms:modified xsi:type="dcterms:W3CDTF">2017-09-25T14:59:09Z</dcterms:modified>
</cp:coreProperties>
</file>