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71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291" autoAdjust="0"/>
  </p:normalViewPr>
  <p:slideViewPr>
    <p:cSldViewPr>
      <p:cViewPr varScale="1">
        <p:scale>
          <a:sx n="53" d="100"/>
          <a:sy n="53" d="100"/>
        </p:scale>
        <p:origin x="18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4535C-8C19-41F9-8C42-A0AE4F1D9A24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A0B8E92-8E1A-4BC4-BDD5-33531576117D}">
      <dgm:prSet phldrT="[Text]" custT="1"/>
      <dgm:spPr/>
      <dgm:t>
        <a:bodyPr/>
        <a:lstStyle/>
        <a:p>
          <a:r>
            <a:rPr lang="en-GB" sz="2800" dirty="0" smtClean="0"/>
            <a:t>590</a:t>
          </a:r>
          <a:endParaRPr lang="en-GB" sz="2800" dirty="0"/>
        </a:p>
      </dgm:t>
    </dgm:pt>
    <dgm:pt modelId="{3A6A5F77-BA2D-4F43-B7BF-E087A2B386B6}" type="parTrans" cxnId="{6D812EA5-9D12-445B-8544-D620DE874825}">
      <dgm:prSet/>
      <dgm:spPr/>
      <dgm:t>
        <a:bodyPr/>
        <a:lstStyle/>
        <a:p>
          <a:endParaRPr lang="en-GB" sz="2800"/>
        </a:p>
      </dgm:t>
    </dgm:pt>
    <dgm:pt modelId="{8EAB1C7C-D12D-4261-8FAC-5F50FCCACB25}" type="sibTrans" cxnId="{6D812EA5-9D12-445B-8544-D620DE874825}">
      <dgm:prSet/>
      <dgm:spPr/>
      <dgm:t>
        <a:bodyPr/>
        <a:lstStyle/>
        <a:p>
          <a:endParaRPr lang="en-GB" sz="2800"/>
        </a:p>
      </dgm:t>
    </dgm:pt>
    <dgm:pt modelId="{C9DF6A8B-5BE5-44A5-85D3-AC74FCDD1069}">
      <dgm:prSet phldrT="[Text]" custT="1"/>
      <dgm:spPr/>
      <dgm:t>
        <a:bodyPr/>
        <a:lstStyle/>
        <a:p>
          <a:r>
            <a:rPr lang="en-GB" sz="2800" dirty="0" smtClean="0"/>
            <a:t>HCV RNA positive</a:t>
          </a:r>
          <a:endParaRPr lang="en-GB" sz="2800" dirty="0"/>
        </a:p>
      </dgm:t>
    </dgm:pt>
    <dgm:pt modelId="{6550A8BA-EC2D-43FD-906A-A0BCB6C8C33E}" type="parTrans" cxnId="{70FB041E-CEE3-42FC-9D31-CE4676FF8DA6}">
      <dgm:prSet/>
      <dgm:spPr/>
      <dgm:t>
        <a:bodyPr/>
        <a:lstStyle/>
        <a:p>
          <a:endParaRPr lang="en-GB" sz="2800"/>
        </a:p>
      </dgm:t>
    </dgm:pt>
    <dgm:pt modelId="{E2005905-1054-44FB-A8FE-8456E9DCAAA4}" type="sibTrans" cxnId="{70FB041E-CEE3-42FC-9D31-CE4676FF8DA6}">
      <dgm:prSet/>
      <dgm:spPr/>
      <dgm:t>
        <a:bodyPr/>
        <a:lstStyle/>
        <a:p>
          <a:endParaRPr lang="en-GB" sz="2800"/>
        </a:p>
      </dgm:t>
    </dgm:pt>
    <dgm:pt modelId="{45CD8477-2AF4-49BA-8EC1-05788053262C}">
      <dgm:prSet phldrT="[Text]" custT="1"/>
      <dgm:spPr/>
      <dgm:t>
        <a:bodyPr/>
        <a:lstStyle/>
        <a:p>
          <a:r>
            <a:rPr lang="en-GB" sz="2800" dirty="0" smtClean="0"/>
            <a:t>83 (31 -  F3/F4)</a:t>
          </a:r>
          <a:endParaRPr lang="en-GB" sz="2800" dirty="0"/>
        </a:p>
      </dgm:t>
    </dgm:pt>
    <dgm:pt modelId="{711E36A1-BA96-49DF-855B-76D4549A1068}" type="parTrans" cxnId="{D1C63417-27FE-4AAB-8F79-3134BF137BB2}">
      <dgm:prSet/>
      <dgm:spPr/>
      <dgm:t>
        <a:bodyPr/>
        <a:lstStyle/>
        <a:p>
          <a:endParaRPr lang="en-GB" sz="2800"/>
        </a:p>
      </dgm:t>
    </dgm:pt>
    <dgm:pt modelId="{3ADCFA2C-9A14-45CD-AEA6-E367C4F911E6}" type="sibTrans" cxnId="{D1C63417-27FE-4AAB-8F79-3134BF137BB2}">
      <dgm:prSet/>
      <dgm:spPr/>
      <dgm:t>
        <a:bodyPr/>
        <a:lstStyle/>
        <a:p>
          <a:endParaRPr lang="en-GB" sz="2800"/>
        </a:p>
      </dgm:t>
    </dgm:pt>
    <dgm:pt modelId="{1CC91D7C-51C7-48CA-850B-B312A77F2914}">
      <dgm:prSet phldrT="[Text]" custT="1"/>
      <dgm:spPr/>
      <dgm:t>
        <a:bodyPr/>
        <a:lstStyle/>
        <a:p>
          <a:r>
            <a:rPr lang="en-GB" sz="2800" dirty="0" smtClean="0"/>
            <a:t>Referred for assessment / seen</a:t>
          </a:r>
          <a:endParaRPr lang="en-GB" sz="2800" dirty="0"/>
        </a:p>
      </dgm:t>
    </dgm:pt>
    <dgm:pt modelId="{C8FF45EB-7DDC-44CF-969C-D84BD80E20EB}" type="parTrans" cxnId="{AB94F02D-8F69-4FC5-877F-A7D27B0754F8}">
      <dgm:prSet/>
      <dgm:spPr/>
      <dgm:t>
        <a:bodyPr/>
        <a:lstStyle/>
        <a:p>
          <a:endParaRPr lang="en-GB" sz="2800"/>
        </a:p>
      </dgm:t>
    </dgm:pt>
    <dgm:pt modelId="{3828A571-6126-43CA-8DA1-B49CE992F910}" type="sibTrans" cxnId="{AB94F02D-8F69-4FC5-877F-A7D27B0754F8}">
      <dgm:prSet/>
      <dgm:spPr/>
      <dgm:t>
        <a:bodyPr/>
        <a:lstStyle/>
        <a:p>
          <a:endParaRPr lang="en-GB" sz="2800"/>
        </a:p>
      </dgm:t>
    </dgm:pt>
    <dgm:pt modelId="{C3CF1DA5-41E8-4EB8-A261-A25F3201DD37}">
      <dgm:prSet phldrT="[Text]" custT="1"/>
      <dgm:spPr/>
      <dgm:t>
        <a:bodyPr/>
        <a:lstStyle/>
        <a:p>
          <a:r>
            <a:rPr lang="en-GB" sz="2800" dirty="0" smtClean="0"/>
            <a:t>44</a:t>
          </a:r>
          <a:endParaRPr lang="en-GB" sz="2800" dirty="0"/>
        </a:p>
      </dgm:t>
    </dgm:pt>
    <dgm:pt modelId="{40E3C310-DE1F-4340-BBA5-50D907D02C8C}" type="parTrans" cxnId="{FFE2988C-44AF-43EC-8030-A637B767A312}">
      <dgm:prSet/>
      <dgm:spPr/>
      <dgm:t>
        <a:bodyPr/>
        <a:lstStyle/>
        <a:p>
          <a:endParaRPr lang="en-GB" sz="2800"/>
        </a:p>
      </dgm:t>
    </dgm:pt>
    <dgm:pt modelId="{172D5623-2AE8-4069-A0C2-22D353E1ED19}" type="sibTrans" cxnId="{FFE2988C-44AF-43EC-8030-A637B767A312}">
      <dgm:prSet/>
      <dgm:spPr/>
      <dgm:t>
        <a:bodyPr/>
        <a:lstStyle/>
        <a:p>
          <a:endParaRPr lang="en-GB" sz="2800"/>
        </a:p>
      </dgm:t>
    </dgm:pt>
    <dgm:pt modelId="{DB6E7816-A56D-49AE-A3A7-87C606C470DB}">
      <dgm:prSet custT="1"/>
      <dgm:spPr/>
      <dgm:t>
        <a:bodyPr/>
        <a:lstStyle/>
        <a:p>
          <a:r>
            <a:rPr lang="en-GB" sz="2800" dirty="0" smtClean="0"/>
            <a:t>32</a:t>
          </a:r>
          <a:endParaRPr lang="en-GB" sz="2800" dirty="0"/>
        </a:p>
      </dgm:t>
    </dgm:pt>
    <dgm:pt modelId="{F0F7851A-F423-4D48-B60F-446C2C5E246A}" type="parTrans" cxnId="{104FB237-0AED-4F8C-8A50-BF4C7406F0B7}">
      <dgm:prSet/>
      <dgm:spPr/>
      <dgm:t>
        <a:bodyPr/>
        <a:lstStyle/>
        <a:p>
          <a:endParaRPr lang="en-GB" sz="2800"/>
        </a:p>
      </dgm:t>
    </dgm:pt>
    <dgm:pt modelId="{2260465B-A3C9-45A8-A854-14BB29E1871D}" type="sibTrans" cxnId="{104FB237-0AED-4F8C-8A50-BF4C7406F0B7}">
      <dgm:prSet/>
      <dgm:spPr/>
      <dgm:t>
        <a:bodyPr/>
        <a:lstStyle/>
        <a:p>
          <a:endParaRPr lang="en-GB" sz="2800"/>
        </a:p>
      </dgm:t>
    </dgm:pt>
    <dgm:pt modelId="{BA6E0B0B-3331-46B8-AB5E-B56BA595EE50}">
      <dgm:prSet custT="1"/>
      <dgm:spPr/>
      <dgm:t>
        <a:bodyPr/>
        <a:lstStyle/>
        <a:p>
          <a:r>
            <a:rPr lang="en-GB" sz="2800" dirty="0" smtClean="0"/>
            <a:t>19</a:t>
          </a:r>
          <a:endParaRPr lang="en-GB" sz="2800" dirty="0"/>
        </a:p>
      </dgm:t>
    </dgm:pt>
    <dgm:pt modelId="{06C95850-17F6-46C2-8645-0F580D86D547}" type="parTrans" cxnId="{E76CA7E5-93E0-42DF-B0E7-33CA902E8CF7}">
      <dgm:prSet/>
      <dgm:spPr/>
      <dgm:t>
        <a:bodyPr/>
        <a:lstStyle/>
        <a:p>
          <a:endParaRPr lang="en-GB" sz="2800"/>
        </a:p>
      </dgm:t>
    </dgm:pt>
    <dgm:pt modelId="{B5C1F30F-DDC6-487D-8543-95987DB60544}" type="sibTrans" cxnId="{E76CA7E5-93E0-42DF-B0E7-33CA902E8CF7}">
      <dgm:prSet/>
      <dgm:spPr/>
      <dgm:t>
        <a:bodyPr/>
        <a:lstStyle/>
        <a:p>
          <a:endParaRPr lang="en-GB" sz="2800"/>
        </a:p>
      </dgm:t>
    </dgm:pt>
    <dgm:pt modelId="{26838D72-D955-49E2-B75D-D72E5BAC3FC6}">
      <dgm:prSet/>
      <dgm:spPr/>
      <dgm:t>
        <a:bodyPr/>
        <a:lstStyle/>
        <a:p>
          <a:r>
            <a:rPr lang="en-GB" dirty="0" smtClean="0"/>
            <a:t>Referred to MDT / Approved</a:t>
          </a:r>
          <a:endParaRPr lang="en-GB" dirty="0"/>
        </a:p>
      </dgm:t>
    </dgm:pt>
    <dgm:pt modelId="{5CE2F25F-D114-4CA9-9E06-CECED45C58E6}" type="parTrans" cxnId="{D68AC81A-C092-4546-B34B-A329BBD20183}">
      <dgm:prSet/>
      <dgm:spPr/>
      <dgm:t>
        <a:bodyPr/>
        <a:lstStyle/>
        <a:p>
          <a:endParaRPr lang="en-GB"/>
        </a:p>
      </dgm:t>
    </dgm:pt>
    <dgm:pt modelId="{E4691737-C09F-4BD5-82A6-7C0301052E1C}" type="sibTrans" cxnId="{D68AC81A-C092-4546-B34B-A329BBD20183}">
      <dgm:prSet/>
      <dgm:spPr/>
      <dgm:t>
        <a:bodyPr/>
        <a:lstStyle/>
        <a:p>
          <a:endParaRPr lang="en-GB"/>
        </a:p>
      </dgm:t>
    </dgm:pt>
    <dgm:pt modelId="{D793B693-08D8-4888-80C4-6272017B4D73}">
      <dgm:prSet/>
      <dgm:spPr/>
      <dgm:t>
        <a:bodyPr/>
        <a:lstStyle/>
        <a:p>
          <a:r>
            <a:rPr lang="en-GB" dirty="0" smtClean="0"/>
            <a:t>On treatment / ETR</a:t>
          </a:r>
          <a:endParaRPr lang="en-GB" dirty="0"/>
        </a:p>
      </dgm:t>
    </dgm:pt>
    <dgm:pt modelId="{A6096C04-4556-4C5D-94DB-47D3DA55033C}" type="parTrans" cxnId="{7F02BC71-8F07-4EF3-902B-DD4F0DE5C8F6}">
      <dgm:prSet/>
      <dgm:spPr/>
      <dgm:t>
        <a:bodyPr/>
        <a:lstStyle/>
        <a:p>
          <a:endParaRPr lang="en-GB"/>
        </a:p>
      </dgm:t>
    </dgm:pt>
    <dgm:pt modelId="{8F2C15F6-4329-403B-84CD-8867681B335F}" type="sibTrans" cxnId="{7F02BC71-8F07-4EF3-902B-DD4F0DE5C8F6}">
      <dgm:prSet/>
      <dgm:spPr/>
      <dgm:t>
        <a:bodyPr/>
        <a:lstStyle/>
        <a:p>
          <a:endParaRPr lang="en-GB"/>
        </a:p>
      </dgm:t>
    </dgm:pt>
    <dgm:pt modelId="{1CC34612-417A-4B44-86F0-B0A922E09572}">
      <dgm:prSet/>
      <dgm:spPr/>
      <dgm:t>
        <a:bodyPr/>
        <a:lstStyle/>
        <a:p>
          <a:r>
            <a:rPr lang="en-GB" dirty="0" smtClean="0"/>
            <a:t>&gt;=SVR 12</a:t>
          </a:r>
          <a:endParaRPr lang="en-GB" dirty="0"/>
        </a:p>
      </dgm:t>
    </dgm:pt>
    <dgm:pt modelId="{203CDF08-D98B-46CF-BC86-C669603B4CC0}" type="parTrans" cxnId="{7056A3E3-B999-4DD5-9EC9-FFA11356EA81}">
      <dgm:prSet/>
      <dgm:spPr/>
      <dgm:t>
        <a:bodyPr/>
        <a:lstStyle/>
        <a:p>
          <a:endParaRPr lang="en-GB"/>
        </a:p>
      </dgm:t>
    </dgm:pt>
    <dgm:pt modelId="{9B2A89F8-016B-4A80-ADF7-D585878E729A}" type="sibTrans" cxnId="{7056A3E3-B999-4DD5-9EC9-FFA11356EA81}">
      <dgm:prSet/>
      <dgm:spPr/>
      <dgm:t>
        <a:bodyPr/>
        <a:lstStyle/>
        <a:p>
          <a:endParaRPr lang="en-GB"/>
        </a:p>
      </dgm:t>
    </dgm:pt>
    <dgm:pt modelId="{1B40BE60-B791-42F3-B68E-B7F8FB6060EB}" type="pres">
      <dgm:prSet presAssocID="{8914535C-8C19-41F9-8C42-A0AE4F1D9A2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9B58965-6CF8-4CF6-938F-F77710CDEF4D}" type="pres">
      <dgm:prSet presAssocID="{6A0B8E92-8E1A-4BC4-BDD5-33531576117D}" presName="horFlow" presStyleCnt="0"/>
      <dgm:spPr/>
    </dgm:pt>
    <dgm:pt modelId="{83249886-0F4D-4553-852C-1DB4501A07AC}" type="pres">
      <dgm:prSet presAssocID="{6A0B8E92-8E1A-4BC4-BDD5-33531576117D}" presName="bigChev" presStyleLbl="node1" presStyleIdx="0" presStyleCnt="5"/>
      <dgm:spPr/>
      <dgm:t>
        <a:bodyPr/>
        <a:lstStyle/>
        <a:p>
          <a:endParaRPr lang="en-GB"/>
        </a:p>
      </dgm:t>
    </dgm:pt>
    <dgm:pt modelId="{768FF1B4-FF98-46A7-BDE7-04A3C44B4EC3}" type="pres">
      <dgm:prSet presAssocID="{6550A8BA-EC2D-43FD-906A-A0BCB6C8C33E}" presName="parTrans" presStyleCnt="0"/>
      <dgm:spPr/>
    </dgm:pt>
    <dgm:pt modelId="{69433091-1003-4BDB-BD41-408869B34EB8}" type="pres">
      <dgm:prSet presAssocID="{C9DF6A8B-5BE5-44A5-85D3-AC74FCDD1069}" presName="node" presStyleLbl="alignAccFollowNode1" presStyleIdx="0" presStyleCnt="5" custScaleX="3160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F3F398-94E3-47D9-87B8-FD8485464A32}" type="pres">
      <dgm:prSet presAssocID="{6A0B8E92-8E1A-4BC4-BDD5-33531576117D}" presName="vSp" presStyleCnt="0"/>
      <dgm:spPr/>
    </dgm:pt>
    <dgm:pt modelId="{407BC105-CFC4-4893-A02E-6A4685E637A4}" type="pres">
      <dgm:prSet presAssocID="{45CD8477-2AF4-49BA-8EC1-05788053262C}" presName="horFlow" presStyleCnt="0"/>
      <dgm:spPr/>
    </dgm:pt>
    <dgm:pt modelId="{345A1CFC-8486-452D-AF65-60A2E304E7D5}" type="pres">
      <dgm:prSet presAssocID="{45CD8477-2AF4-49BA-8EC1-05788053262C}" presName="bigChev" presStyleLbl="node1" presStyleIdx="1" presStyleCnt="5" custScaleX="130924"/>
      <dgm:spPr/>
      <dgm:t>
        <a:bodyPr/>
        <a:lstStyle/>
        <a:p>
          <a:endParaRPr lang="en-GB"/>
        </a:p>
      </dgm:t>
    </dgm:pt>
    <dgm:pt modelId="{70545F9D-EF7F-4683-B749-4EA5C55FA0C6}" type="pres">
      <dgm:prSet presAssocID="{C8FF45EB-7DDC-44CF-969C-D84BD80E20EB}" presName="parTrans" presStyleCnt="0"/>
      <dgm:spPr/>
    </dgm:pt>
    <dgm:pt modelId="{8C074413-9353-4588-979C-81B9EB580E84}" type="pres">
      <dgm:prSet presAssocID="{1CC91D7C-51C7-48CA-850B-B312A77F2914}" presName="node" presStyleLbl="alignAccFollowNode1" presStyleIdx="1" presStyleCnt="5" custScaleX="2284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40DC6F-3917-4D7E-B9AF-AC65F7D04923}" type="pres">
      <dgm:prSet presAssocID="{45CD8477-2AF4-49BA-8EC1-05788053262C}" presName="vSp" presStyleCnt="0"/>
      <dgm:spPr/>
    </dgm:pt>
    <dgm:pt modelId="{40160EEE-2277-4EC5-998E-175148979A1D}" type="pres">
      <dgm:prSet presAssocID="{C3CF1DA5-41E8-4EB8-A261-A25F3201DD37}" presName="horFlow" presStyleCnt="0"/>
      <dgm:spPr/>
    </dgm:pt>
    <dgm:pt modelId="{C8D750B8-28EE-48E5-AD74-FAC428E61CC3}" type="pres">
      <dgm:prSet presAssocID="{C3CF1DA5-41E8-4EB8-A261-A25F3201DD37}" presName="bigChev" presStyleLbl="node1" presStyleIdx="2" presStyleCnt="5"/>
      <dgm:spPr/>
      <dgm:t>
        <a:bodyPr/>
        <a:lstStyle/>
        <a:p>
          <a:endParaRPr lang="en-GB"/>
        </a:p>
      </dgm:t>
    </dgm:pt>
    <dgm:pt modelId="{8C3EC0A5-4BD8-46ED-A283-499023583B07}" type="pres">
      <dgm:prSet presAssocID="{5CE2F25F-D114-4CA9-9E06-CECED45C58E6}" presName="parTrans" presStyleCnt="0"/>
      <dgm:spPr/>
    </dgm:pt>
    <dgm:pt modelId="{46323F65-539D-45D1-850A-7A58588A00DF}" type="pres">
      <dgm:prSet presAssocID="{26838D72-D955-49E2-B75D-D72E5BAC3FC6}" presName="node" presStyleLbl="alignAccFollowNode1" presStyleIdx="2" presStyleCnt="5" custScaleX="1389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77BAD1-5330-45B8-B18C-A18D43177A9E}" type="pres">
      <dgm:prSet presAssocID="{C3CF1DA5-41E8-4EB8-A261-A25F3201DD37}" presName="vSp" presStyleCnt="0"/>
      <dgm:spPr/>
    </dgm:pt>
    <dgm:pt modelId="{EAC4EB0E-4A9D-4055-9877-6F6D3C8D8252}" type="pres">
      <dgm:prSet presAssocID="{DB6E7816-A56D-49AE-A3A7-87C606C470DB}" presName="horFlow" presStyleCnt="0"/>
      <dgm:spPr/>
    </dgm:pt>
    <dgm:pt modelId="{C535D3B2-1C21-489E-9343-5FB8902B237D}" type="pres">
      <dgm:prSet presAssocID="{DB6E7816-A56D-49AE-A3A7-87C606C470DB}" presName="bigChev" presStyleLbl="node1" presStyleIdx="3" presStyleCnt="5"/>
      <dgm:spPr/>
      <dgm:t>
        <a:bodyPr/>
        <a:lstStyle/>
        <a:p>
          <a:endParaRPr lang="en-GB"/>
        </a:p>
      </dgm:t>
    </dgm:pt>
    <dgm:pt modelId="{26C31E0C-A9B3-4F9A-A4AB-F9E36EA13CC0}" type="pres">
      <dgm:prSet presAssocID="{A6096C04-4556-4C5D-94DB-47D3DA55033C}" presName="parTrans" presStyleCnt="0"/>
      <dgm:spPr/>
    </dgm:pt>
    <dgm:pt modelId="{D24F1AE9-61DA-4540-AEBC-45105B8BFA17}" type="pres">
      <dgm:prSet presAssocID="{D793B693-08D8-4888-80C4-6272017B4D73}" presName="node" presStyleLbl="alignAccFollowNode1" presStyleIdx="3" presStyleCnt="5" custScaleX="1546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5C409F-7171-4B18-8866-416F45EC0F39}" type="pres">
      <dgm:prSet presAssocID="{DB6E7816-A56D-49AE-A3A7-87C606C470DB}" presName="vSp" presStyleCnt="0"/>
      <dgm:spPr/>
    </dgm:pt>
    <dgm:pt modelId="{FB754FE6-D4E6-440E-B845-70119397B774}" type="pres">
      <dgm:prSet presAssocID="{BA6E0B0B-3331-46B8-AB5E-B56BA595EE50}" presName="horFlow" presStyleCnt="0"/>
      <dgm:spPr/>
    </dgm:pt>
    <dgm:pt modelId="{494B5114-3C98-40AA-91F0-D9A5FDCCB0BF}" type="pres">
      <dgm:prSet presAssocID="{BA6E0B0B-3331-46B8-AB5E-B56BA595EE50}" presName="bigChev" presStyleLbl="node1" presStyleIdx="4" presStyleCnt="5"/>
      <dgm:spPr/>
      <dgm:t>
        <a:bodyPr/>
        <a:lstStyle/>
        <a:p>
          <a:endParaRPr lang="en-GB"/>
        </a:p>
      </dgm:t>
    </dgm:pt>
    <dgm:pt modelId="{4D1C7EE4-FEAC-489A-9647-25B6AD0D7CDE}" type="pres">
      <dgm:prSet presAssocID="{203CDF08-D98B-46CF-BC86-C669603B4CC0}" presName="parTrans" presStyleCnt="0"/>
      <dgm:spPr/>
    </dgm:pt>
    <dgm:pt modelId="{CAD31F59-2EE7-4254-ADA0-9DCE83561F96}" type="pres">
      <dgm:prSet presAssocID="{1CC34612-417A-4B44-86F0-B0A922E09572}" presName="node" presStyleLbl="alignAccFollowNode1" presStyleIdx="4" presStyleCnt="5" custScaleX="1759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F1E0B4-9EC7-483E-94A6-58C08660E0C6}" type="presOf" srcId="{1CC34612-417A-4B44-86F0-B0A922E09572}" destId="{CAD31F59-2EE7-4254-ADA0-9DCE83561F96}" srcOrd="0" destOrd="0" presId="urn:microsoft.com/office/officeart/2005/8/layout/lProcess3"/>
    <dgm:cxn modelId="{4D8BF0CF-9FF1-4021-89CD-94210B932C79}" type="presOf" srcId="{8914535C-8C19-41F9-8C42-A0AE4F1D9A24}" destId="{1B40BE60-B791-42F3-B68E-B7F8FB6060EB}" srcOrd="0" destOrd="0" presId="urn:microsoft.com/office/officeart/2005/8/layout/lProcess3"/>
    <dgm:cxn modelId="{7056A3E3-B999-4DD5-9EC9-FFA11356EA81}" srcId="{BA6E0B0B-3331-46B8-AB5E-B56BA595EE50}" destId="{1CC34612-417A-4B44-86F0-B0A922E09572}" srcOrd="0" destOrd="0" parTransId="{203CDF08-D98B-46CF-BC86-C669603B4CC0}" sibTransId="{9B2A89F8-016B-4A80-ADF7-D585878E729A}"/>
    <dgm:cxn modelId="{D68AC81A-C092-4546-B34B-A329BBD20183}" srcId="{C3CF1DA5-41E8-4EB8-A261-A25F3201DD37}" destId="{26838D72-D955-49E2-B75D-D72E5BAC3FC6}" srcOrd="0" destOrd="0" parTransId="{5CE2F25F-D114-4CA9-9E06-CECED45C58E6}" sibTransId="{E4691737-C09F-4BD5-82A6-7C0301052E1C}"/>
    <dgm:cxn modelId="{E8E3EA5F-57AF-4DF3-867D-884EF2A98845}" type="presOf" srcId="{1CC91D7C-51C7-48CA-850B-B312A77F2914}" destId="{8C074413-9353-4588-979C-81B9EB580E84}" srcOrd="0" destOrd="0" presId="urn:microsoft.com/office/officeart/2005/8/layout/lProcess3"/>
    <dgm:cxn modelId="{7F02BC71-8F07-4EF3-902B-DD4F0DE5C8F6}" srcId="{DB6E7816-A56D-49AE-A3A7-87C606C470DB}" destId="{D793B693-08D8-4888-80C4-6272017B4D73}" srcOrd="0" destOrd="0" parTransId="{A6096C04-4556-4C5D-94DB-47D3DA55033C}" sibTransId="{8F2C15F6-4329-403B-84CD-8867681B335F}"/>
    <dgm:cxn modelId="{10EDF72B-E7D4-49DE-A53B-9896B6BAED04}" type="presOf" srcId="{45CD8477-2AF4-49BA-8EC1-05788053262C}" destId="{345A1CFC-8486-452D-AF65-60A2E304E7D5}" srcOrd="0" destOrd="0" presId="urn:microsoft.com/office/officeart/2005/8/layout/lProcess3"/>
    <dgm:cxn modelId="{0D9C779B-C2C4-41B5-9058-95D660EEB436}" type="presOf" srcId="{6A0B8E92-8E1A-4BC4-BDD5-33531576117D}" destId="{83249886-0F4D-4553-852C-1DB4501A07AC}" srcOrd="0" destOrd="0" presId="urn:microsoft.com/office/officeart/2005/8/layout/lProcess3"/>
    <dgm:cxn modelId="{D69D5338-8665-4354-A9F7-DDED3C163324}" type="presOf" srcId="{BA6E0B0B-3331-46B8-AB5E-B56BA595EE50}" destId="{494B5114-3C98-40AA-91F0-D9A5FDCCB0BF}" srcOrd="0" destOrd="0" presId="urn:microsoft.com/office/officeart/2005/8/layout/lProcess3"/>
    <dgm:cxn modelId="{A7679A6C-D87C-4055-836D-9386AAED1090}" type="presOf" srcId="{C9DF6A8B-5BE5-44A5-85D3-AC74FCDD1069}" destId="{69433091-1003-4BDB-BD41-408869B34EB8}" srcOrd="0" destOrd="0" presId="urn:microsoft.com/office/officeart/2005/8/layout/lProcess3"/>
    <dgm:cxn modelId="{E76CA7E5-93E0-42DF-B0E7-33CA902E8CF7}" srcId="{8914535C-8C19-41F9-8C42-A0AE4F1D9A24}" destId="{BA6E0B0B-3331-46B8-AB5E-B56BA595EE50}" srcOrd="4" destOrd="0" parTransId="{06C95850-17F6-46C2-8645-0F580D86D547}" sibTransId="{B5C1F30F-DDC6-487D-8543-95987DB60544}"/>
    <dgm:cxn modelId="{80D24E46-AC6D-4687-9E61-92B6C715583C}" type="presOf" srcId="{DB6E7816-A56D-49AE-A3A7-87C606C470DB}" destId="{C535D3B2-1C21-489E-9343-5FB8902B237D}" srcOrd="0" destOrd="0" presId="urn:microsoft.com/office/officeart/2005/8/layout/lProcess3"/>
    <dgm:cxn modelId="{6D812EA5-9D12-445B-8544-D620DE874825}" srcId="{8914535C-8C19-41F9-8C42-A0AE4F1D9A24}" destId="{6A0B8E92-8E1A-4BC4-BDD5-33531576117D}" srcOrd="0" destOrd="0" parTransId="{3A6A5F77-BA2D-4F43-B7BF-E087A2B386B6}" sibTransId="{8EAB1C7C-D12D-4261-8FAC-5F50FCCACB25}"/>
    <dgm:cxn modelId="{91836BCF-7ECC-4352-B3F3-BC42A1E1C58D}" type="presOf" srcId="{C3CF1DA5-41E8-4EB8-A261-A25F3201DD37}" destId="{C8D750B8-28EE-48E5-AD74-FAC428E61CC3}" srcOrd="0" destOrd="0" presId="urn:microsoft.com/office/officeart/2005/8/layout/lProcess3"/>
    <dgm:cxn modelId="{CEA7815B-113D-4F5F-A824-A905BDA471B3}" type="presOf" srcId="{D793B693-08D8-4888-80C4-6272017B4D73}" destId="{D24F1AE9-61DA-4540-AEBC-45105B8BFA17}" srcOrd="0" destOrd="0" presId="urn:microsoft.com/office/officeart/2005/8/layout/lProcess3"/>
    <dgm:cxn modelId="{236D7347-0EAD-474A-9622-47F8DE913F7A}" type="presOf" srcId="{26838D72-D955-49E2-B75D-D72E5BAC3FC6}" destId="{46323F65-539D-45D1-850A-7A58588A00DF}" srcOrd="0" destOrd="0" presId="urn:microsoft.com/office/officeart/2005/8/layout/lProcess3"/>
    <dgm:cxn modelId="{FFE2988C-44AF-43EC-8030-A637B767A312}" srcId="{8914535C-8C19-41F9-8C42-A0AE4F1D9A24}" destId="{C3CF1DA5-41E8-4EB8-A261-A25F3201DD37}" srcOrd="2" destOrd="0" parTransId="{40E3C310-DE1F-4340-BBA5-50D907D02C8C}" sibTransId="{172D5623-2AE8-4069-A0C2-22D353E1ED19}"/>
    <dgm:cxn modelId="{D1C63417-27FE-4AAB-8F79-3134BF137BB2}" srcId="{8914535C-8C19-41F9-8C42-A0AE4F1D9A24}" destId="{45CD8477-2AF4-49BA-8EC1-05788053262C}" srcOrd="1" destOrd="0" parTransId="{711E36A1-BA96-49DF-855B-76D4549A1068}" sibTransId="{3ADCFA2C-9A14-45CD-AEA6-E367C4F911E6}"/>
    <dgm:cxn modelId="{AB94F02D-8F69-4FC5-877F-A7D27B0754F8}" srcId="{45CD8477-2AF4-49BA-8EC1-05788053262C}" destId="{1CC91D7C-51C7-48CA-850B-B312A77F2914}" srcOrd="0" destOrd="0" parTransId="{C8FF45EB-7DDC-44CF-969C-D84BD80E20EB}" sibTransId="{3828A571-6126-43CA-8DA1-B49CE992F910}"/>
    <dgm:cxn modelId="{70FB041E-CEE3-42FC-9D31-CE4676FF8DA6}" srcId="{6A0B8E92-8E1A-4BC4-BDD5-33531576117D}" destId="{C9DF6A8B-5BE5-44A5-85D3-AC74FCDD1069}" srcOrd="0" destOrd="0" parTransId="{6550A8BA-EC2D-43FD-906A-A0BCB6C8C33E}" sibTransId="{E2005905-1054-44FB-A8FE-8456E9DCAAA4}"/>
    <dgm:cxn modelId="{104FB237-0AED-4F8C-8A50-BF4C7406F0B7}" srcId="{8914535C-8C19-41F9-8C42-A0AE4F1D9A24}" destId="{DB6E7816-A56D-49AE-A3A7-87C606C470DB}" srcOrd="3" destOrd="0" parTransId="{F0F7851A-F423-4D48-B60F-446C2C5E246A}" sibTransId="{2260465B-A3C9-45A8-A854-14BB29E1871D}"/>
    <dgm:cxn modelId="{B1076FF6-6994-4E7E-8CEB-0F9E1FBB6440}" type="presParOf" srcId="{1B40BE60-B791-42F3-B68E-B7F8FB6060EB}" destId="{99B58965-6CF8-4CF6-938F-F77710CDEF4D}" srcOrd="0" destOrd="0" presId="urn:microsoft.com/office/officeart/2005/8/layout/lProcess3"/>
    <dgm:cxn modelId="{02B0B6D4-72AB-489A-B5BF-CD026D8EB856}" type="presParOf" srcId="{99B58965-6CF8-4CF6-938F-F77710CDEF4D}" destId="{83249886-0F4D-4553-852C-1DB4501A07AC}" srcOrd="0" destOrd="0" presId="urn:microsoft.com/office/officeart/2005/8/layout/lProcess3"/>
    <dgm:cxn modelId="{38ACBDD0-DF2F-46D0-8B0C-5FFF967A1706}" type="presParOf" srcId="{99B58965-6CF8-4CF6-938F-F77710CDEF4D}" destId="{768FF1B4-FF98-46A7-BDE7-04A3C44B4EC3}" srcOrd="1" destOrd="0" presId="urn:microsoft.com/office/officeart/2005/8/layout/lProcess3"/>
    <dgm:cxn modelId="{4A809DA3-BB83-407B-8DD8-9643CF60F8CD}" type="presParOf" srcId="{99B58965-6CF8-4CF6-938F-F77710CDEF4D}" destId="{69433091-1003-4BDB-BD41-408869B34EB8}" srcOrd="2" destOrd="0" presId="urn:microsoft.com/office/officeart/2005/8/layout/lProcess3"/>
    <dgm:cxn modelId="{9CCF2A3E-C711-41DD-8435-40454C1C533D}" type="presParOf" srcId="{1B40BE60-B791-42F3-B68E-B7F8FB6060EB}" destId="{7BF3F398-94E3-47D9-87B8-FD8485464A32}" srcOrd="1" destOrd="0" presId="urn:microsoft.com/office/officeart/2005/8/layout/lProcess3"/>
    <dgm:cxn modelId="{0D92BFB7-469C-4856-8AF9-E309310F4B37}" type="presParOf" srcId="{1B40BE60-B791-42F3-B68E-B7F8FB6060EB}" destId="{407BC105-CFC4-4893-A02E-6A4685E637A4}" srcOrd="2" destOrd="0" presId="urn:microsoft.com/office/officeart/2005/8/layout/lProcess3"/>
    <dgm:cxn modelId="{4001DBEC-514F-4E63-98F3-AB2B316E66DE}" type="presParOf" srcId="{407BC105-CFC4-4893-A02E-6A4685E637A4}" destId="{345A1CFC-8486-452D-AF65-60A2E304E7D5}" srcOrd="0" destOrd="0" presId="urn:microsoft.com/office/officeart/2005/8/layout/lProcess3"/>
    <dgm:cxn modelId="{6D364888-CA2E-4146-93AC-9B2EBD0A3E4C}" type="presParOf" srcId="{407BC105-CFC4-4893-A02E-6A4685E637A4}" destId="{70545F9D-EF7F-4683-B749-4EA5C55FA0C6}" srcOrd="1" destOrd="0" presId="urn:microsoft.com/office/officeart/2005/8/layout/lProcess3"/>
    <dgm:cxn modelId="{D252BFE0-04F4-4702-8BFB-3D8F39753153}" type="presParOf" srcId="{407BC105-CFC4-4893-A02E-6A4685E637A4}" destId="{8C074413-9353-4588-979C-81B9EB580E84}" srcOrd="2" destOrd="0" presId="urn:microsoft.com/office/officeart/2005/8/layout/lProcess3"/>
    <dgm:cxn modelId="{3C73B100-F85A-4F95-9C1D-A64789A862EA}" type="presParOf" srcId="{1B40BE60-B791-42F3-B68E-B7F8FB6060EB}" destId="{8840DC6F-3917-4D7E-B9AF-AC65F7D04923}" srcOrd="3" destOrd="0" presId="urn:microsoft.com/office/officeart/2005/8/layout/lProcess3"/>
    <dgm:cxn modelId="{CDCAD882-43FD-450B-81C0-937FDDB7A287}" type="presParOf" srcId="{1B40BE60-B791-42F3-B68E-B7F8FB6060EB}" destId="{40160EEE-2277-4EC5-998E-175148979A1D}" srcOrd="4" destOrd="0" presId="urn:microsoft.com/office/officeart/2005/8/layout/lProcess3"/>
    <dgm:cxn modelId="{3AF5E725-7B8D-45A7-99E5-85A28572987E}" type="presParOf" srcId="{40160EEE-2277-4EC5-998E-175148979A1D}" destId="{C8D750B8-28EE-48E5-AD74-FAC428E61CC3}" srcOrd="0" destOrd="0" presId="urn:microsoft.com/office/officeart/2005/8/layout/lProcess3"/>
    <dgm:cxn modelId="{F88B6286-0286-48C4-B5F2-D52EBACCA1E1}" type="presParOf" srcId="{40160EEE-2277-4EC5-998E-175148979A1D}" destId="{8C3EC0A5-4BD8-46ED-A283-499023583B07}" srcOrd="1" destOrd="0" presId="urn:microsoft.com/office/officeart/2005/8/layout/lProcess3"/>
    <dgm:cxn modelId="{60306351-540D-4A44-BB62-AB2531FED5B4}" type="presParOf" srcId="{40160EEE-2277-4EC5-998E-175148979A1D}" destId="{46323F65-539D-45D1-850A-7A58588A00DF}" srcOrd="2" destOrd="0" presId="urn:microsoft.com/office/officeart/2005/8/layout/lProcess3"/>
    <dgm:cxn modelId="{2AE36D8E-B796-45C0-8D3B-64797846EC1E}" type="presParOf" srcId="{1B40BE60-B791-42F3-B68E-B7F8FB6060EB}" destId="{9177BAD1-5330-45B8-B18C-A18D43177A9E}" srcOrd="5" destOrd="0" presId="urn:microsoft.com/office/officeart/2005/8/layout/lProcess3"/>
    <dgm:cxn modelId="{7F90CF95-0B77-4A11-A257-DF70712E3D88}" type="presParOf" srcId="{1B40BE60-B791-42F3-B68E-B7F8FB6060EB}" destId="{EAC4EB0E-4A9D-4055-9877-6F6D3C8D8252}" srcOrd="6" destOrd="0" presId="urn:microsoft.com/office/officeart/2005/8/layout/lProcess3"/>
    <dgm:cxn modelId="{5BED0E1F-7EB5-457F-ABD7-A5F01555AE8B}" type="presParOf" srcId="{EAC4EB0E-4A9D-4055-9877-6F6D3C8D8252}" destId="{C535D3B2-1C21-489E-9343-5FB8902B237D}" srcOrd="0" destOrd="0" presId="urn:microsoft.com/office/officeart/2005/8/layout/lProcess3"/>
    <dgm:cxn modelId="{F65F8AAB-DD40-4971-AD25-ED2DDB75B24C}" type="presParOf" srcId="{EAC4EB0E-4A9D-4055-9877-6F6D3C8D8252}" destId="{26C31E0C-A9B3-4F9A-A4AB-F9E36EA13CC0}" srcOrd="1" destOrd="0" presId="urn:microsoft.com/office/officeart/2005/8/layout/lProcess3"/>
    <dgm:cxn modelId="{6C398501-2E12-468D-BA16-178AF40D5AF7}" type="presParOf" srcId="{EAC4EB0E-4A9D-4055-9877-6F6D3C8D8252}" destId="{D24F1AE9-61DA-4540-AEBC-45105B8BFA17}" srcOrd="2" destOrd="0" presId="urn:microsoft.com/office/officeart/2005/8/layout/lProcess3"/>
    <dgm:cxn modelId="{D82DB5B7-BC85-4BA5-B6F7-A0CFDDD5B481}" type="presParOf" srcId="{1B40BE60-B791-42F3-B68E-B7F8FB6060EB}" destId="{A95C409F-7171-4B18-8866-416F45EC0F39}" srcOrd="7" destOrd="0" presId="urn:microsoft.com/office/officeart/2005/8/layout/lProcess3"/>
    <dgm:cxn modelId="{CB3EC9F9-45B3-4005-BFE1-EAF2A0E0F8B5}" type="presParOf" srcId="{1B40BE60-B791-42F3-B68E-B7F8FB6060EB}" destId="{FB754FE6-D4E6-440E-B845-70119397B774}" srcOrd="8" destOrd="0" presId="urn:microsoft.com/office/officeart/2005/8/layout/lProcess3"/>
    <dgm:cxn modelId="{282003FE-D6DA-43DA-BB75-69AABB1BFCE7}" type="presParOf" srcId="{FB754FE6-D4E6-440E-B845-70119397B774}" destId="{494B5114-3C98-40AA-91F0-D9A5FDCCB0BF}" srcOrd="0" destOrd="0" presId="urn:microsoft.com/office/officeart/2005/8/layout/lProcess3"/>
    <dgm:cxn modelId="{F9FFAF0D-9516-4C68-BCD9-132B33D9E219}" type="presParOf" srcId="{FB754FE6-D4E6-440E-B845-70119397B774}" destId="{4D1C7EE4-FEAC-489A-9647-25B6AD0D7CDE}" srcOrd="1" destOrd="0" presId="urn:microsoft.com/office/officeart/2005/8/layout/lProcess3"/>
    <dgm:cxn modelId="{9709C445-A2EE-4BD3-ABCA-6ED860C8A6E0}" type="presParOf" srcId="{FB754FE6-D4E6-440E-B845-70119397B774}" destId="{CAD31F59-2EE7-4254-ADA0-9DCE83561F96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D9E5F-9FF4-4EF9-AB1A-25171F9D3BE1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1C610-4B41-4EEA-AC5D-0C2D50324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4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60% of the 58,000 people with HCV in London are thought to be diagnosed(11).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2011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1800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HCV positive in Camden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Approximately 2,311 adults in Camden are expected to use opiates or crack (OCU)[3], an estimated rate of 13.07 per 1,000 population aged 15-64[3]. This is the 7th highest rate in London and significantly higher than England (8.9) and London (9.5).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2,311 OCUs in Camden, 42% (967) are estimated to be current injectors. The estimate of people who inject drugs (PWID) in Camden has dropped significantly from 2006/2007 of 1,827 PWIDs.  In 2010/2011 59% (573) of Camden’s estimated injectors were in treatment, a similar rate to London overall.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estimated proportion of poly-users (those using both opiate and crack cocaine) in Camden has increased by 36% from 1,329 in 2008/2009 to 1,804 in 2009/2010.  Camden’s estimate for poly opiate and crack use is higher than London.</a:t>
            </a:r>
          </a:p>
          <a:p>
            <a:endParaRPr lang="en-GB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there is no reliable BBV data for Camden. 2007 </a:t>
            </a:r>
            <a:r>
              <a:rPr lang="en-GB" dirty="0" smtClean="0"/>
              <a:t>Camden 27.11 </a:t>
            </a:r>
            <a:r>
              <a:rPr lang="en-US" dirty="0" smtClean="0"/>
              <a:t>Liver disease mortality rate, per 100,000 population</a:t>
            </a:r>
            <a:r>
              <a:rPr lang="en-GB" dirty="0" smtClean="0"/>
              <a:t>/ 1.7% prevalence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(highest in London)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Homeless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 use among the homeless population (youth and adult) is higher than the general population.  A significant number of Camden’s drug users live in hostels.  The 2011 Annual Hostel Pathway Survey, based on 711 hostel residents, found six out of ten residents (61%) use prescribed or non-prescribed substances, and  around 10% (213) of Camden’s OCU population are resident in the hostels pathway [9].  </a:t>
            </a:r>
          </a:p>
          <a:p>
            <a:endParaRPr lang="en-GB" dirty="0" smtClean="0"/>
          </a:p>
          <a:p>
            <a:r>
              <a:rPr lang="en-GB" dirty="0" smtClean="0"/>
              <a:t>Population</a:t>
            </a:r>
          </a:p>
          <a:p>
            <a:r>
              <a:rPr lang="en-US" dirty="0" smtClean="0"/>
              <a:t>The population pyramid above demonstrates an interesting fact about Camden. In the age range 18-35, 40% of people arrived in the past 12 months and 70% arrived in the past 5 years. This in part explains why 38% of people admitted to our inpatient services are not known to our community services. Camden is the 74th most deprived Local Authority in England. The North-West part of the borough is more affluent and it becomes progressively poorer towards the South.</a:t>
            </a:r>
          </a:p>
          <a:p>
            <a:endParaRPr lang="en-US" dirty="0" smtClean="0"/>
          </a:p>
          <a:p>
            <a:r>
              <a:rPr lang="en-US" dirty="0" smtClean="0"/>
              <a:t>In 2015, there were 237,364 people living in Camden.</a:t>
            </a:r>
          </a:p>
          <a:p>
            <a:r>
              <a:rPr lang="en-US" dirty="0" smtClean="0"/>
              <a:t>Over the ten year period from 2015 to 2025 the population is forecast to grow from 237,000 to 264,000 (11% cumulative growth).</a:t>
            </a:r>
          </a:p>
          <a:p>
            <a:endParaRPr lang="en-US" dirty="0" smtClean="0"/>
          </a:p>
          <a:p>
            <a:r>
              <a:rPr lang="en-US" dirty="0" smtClean="0"/>
              <a:t>Two thirds of the borough is ethnically mixed with no predominant ethnic community. The remaining one third is inhabited by predominantly white British people. 35% of residents are from Black and Ethnic minority backgrounds. There is a large Lesbian Gay Bisexual and Transgender (LGBT) community.</a:t>
            </a:r>
          </a:p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146-D3D4-49D0-94C6-C3602FD05666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Trafficked people and victims of modern slavery (Salvation Army)</a:t>
            </a:r>
          </a:p>
          <a:p>
            <a:r>
              <a:rPr lang="en-GB" dirty="0" smtClean="0"/>
              <a:t>Refugees </a:t>
            </a:r>
          </a:p>
          <a:p>
            <a:r>
              <a:rPr lang="en-GB" dirty="0" smtClean="0"/>
              <a:t>Mental</a:t>
            </a:r>
            <a:r>
              <a:rPr lang="en-GB" baseline="0" dirty="0" smtClean="0"/>
              <a:t> health institutions</a:t>
            </a:r>
          </a:p>
          <a:p>
            <a:endParaRPr lang="en-GB" baseline="0" dirty="0" smtClean="0"/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 registration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Adults only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ID required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area boundary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146-D3D4-49D0-94C6-C3602FD05666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85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146-D3D4-49D0-94C6-C3602FD05666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3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Liaison with other services – drug treatment centre,</a:t>
            </a:r>
            <a:r>
              <a:rPr lang="en-IE" baseline="0" dirty="0" smtClean="0"/>
              <a:t> hostel staff, dispensing pharmacy, rehab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1C610-4B41-4EEA-AC5D-0C2D503248F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7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By June 2017</a:t>
            </a:r>
          </a:p>
          <a:p>
            <a:r>
              <a:rPr lang="en-GB" dirty="0" smtClean="0"/>
              <a:t>37% F3/F4 from 83</a:t>
            </a:r>
            <a:r>
              <a:rPr lang="en-GB" baseline="0" dirty="0" smtClean="0"/>
              <a:t> patients seen for assessment</a:t>
            </a:r>
          </a:p>
          <a:p>
            <a:r>
              <a:rPr lang="en-GB" baseline="0" dirty="0" smtClean="0"/>
              <a:t>15/32 F3/F4 (46%)</a:t>
            </a:r>
          </a:p>
          <a:p>
            <a:r>
              <a:rPr lang="en-GB" baseline="0" dirty="0" smtClean="0"/>
              <a:t>5/32 end of treatment, not reached SVR12 yet</a:t>
            </a:r>
          </a:p>
          <a:p>
            <a:r>
              <a:rPr lang="en-GB" baseline="0" dirty="0" smtClean="0"/>
              <a:t>7/32 on treatment </a:t>
            </a:r>
          </a:p>
          <a:p>
            <a:r>
              <a:rPr lang="en-GB" baseline="0" dirty="0" smtClean="0"/>
              <a:t>1/32 dropped out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146-D3D4-49D0-94C6-C3602FD05666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92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Initial screen</a:t>
            </a:r>
            <a:r>
              <a:rPr lang="en-GB" baseline="0" dirty="0" smtClean="0"/>
              <a:t> with POCT</a:t>
            </a:r>
            <a:endParaRPr lang="en-GB" dirty="0" smtClean="0"/>
          </a:p>
          <a:p>
            <a:r>
              <a:rPr lang="en-GB" dirty="0" smtClean="0"/>
              <a:t>No need for GT testing</a:t>
            </a:r>
          </a:p>
          <a:p>
            <a:r>
              <a:rPr lang="en-GB" dirty="0" smtClean="0"/>
              <a:t>Blood tests could be done on capillary samples</a:t>
            </a:r>
          </a:p>
          <a:p>
            <a:r>
              <a:rPr lang="en-GB" dirty="0" smtClean="0"/>
              <a:t>FS and USS on the day of assessment</a:t>
            </a:r>
          </a:p>
          <a:p>
            <a:r>
              <a:rPr lang="en-GB" dirty="0" smtClean="0"/>
              <a:t>Compliance</a:t>
            </a:r>
            <a:r>
              <a:rPr lang="en-GB" baseline="0" dirty="0" smtClean="0"/>
              <a:t> support and </a:t>
            </a:r>
            <a:r>
              <a:rPr lang="en-GB" baseline="0" smtClean="0"/>
              <a:t>patient support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1C610-4B41-4EEA-AC5D-0C2D503248F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4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87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49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6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7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8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8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98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6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1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24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A61DA-3614-4E30-A542-DA520AF154DE}" type="datetimeFigureOut">
              <a:rPr lang="en-GB" smtClean="0"/>
              <a:pPr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8259-4CF9-49D3-B1BD-606E167915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6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Hepatitis C treatment for homeless and drug-using populations in Camden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Eibhlín</a:t>
            </a:r>
            <a:r>
              <a:rPr lang="en-GB" dirty="0" smtClean="0"/>
              <a:t> Collins</a:t>
            </a:r>
          </a:p>
          <a:p>
            <a:r>
              <a:rPr lang="en-GB" dirty="0" smtClean="0"/>
              <a:t>Formerly CNS at CHIP, London</a:t>
            </a:r>
          </a:p>
          <a:p>
            <a:r>
              <a:rPr lang="en-GB" dirty="0" smtClean="0"/>
              <a:t>Dr. </a:t>
            </a:r>
            <a:r>
              <a:rPr lang="en-GB" dirty="0" err="1" smtClean="0"/>
              <a:t>Indrajit</a:t>
            </a:r>
            <a:r>
              <a:rPr lang="en-GB" dirty="0" smtClean="0"/>
              <a:t> </a:t>
            </a:r>
            <a:r>
              <a:rPr lang="en-GB" dirty="0" err="1" smtClean="0"/>
              <a:t>Ghosh</a:t>
            </a:r>
            <a:endParaRPr lang="en-GB" dirty="0" smtClean="0"/>
          </a:p>
          <a:p>
            <a:r>
              <a:rPr lang="en-GB" dirty="0" smtClean="0"/>
              <a:t>Specialist in </a:t>
            </a:r>
            <a:r>
              <a:rPr lang="en-GB" dirty="0" smtClean="0"/>
              <a:t>HIV/Hepatitis/sexual </a:t>
            </a:r>
            <a:r>
              <a:rPr lang="en-GB" dirty="0" smtClean="0"/>
              <a:t>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76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Simplified (ideal)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Screen HCV VL or HCV Ag positive</a:t>
            </a:r>
          </a:p>
          <a:p>
            <a:r>
              <a:rPr lang="en-GB" dirty="0" smtClean="0"/>
              <a:t>Identify liver disease stage (F0-2 </a:t>
            </a:r>
            <a:r>
              <a:rPr lang="en-GB" dirty="0" err="1" smtClean="0"/>
              <a:t>vs</a:t>
            </a:r>
            <a:r>
              <a:rPr lang="en-GB" dirty="0" smtClean="0"/>
              <a:t> F3/4)</a:t>
            </a:r>
          </a:p>
          <a:p>
            <a:r>
              <a:rPr lang="en-GB" dirty="0" smtClean="0"/>
              <a:t>F3/F4 patients get USS to screen for HCC</a:t>
            </a:r>
          </a:p>
          <a:p>
            <a:r>
              <a:rPr lang="en-GB" dirty="0" smtClean="0"/>
              <a:t>Start treatment with pan-genotypic one tablet a day regimen</a:t>
            </a:r>
          </a:p>
          <a:p>
            <a:r>
              <a:rPr lang="en-GB" dirty="0" smtClean="0"/>
              <a:t>Test HCV VL at 12 week post treatment (SVR12?)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94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“</a:t>
            </a:r>
            <a:r>
              <a:rPr lang="en-IE" dirty="0" err="1" smtClean="0"/>
              <a:t>L’Oréal</a:t>
            </a:r>
            <a:r>
              <a:rPr lang="en-IE" dirty="0" smtClean="0"/>
              <a:t> Moment”</a:t>
            </a:r>
            <a:endParaRPr lang="en-IE" dirty="0"/>
          </a:p>
        </p:txBody>
      </p:sp>
      <p:pic>
        <p:nvPicPr>
          <p:cNvPr id="4" name="Content Placeholder 3" descr="Image for symposium presentation re. patient valu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844824"/>
            <a:ext cx="5544616" cy="367240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7200" dirty="0" smtClean="0"/>
              <a:t>    </a:t>
            </a:r>
          </a:p>
          <a:p>
            <a:pPr>
              <a:buNone/>
            </a:pPr>
            <a:r>
              <a:rPr lang="en-IE" sz="7200" dirty="0" smtClean="0"/>
              <a:t>				</a:t>
            </a:r>
            <a:r>
              <a:rPr lang="en-IE" sz="9600" b="1" dirty="0" smtClean="0">
                <a:solidFill>
                  <a:srgbClr val="FFFF00"/>
                </a:solidFill>
              </a:rPr>
              <a:t> </a:t>
            </a:r>
            <a:r>
              <a:rPr lang="en-IE" sz="9600" b="1" dirty="0" smtClean="0"/>
              <a:t>VAT</a:t>
            </a:r>
          </a:p>
          <a:p>
            <a:pPr>
              <a:buNone/>
            </a:pPr>
            <a:r>
              <a:rPr lang="en-IE" sz="7200" dirty="0" smtClean="0"/>
              <a:t>      </a:t>
            </a:r>
            <a:endParaRPr lang="en-IE" sz="7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Value-Added Therapy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Let the patient surprise you and they’ll usually amaze you</a:t>
            </a:r>
          </a:p>
          <a:p>
            <a:endParaRPr lang="en-IE" dirty="0" smtClean="0"/>
          </a:p>
          <a:p>
            <a:r>
              <a:rPr lang="en-IE" dirty="0" smtClean="0"/>
              <a:t>“I’d like you to take this pot of tablets worth £15,000 – see you in a fortnight!”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 heard/felt as </a:t>
            </a:r>
            <a:r>
              <a:rPr lang="en-IE" b="1" dirty="0" smtClean="0"/>
              <a:t>“you’re worth it!”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Caution ...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IE" sz="6600" smtClean="0"/>
          </a:p>
          <a:p>
            <a:pPr>
              <a:buNone/>
            </a:pPr>
            <a:r>
              <a:rPr lang="en-IE" sz="6600" smtClean="0"/>
              <a:t>     </a:t>
            </a:r>
            <a:r>
              <a:rPr lang="en-IE" sz="6600" dirty="0" smtClean="0"/>
              <a:t>The language used re.</a:t>
            </a:r>
          </a:p>
          <a:p>
            <a:pPr>
              <a:buNone/>
            </a:pPr>
            <a:r>
              <a:rPr lang="en-IE" sz="6600" dirty="0" smtClean="0"/>
              <a:t>       value/</a:t>
            </a:r>
            <a:r>
              <a:rPr lang="en-IE" sz="6600" dirty="0" err="1" smtClean="0"/>
              <a:t>relatability</a:t>
            </a:r>
            <a:r>
              <a:rPr lang="en-IE" sz="6600" dirty="0" smtClean="0"/>
              <a:t>/</a:t>
            </a:r>
          </a:p>
          <a:p>
            <a:pPr>
              <a:buNone/>
            </a:pPr>
            <a:r>
              <a:rPr lang="en-IE" sz="6600" dirty="0" smtClean="0"/>
              <a:t>              deserving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Treat the person</a:t>
            </a:r>
            <a:endParaRPr lang="en-IE" dirty="0"/>
          </a:p>
        </p:txBody>
      </p:sp>
      <p:pic>
        <p:nvPicPr>
          <p:cNvPr id="4" name="Content Placeholder 3" descr="Babies for powerpoint present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7200800" cy="410445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27456"/>
            <a:ext cx="8568952" cy="48419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HCV in Camden – est. highest prevalence in London (1.7%) </a:t>
            </a:r>
          </a:p>
          <a:p>
            <a:endParaRPr lang="en-GB" dirty="0" smtClean="0"/>
          </a:p>
          <a:p>
            <a:r>
              <a:rPr lang="en-GB" dirty="0" smtClean="0"/>
              <a:t>IDU in Camden – Opiates or crack use 7</a:t>
            </a:r>
            <a:r>
              <a:rPr lang="en-GB" baseline="30000" dirty="0" smtClean="0"/>
              <a:t>th</a:t>
            </a:r>
            <a:r>
              <a:rPr lang="en-GB" dirty="0" smtClean="0"/>
              <a:t> highest rate in London 13.07 per 1,000 population aged 15-64</a:t>
            </a:r>
          </a:p>
          <a:p>
            <a:endParaRPr lang="en-GB" dirty="0" smtClean="0"/>
          </a:p>
          <a:p>
            <a:r>
              <a:rPr lang="en-GB" dirty="0" smtClean="0"/>
              <a:t>Alcohol use - </a:t>
            </a:r>
            <a:r>
              <a:rPr lang="en-US" dirty="0" smtClean="0"/>
              <a:t>Camden </a:t>
            </a:r>
            <a:r>
              <a:rPr lang="en-US" dirty="0"/>
              <a:t>had higher than average rates of alcohol-specific hospital admissions in men and overall admissions for alcohol-attributable conditions.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931" y="1"/>
            <a:ext cx="2250371" cy="182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Camden Health Improvement Practice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3528" y="1772816"/>
            <a:ext cx="2736304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</a:rPr>
              <a:t>Prison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prstClr val="black"/>
                </a:solidFill>
              </a:rPr>
              <a:t>HMP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prstClr val="black"/>
                </a:solidFill>
              </a:rPr>
              <a:t>Prisoners abroad</a:t>
            </a:r>
          </a:p>
        </p:txBody>
      </p:sp>
      <p:sp>
        <p:nvSpPr>
          <p:cNvPr id="8" name="Hexagon 7"/>
          <p:cNvSpPr/>
          <p:nvPr/>
        </p:nvSpPr>
        <p:spPr>
          <a:xfrm>
            <a:off x="2771800" y="2559184"/>
            <a:ext cx="3240360" cy="23095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CHIP</a:t>
            </a:r>
            <a:endParaRPr lang="en-GB" sz="1600" b="1" dirty="0">
              <a:solidFill>
                <a:prstClr val="black"/>
              </a:solidFill>
            </a:endParaRPr>
          </a:p>
          <a:p>
            <a:pPr algn="ctr"/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90256" y="1268760"/>
            <a:ext cx="4067944" cy="230425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SCDS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Needle exchange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OST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Detox / rehab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Keyworker</a:t>
            </a:r>
          </a:p>
        </p:txBody>
      </p:sp>
      <p:sp>
        <p:nvSpPr>
          <p:cNvPr id="10" name="Cross 9"/>
          <p:cNvSpPr/>
          <p:nvPr/>
        </p:nvSpPr>
        <p:spPr>
          <a:xfrm>
            <a:off x="4184215" y="4956189"/>
            <a:ext cx="2232248" cy="1843772"/>
          </a:xfrm>
          <a:prstGeom prst="plus">
            <a:avLst/>
          </a:prstGeom>
          <a:solidFill>
            <a:srgbClr val="79E4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Hospital homeless team / A&amp;E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320904" y="4566631"/>
            <a:ext cx="2954952" cy="1714253"/>
          </a:xfrm>
          <a:prstGeom prst="snip1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</a:rPr>
              <a:t>Homeless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prstClr val="black"/>
                </a:solidFill>
              </a:rPr>
              <a:t>Safer streets team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prstClr val="black"/>
                </a:solidFill>
              </a:rPr>
              <a:t>Night shelters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prstClr val="black"/>
                </a:solidFill>
              </a:rPr>
              <a:t>Women’s refuge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prstClr val="black"/>
                </a:solidFill>
              </a:rPr>
              <a:t>Women @ Well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6516216" y="3654152"/>
            <a:ext cx="2448272" cy="1214616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Find &amp; Treat</a:t>
            </a:r>
          </a:p>
        </p:txBody>
      </p:sp>
      <p:sp>
        <p:nvSpPr>
          <p:cNvPr id="3" name="Trapezoid 2"/>
          <p:cNvSpPr/>
          <p:nvPr/>
        </p:nvSpPr>
        <p:spPr>
          <a:xfrm>
            <a:off x="6876256" y="4763750"/>
            <a:ext cx="2088232" cy="198219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CLASH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Female Sex worker clinic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Hostel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Clubs / venues</a:t>
            </a:r>
          </a:p>
        </p:txBody>
      </p:sp>
      <p:sp>
        <p:nvSpPr>
          <p:cNvPr id="4" name="Oval 3"/>
          <p:cNvSpPr/>
          <p:nvPr/>
        </p:nvSpPr>
        <p:spPr>
          <a:xfrm>
            <a:off x="3419872" y="3810109"/>
            <a:ext cx="1944216" cy="90270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MMC (GUM/HIV/Hepatitis)</a:t>
            </a:r>
          </a:p>
        </p:txBody>
      </p:sp>
    </p:spTree>
    <p:extLst>
      <p:ext uri="{BB962C8B-B14F-4D97-AF65-F5344CB8AC3E}">
        <p14:creationId xmlns:p14="http://schemas.microsoft.com/office/powerpoint/2010/main" val="31208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3" grpId="0" animBg="1"/>
      <p:bldP spid="15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HCV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dirty="0" smtClean="0"/>
              <a:t>Refer via email and arrange appointment / walk in slot</a:t>
            </a:r>
          </a:p>
          <a:p>
            <a:r>
              <a:rPr lang="en-GB" dirty="0" smtClean="0"/>
              <a:t>Assessment at CHIP</a:t>
            </a:r>
          </a:p>
          <a:p>
            <a:pPr lvl="1"/>
            <a:r>
              <a:rPr lang="en-GB" dirty="0" smtClean="0"/>
              <a:t>history including medical, social and psychological / mental health, drug addiction</a:t>
            </a:r>
          </a:p>
          <a:p>
            <a:pPr lvl="1"/>
            <a:r>
              <a:rPr lang="en-GB" dirty="0" smtClean="0"/>
              <a:t>Venous blood (neck, groin, other)</a:t>
            </a:r>
          </a:p>
          <a:p>
            <a:pPr lvl="1"/>
            <a:r>
              <a:rPr lang="en-GB" dirty="0" err="1" smtClean="0"/>
              <a:t>Fibroscan</a:t>
            </a:r>
            <a:r>
              <a:rPr lang="en-GB" dirty="0" smtClean="0"/>
              <a:t> – higher prevalence of ESLD</a:t>
            </a:r>
          </a:p>
          <a:p>
            <a:pPr lvl="1"/>
            <a:r>
              <a:rPr lang="en-GB" dirty="0" smtClean="0"/>
              <a:t>Traffic light system for support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9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34880" cy="1162050"/>
          </a:xfrm>
        </p:spPr>
        <p:txBody>
          <a:bodyPr/>
          <a:lstStyle/>
          <a:p>
            <a:r>
              <a:rPr lang="en-GB" dirty="0" smtClean="0"/>
              <a:t>Traffic light for support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050904" cy="501823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1800" dirty="0" smtClean="0">
                <a:solidFill>
                  <a:srgbClr val="FF0000"/>
                </a:solidFill>
              </a:rPr>
              <a:t>Patient finds it difficult </a:t>
            </a:r>
            <a:r>
              <a:rPr lang="en-GB" sz="1800" dirty="0">
                <a:solidFill>
                  <a:srgbClr val="FF0000"/>
                </a:solidFill>
              </a:rPr>
              <a:t>to </a:t>
            </a:r>
            <a:r>
              <a:rPr lang="en-GB" sz="1800" dirty="0" smtClean="0">
                <a:solidFill>
                  <a:srgbClr val="FF0000"/>
                </a:solidFill>
              </a:rPr>
              <a:t>engage and to stay in contact, co-morbidities </a:t>
            </a:r>
            <a:r>
              <a:rPr lang="en-GB" sz="1800" dirty="0">
                <a:solidFill>
                  <a:srgbClr val="FF0000"/>
                </a:solidFill>
              </a:rPr>
              <a:t>and mental health issues, </a:t>
            </a:r>
            <a:r>
              <a:rPr lang="en-GB" sz="1800" dirty="0" smtClean="0">
                <a:solidFill>
                  <a:srgbClr val="FF0000"/>
                </a:solidFill>
              </a:rPr>
              <a:t>without fixed address, poor adherence - </a:t>
            </a:r>
            <a:r>
              <a:rPr lang="en-GB" sz="1800" dirty="0">
                <a:solidFill>
                  <a:srgbClr val="FF0000"/>
                </a:solidFill>
              </a:rPr>
              <a:t>case conference always required before starting treatment</a:t>
            </a:r>
            <a:endParaRPr lang="en-GB" sz="1800" dirty="0" smtClean="0">
              <a:solidFill>
                <a:srgbClr val="FF0000"/>
              </a:solidFill>
            </a:endParaRPr>
          </a:p>
          <a:p>
            <a:endParaRPr lang="en-GB" sz="1800" dirty="0"/>
          </a:p>
          <a:p>
            <a:r>
              <a:rPr lang="en-GB" sz="1800" dirty="0" smtClean="0">
                <a:solidFill>
                  <a:srgbClr val="FFC000"/>
                </a:solidFill>
              </a:rPr>
              <a:t>Patient manages </a:t>
            </a:r>
            <a:r>
              <a:rPr lang="en-GB" sz="1800" dirty="0">
                <a:solidFill>
                  <a:srgbClr val="FFC000"/>
                </a:solidFill>
              </a:rPr>
              <a:t>basic </a:t>
            </a:r>
            <a:r>
              <a:rPr lang="en-GB" sz="1800" dirty="0" smtClean="0">
                <a:solidFill>
                  <a:srgbClr val="FFC000"/>
                </a:solidFill>
              </a:rPr>
              <a:t>needs but </a:t>
            </a:r>
            <a:r>
              <a:rPr lang="en-GB" sz="1800" dirty="0">
                <a:solidFill>
                  <a:srgbClr val="FFC000"/>
                </a:solidFill>
              </a:rPr>
              <a:t>needs </a:t>
            </a:r>
            <a:r>
              <a:rPr lang="en-GB" sz="1800" dirty="0" smtClean="0">
                <a:solidFill>
                  <a:srgbClr val="FFC000"/>
                </a:solidFill>
              </a:rPr>
              <a:t>support in </a:t>
            </a:r>
            <a:r>
              <a:rPr lang="en-GB" sz="1800" dirty="0">
                <a:solidFill>
                  <a:srgbClr val="FFC000"/>
                </a:solidFill>
              </a:rPr>
              <a:t>adherence or </a:t>
            </a:r>
            <a:r>
              <a:rPr lang="en-GB" sz="1800" dirty="0" smtClean="0">
                <a:solidFill>
                  <a:srgbClr val="FFC000"/>
                </a:solidFill>
              </a:rPr>
              <a:t>attendance, lives </a:t>
            </a:r>
            <a:r>
              <a:rPr lang="en-GB" sz="1800" dirty="0">
                <a:solidFill>
                  <a:srgbClr val="FFC000"/>
                </a:solidFill>
              </a:rPr>
              <a:t>in a stable accommodation, </a:t>
            </a:r>
            <a:r>
              <a:rPr lang="en-GB" sz="1800" dirty="0" smtClean="0">
                <a:solidFill>
                  <a:srgbClr val="FFC000"/>
                </a:solidFill>
              </a:rPr>
              <a:t>triangle meeting (keyworker - patient – clinician) recommended before </a:t>
            </a:r>
            <a:r>
              <a:rPr lang="en-GB" sz="1800" dirty="0">
                <a:solidFill>
                  <a:srgbClr val="FFC000"/>
                </a:solidFill>
              </a:rPr>
              <a:t>starting treatment</a:t>
            </a:r>
            <a:endParaRPr lang="en-US" sz="1800" dirty="0" smtClean="0">
              <a:solidFill>
                <a:srgbClr val="FFC000"/>
              </a:solidFill>
            </a:endParaRPr>
          </a:p>
          <a:p>
            <a:endParaRPr lang="en-US" sz="1800" dirty="0"/>
          </a:p>
          <a:p>
            <a:r>
              <a:rPr lang="en-US" sz="1800" dirty="0" smtClean="0">
                <a:solidFill>
                  <a:srgbClr val="00B050"/>
                </a:solidFill>
              </a:rPr>
              <a:t>Patient </a:t>
            </a:r>
            <a:r>
              <a:rPr lang="en-US" sz="1800" dirty="0">
                <a:solidFill>
                  <a:srgbClr val="00B050"/>
                </a:solidFill>
              </a:rPr>
              <a:t>with stable psychosocial environment and good ability to engage / attend with good adherence</a:t>
            </a:r>
            <a:endParaRPr lang="en-GB" sz="18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Image result for Traffic ligh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182735" cy="192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6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HCV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Refer to abdominal USS to UCLH – issue with attendance / access (peer support essential)</a:t>
            </a:r>
          </a:p>
          <a:p>
            <a:r>
              <a:rPr lang="en-GB" dirty="0" smtClean="0"/>
              <a:t>Referral to MDT for discussion</a:t>
            </a:r>
          </a:p>
          <a:p>
            <a:r>
              <a:rPr lang="en-GB" dirty="0" smtClean="0"/>
              <a:t>Start date for treatment and prescription</a:t>
            </a:r>
          </a:p>
          <a:p>
            <a:r>
              <a:rPr lang="en-GB" dirty="0" smtClean="0"/>
              <a:t>Clarify where medication will be dispensed</a:t>
            </a:r>
          </a:p>
          <a:p>
            <a:pPr lvl="1"/>
            <a:r>
              <a:rPr lang="en-GB" dirty="0" smtClean="0"/>
              <a:t>Pharmacy at SCDS</a:t>
            </a:r>
          </a:p>
          <a:p>
            <a:pPr lvl="2"/>
            <a:r>
              <a:rPr lang="en-GB" dirty="0" smtClean="0"/>
              <a:t>Link with OST / hostel based monitoring</a:t>
            </a:r>
          </a:p>
          <a:p>
            <a:pPr lvl="1"/>
            <a:r>
              <a:rPr lang="en-GB" dirty="0" smtClean="0"/>
              <a:t>RFH pharmacy</a:t>
            </a:r>
          </a:p>
          <a:p>
            <a:pPr lvl="1"/>
            <a:r>
              <a:rPr lang="en-GB" dirty="0" smtClean="0"/>
              <a:t>MMC / UCH pharmacy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9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Numbers – 06/2016 to 06/2017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27146"/>
              </p:ext>
            </p:extLst>
          </p:nvPr>
        </p:nvGraphicFramePr>
        <p:xfrm>
          <a:off x="251520" y="908720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65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Patient has different priorities</a:t>
            </a:r>
          </a:p>
          <a:p>
            <a:r>
              <a:rPr lang="en-GB" dirty="0" smtClean="0"/>
              <a:t>Capacity – clinic time / staff</a:t>
            </a:r>
          </a:p>
          <a:p>
            <a:r>
              <a:rPr lang="en-GB" dirty="0" smtClean="0"/>
              <a:t>Different Trusts (providers) – different IT systems – different clinic policies</a:t>
            </a:r>
          </a:p>
          <a:p>
            <a:r>
              <a:rPr lang="en-GB" dirty="0" smtClean="0"/>
              <a:t>BBV nurse funding</a:t>
            </a:r>
          </a:p>
          <a:p>
            <a:r>
              <a:rPr lang="en-GB" dirty="0" smtClean="0"/>
              <a:t>Admin time / drug dispensing</a:t>
            </a:r>
          </a:p>
          <a:p>
            <a:r>
              <a:rPr lang="en-GB" dirty="0" smtClean="0"/>
              <a:t>Offender system</a:t>
            </a:r>
          </a:p>
          <a:p>
            <a:r>
              <a:rPr lang="en-GB" dirty="0" smtClean="0"/>
              <a:t>(…)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/>
              <a:t>Extend active case finding and screening in different communities</a:t>
            </a:r>
          </a:p>
          <a:p>
            <a:r>
              <a:rPr lang="en-GB" dirty="0" smtClean="0"/>
              <a:t>Further simplification to reach treatment</a:t>
            </a:r>
          </a:p>
          <a:p>
            <a:r>
              <a:rPr lang="en-GB" dirty="0" smtClean="0"/>
              <a:t>Increase transparency and improve communication</a:t>
            </a:r>
          </a:p>
          <a:p>
            <a:r>
              <a:rPr lang="en-GB" dirty="0" smtClean="0"/>
              <a:t>Joint models across post code boundaries</a:t>
            </a:r>
          </a:p>
          <a:p>
            <a:r>
              <a:rPr lang="en-GB" dirty="0" smtClean="0"/>
              <a:t>Reduce bureaucratic obstacles </a:t>
            </a:r>
          </a:p>
          <a:p>
            <a:r>
              <a:rPr lang="en-GB" dirty="0" smtClean="0"/>
              <a:t>Sustainable funding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5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746</Words>
  <Application>Microsoft Office PowerPoint</Application>
  <PresentationFormat>On-screen Show (4:3)</PresentationFormat>
  <Paragraphs>156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Hepatitis C treatment for homeless and drug-using populations in Camden</vt:lpstr>
      <vt:lpstr>Camden</vt:lpstr>
      <vt:lpstr>Camden Health Improvement Practice</vt:lpstr>
      <vt:lpstr>HCV pathway</vt:lpstr>
      <vt:lpstr>Traffic light for support</vt:lpstr>
      <vt:lpstr>HCV pathway</vt:lpstr>
      <vt:lpstr>Numbers – 06/2016 to 06/2017</vt:lpstr>
      <vt:lpstr>Challenges</vt:lpstr>
      <vt:lpstr>Future</vt:lpstr>
      <vt:lpstr>Simplified (ideal) pathway</vt:lpstr>
      <vt:lpstr>The “L’Oréal Moment”</vt:lpstr>
      <vt:lpstr>and</vt:lpstr>
      <vt:lpstr>Value-Added Therapy</vt:lpstr>
      <vt:lpstr>Caution ... </vt:lpstr>
      <vt:lpstr>Treat the person</vt:lpstr>
    </vt:vector>
  </TitlesOfParts>
  <Company>NHS CNWL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C treatment for homeless and drug-using populations in Camden</dc:title>
  <dc:creator>Indrajit Ghosh</dc:creator>
  <cp:lastModifiedBy>user</cp:lastModifiedBy>
  <cp:revision>8</cp:revision>
  <dcterms:created xsi:type="dcterms:W3CDTF">2017-09-16T21:47:21Z</dcterms:created>
  <dcterms:modified xsi:type="dcterms:W3CDTF">2017-09-25T11:34:32Z</dcterms:modified>
</cp:coreProperties>
</file>