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E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IE" sz="4000" baseline="0" dirty="0"/>
              <a:t>Substance Breakdown %</a:t>
            </a:r>
          </a:p>
        </c:rich>
      </c:tx>
      <c:layout>
        <c:manualLayout>
          <c:xMode val="edge"/>
          <c:yMode val="edge"/>
          <c:x val="0.28113372751843252"/>
          <c:y val="1.310281806390755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 w="25400">
          <a:noFill/>
        </a:ln>
        <a:effectLst/>
        <a:sp3d/>
      </c:spPr>
    </c:sideWall>
    <c:backWall>
      <c:thickness val="0"/>
      <c:spPr>
        <a:noFill/>
        <a:ln w="25400"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  <a:effectLst/>
            <a:sp3d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  <a:sp3d/>
            </c:spPr>
          </c:dPt>
          <c:dPt>
            <c:idx val="5"/>
            <c:invertIfNegative val="0"/>
            <c:bubble3D val="0"/>
            <c:spPr>
              <a:solidFill>
                <a:schemeClr val="accent1">
                  <a:lumMod val="40000"/>
                  <a:lumOff val="60000"/>
                </a:schemeClr>
              </a:solidFill>
              <a:ln>
                <a:noFill/>
              </a:ln>
              <a:effectLst/>
              <a:sp3d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Sheet1!$A$2:$A$8</c:f>
              <c:strCache>
                <c:ptCount val="7"/>
                <c:pt idx="0">
                  <c:v>Polysubstance</c:v>
                </c:pt>
                <c:pt idx="1">
                  <c:v>Alcohol</c:v>
                </c:pt>
                <c:pt idx="2">
                  <c:v>Tablets </c:v>
                </c:pt>
                <c:pt idx="3">
                  <c:v>Heroin</c:v>
                </c:pt>
                <c:pt idx="4">
                  <c:v>Cannabis</c:v>
                </c:pt>
                <c:pt idx="5">
                  <c:v>Methadone</c:v>
                </c:pt>
                <c:pt idx="6">
                  <c:v>Cocaine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32</c:v>
                </c:pt>
                <c:pt idx="1">
                  <c:v>30</c:v>
                </c:pt>
                <c:pt idx="2">
                  <c:v>15</c:v>
                </c:pt>
                <c:pt idx="3">
                  <c:v>14</c:v>
                </c:pt>
                <c:pt idx="4">
                  <c:v>5</c:v>
                </c:pt>
                <c:pt idx="5">
                  <c:v>4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Sheet1!$A$2:$A$8</c:f>
              <c:strCache>
                <c:ptCount val="7"/>
                <c:pt idx="0">
                  <c:v>Polysubstance</c:v>
                </c:pt>
                <c:pt idx="1">
                  <c:v>Alcohol</c:v>
                </c:pt>
                <c:pt idx="2">
                  <c:v>Tablets </c:v>
                </c:pt>
                <c:pt idx="3">
                  <c:v>Heroin</c:v>
                </c:pt>
                <c:pt idx="4">
                  <c:v>Cannabis</c:v>
                </c:pt>
                <c:pt idx="5">
                  <c:v>Methadone</c:v>
                </c:pt>
                <c:pt idx="6">
                  <c:v>Cocaine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6236200"/>
        <c:axId val="216237376"/>
        <c:axId val="0"/>
      </c:bar3DChart>
      <c:catAx>
        <c:axId val="216236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237376"/>
        <c:crosses val="autoZero"/>
        <c:auto val="1"/>
        <c:lblAlgn val="ctr"/>
        <c:lblOffset val="100"/>
        <c:noMultiLvlLbl val="0"/>
      </c:catAx>
      <c:valAx>
        <c:axId val="21623737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1623620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000" baseline="0" dirty="0" smtClean="0"/>
              <a:t>Diagnosis </a:t>
            </a:r>
            <a:r>
              <a:rPr lang="en-US" sz="3000" baseline="0" dirty="0"/>
              <a:t>per </a:t>
            </a:r>
            <a:r>
              <a:rPr lang="en-US" sz="3000" baseline="0" dirty="0" smtClean="0"/>
              <a:t>individual</a:t>
            </a:r>
            <a:endParaRPr lang="en-US" sz="2000" baseline="0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0385214336227075"/>
          <c:y val="0.13701540289641981"/>
          <c:w val="0.88943379681492751"/>
          <c:h val="0.50127140541165427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sp3d/>
            </c:spPr>
          </c:dPt>
          <c:dPt>
            <c:idx val="3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dPt>
            <c:idx val="6"/>
            <c:invertIfNegative val="0"/>
            <c:bubble3D val="0"/>
            <c:spPr>
              <a:solidFill>
                <a:schemeClr val="accent1"/>
              </a:solidFill>
              <a:ln>
                <a:noFill/>
              </a:ln>
              <a:effectLst/>
              <a:sp3d/>
            </c:spPr>
          </c:dPt>
          <c:cat>
            <c:strRef>
              <c:f>Sheet1!$A$2:$A$9</c:f>
              <c:strCache>
                <c:ptCount val="8"/>
                <c:pt idx="0">
                  <c:v>Seeking help for Addiction</c:v>
                </c:pt>
                <c:pt idx="1">
                  <c:v>Dual Diagnosis</c:v>
                </c:pt>
                <c:pt idx="2">
                  <c:v>DSH/Suicidal Ideation/Attempt</c:v>
                </c:pt>
                <c:pt idx="3">
                  <c:v>Depression</c:v>
                </c:pt>
                <c:pt idx="4">
                  <c:v>Chronic Enduring</c:v>
                </c:pt>
                <c:pt idx="5">
                  <c:v>Anxiety</c:v>
                </c:pt>
                <c:pt idx="6">
                  <c:v>Personality Disorder</c:v>
                </c:pt>
                <c:pt idx="7">
                  <c:v>Other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31</c:v>
                </c:pt>
                <c:pt idx="1">
                  <c:v>27</c:v>
                </c:pt>
                <c:pt idx="2">
                  <c:v>24</c:v>
                </c:pt>
                <c:pt idx="3">
                  <c:v>16</c:v>
                </c:pt>
                <c:pt idx="4">
                  <c:v>14</c:v>
                </c:pt>
                <c:pt idx="5">
                  <c:v>10</c:v>
                </c:pt>
                <c:pt idx="6">
                  <c:v>8</c:v>
                </c:pt>
                <c:pt idx="7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68741912"/>
        <c:axId val="168742696"/>
        <c:axId val="0"/>
      </c:bar3DChart>
      <c:catAx>
        <c:axId val="168741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7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742696"/>
        <c:crosses val="autoZero"/>
        <c:auto val="1"/>
        <c:lblAlgn val="ctr"/>
        <c:lblOffset val="100"/>
        <c:noMultiLvlLbl val="0"/>
      </c:catAx>
      <c:valAx>
        <c:axId val="1687426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87419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97403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0839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2027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6735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455950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7110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90760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79102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200092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30442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912002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D5AB2C-DA29-47A3-9D1D-1D1E03252299}" type="datetimeFigureOut">
              <a:rPr lang="en-IE" smtClean="0"/>
              <a:t>27/09/2017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CC349-3B69-4EAB-A4DB-5CEE72C67176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31813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97390" y="1856935"/>
            <a:ext cx="9144000" cy="1638960"/>
          </a:xfrm>
          <a:blipFill>
            <a:blip r:embed="rId3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IE" dirty="0" smtClean="0"/>
              <a:t>An Analysis of Mental Health Morbidity in Homeless Clinics</a:t>
            </a:r>
            <a:endParaRPr lang="en-I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09292" y="3602038"/>
            <a:ext cx="4192173" cy="969962"/>
          </a:xfrm>
          <a:solidFill>
            <a:schemeClr val="bg1"/>
          </a:solidFill>
        </p:spPr>
        <p:txBody>
          <a:bodyPr/>
          <a:lstStyle/>
          <a:p>
            <a:r>
              <a:rPr lang="en-IE" dirty="0" smtClean="0"/>
              <a:t>Dr Claire Dunne</a:t>
            </a:r>
          </a:p>
          <a:p>
            <a:r>
              <a:rPr lang="en-IE" dirty="0" smtClean="0"/>
              <a:t>                          </a:t>
            </a:r>
            <a:r>
              <a:rPr lang="en-IE" dirty="0" err="1" smtClean="0"/>
              <a:t>Inreach</a:t>
            </a:r>
            <a:r>
              <a:rPr lang="en-IE" dirty="0" smtClean="0"/>
              <a:t> Team GP</a:t>
            </a:r>
            <a:endParaRPr lang="en-IE" dirty="0"/>
          </a:p>
        </p:txBody>
      </p:sp>
      <p:sp>
        <p:nvSpPr>
          <p:cNvPr id="8" name="AutoShape 6" descr="https://static.wixstatic.com/media/06ce29_be8fbf1751554941b1472b23b5e84b4d~mv2.jpg/v1/crop/x_0,y_0,w_1415,h_459/fill/w_184,h_60,al_c,q_80,usm_0.66_1.00_0.01/06ce29_be8fbf1751554941b1472b23b5e84b4d~mv2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E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09292" y="3902026"/>
            <a:ext cx="1752600" cy="571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06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8811" y="182880"/>
            <a:ext cx="11859065" cy="6457071"/>
          </a:xfrm>
        </p:spPr>
        <p:txBody>
          <a:bodyPr/>
          <a:lstStyle/>
          <a:p>
            <a:r>
              <a:rPr lang="en-IE" dirty="0" smtClean="0"/>
              <a:t>242 ‘</a:t>
            </a:r>
            <a:r>
              <a:rPr lang="en-IE" dirty="0"/>
              <a:t>m</a:t>
            </a:r>
            <a:r>
              <a:rPr lang="en-IE" dirty="0" smtClean="0"/>
              <a:t>ental health’ consultations</a:t>
            </a:r>
          </a:p>
          <a:p>
            <a:r>
              <a:rPr lang="en-IE" dirty="0" smtClean="0"/>
              <a:t>Addiction </a:t>
            </a:r>
            <a:r>
              <a:rPr lang="en-IE" sz="4400" dirty="0" smtClean="0">
                <a:solidFill>
                  <a:srgbClr val="FF0000"/>
                </a:solidFill>
              </a:rPr>
              <a:t> </a:t>
            </a:r>
            <a:r>
              <a:rPr lang="en-IE" sz="9600" dirty="0" smtClean="0">
                <a:solidFill>
                  <a:srgbClr val="FF0000"/>
                </a:solidFill>
              </a:rPr>
              <a:t>81%</a:t>
            </a:r>
          </a:p>
          <a:p>
            <a:r>
              <a:rPr lang="en-IE" dirty="0" smtClean="0"/>
              <a:t>Non lethal suicide attempts </a:t>
            </a:r>
            <a:r>
              <a:rPr lang="en-IE" sz="9600" dirty="0" smtClean="0">
                <a:solidFill>
                  <a:srgbClr val="FF0000"/>
                </a:solidFill>
              </a:rPr>
              <a:t>14</a:t>
            </a:r>
          </a:p>
          <a:p>
            <a:pPr marL="0" indent="0">
              <a:buNone/>
            </a:pPr>
            <a:r>
              <a:rPr lang="en-IE" sz="9600" dirty="0" smtClean="0">
                <a:solidFill>
                  <a:srgbClr val="FF0000"/>
                </a:solidFill>
              </a:rPr>
              <a:t>OVERDOSE</a:t>
            </a:r>
          </a:p>
          <a:p>
            <a:pPr marL="0" indent="0">
              <a:buNone/>
            </a:pPr>
            <a:r>
              <a:rPr lang="en-IE" sz="9600" dirty="0" smtClean="0">
                <a:solidFill>
                  <a:srgbClr val="FF0000"/>
                </a:solidFill>
              </a:rPr>
              <a:t>8</a:t>
            </a:r>
            <a:r>
              <a:rPr lang="en-IE" dirty="0" smtClean="0"/>
              <a:t> emergency department referrals </a:t>
            </a:r>
          </a:p>
          <a:p>
            <a:endParaRPr lang="en-IE" dirty="0" smtClean="0"/>
          </a:p>
          <a:p>
            <a:pPr marL="0" indent="0">
              <a:buNone/>
            </a:pPr>
            <a:endParaRPr lang="en-IE" sz="800" dirty="0" smtClean="0"/>
          </a:p>
          <a:p>
            <a:pPr marL="0" indent="0">
              <a:buNone/>
            </a:pPr>
            <a:endParaRPr lang="en-IE" dirty="0" smtClean="0">
              <a:solidFill>
                <a:srgbClr val="FF0000"/>
              </a:solidFill>
            </a:endParaRPr>
          </a:p>
          <a:p>
            <a:endParaRPr lang="en-IE" sz="5400" dirty="0" smtClean="0">
              <a:solidFill>
                <a:srgbClr val="FF0000"/>
              </a:solidFill>
            </a:endParaRPr>
          </a:p>
          <a:p>
            <a:endParaRPr lang="en-IE" sz="4400" dirty="0" smtClean="0">
              <a:solidFill>
                <a:srgbClr val="FF0000"/>
              </a:solidFill>
            </a:endParaRPr>
          </a:p>
          <a:p>
            <a:endParaRPr lang="en-IE" sz="4400" dirty="0" smtClean="0">
              <a:solidFill>
                <a:srgbClr val="FF0000"/>
              </a:solidFill>
            </a:endParaRPr>
          </a:p>
          <a:p>
            <a:endParaRPr lang="en-IE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</p:txBody>
      </p:sp>
      <p:graphicFrame>
        <p:nvGraphicFramePr>
          <p:cNvPr id="7" name="Char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3119236"/>
              </p:ext>
            </p:extLst>
          </p:nvPr>
        </p:nvGraphicFramePr>
        <p:xfrm>
          <a:off x="534476" y="182881"/>
          <a:ext cx="10783360" cy="6290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7138602"/>
              </p:ext>
            </p:extLst>
          </p:nvPr>
        </p:nvGraphicFramePr>
        <p:xfrm>
          <a:off x="251497" y="16104"/>
          <a:ext cx="11349318" cy="68418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3286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14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 tmFilter="0, 0; .2, .5; .8, .5; 1, 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7" dur="250" autoRev="1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31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 tmFilter="0, 0; .2, .5; .8, .5; 1, 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4" dur="250" autoRev="1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48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xit" presetSubtype="32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6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72" dur="2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1" presetClass="entr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6" presetClass="exit" presetSubtype="32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8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1" presetClass="entr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31" presetClass="exit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8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0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1" uiExpand="1" build="p"/>
      <p:bldP spid="5" grpId="2" uiExpand="1" build="p"/>
      <p:bldP spid="5" grpId="3" uiExpand="1" build="p"/>
      <p:bldGraphic spid="7" grpId="2">
        <p:bldAsOne/>
      </p:bldGraphic>
      <p:bldGraphic spid="7" grpId="3">
        <p:bldAsOne/>
      </p:bldGraphic>
      <p:bldGraphic spid="8" grpId="3">
        <p:bldAsOne/>
      </p:bldGraphic>
      <p:bldGraphic spid="8" grpId="4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</TotalTime>
  <Words>41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An Analysis of Mental Health Morbidity in Homeless Clinics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Analysis of Mental Health Morbidity in Homeless Clinics</dc:title>
  <dc:creator>user</dc:creator>
  <cp:lastModifiedBy>user</cp:lastModifiedBy>
  <cp:revision>22</cp:revision>
  <dcterms:created xsi:type="dcterms:W3CDTF">2017-09-26T22:27:09Z</dcterms:created>
  <dcterms:modified xsi:type="dcterms:W3CDTF">2017-09-27T20:05:29Z</dcterms:modified>
</cp:coreProperties>
</file>