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56" r:id="rId3"/>
    <p:sldId id="257" r:id="rId4"/>
    <p:sldId id="266" r:id="rId5"/>
    <p:sldId id="258" r:id="rId6"/>
    <p:sldId id="265" r:id="rId7"/>
    <p:sldId id="263" r:id="rId8"/>
    <p:sldId id="267" r:id="rId9"/>
    <p:sldId id="260" r:id="rId10"/>
    <p:sldId id="268" r:id="rId11"/>
    <p:sldId id="259" r:id="rId12"/>
    <p:sldId id="269" r:id="rId13"/>
    <p:sldId id="264" r:id="rId14"/>
    <p:sldId id="270" r:id="rId15"/>
    <p:sldId id="261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5400" dirty="0" smtClean="0"/>
              <a:t/>
            </a:r>
            <a:br>
              <a:rPr lang="en-IE" sz="5400" dirty="0" smtClean="0"/>
            </a:br>
            <a:endParaRPr lang="en-IE" sz="5400" dirty="0"/>
          </a:p>
        </p:txBody>
      </p:sp>
      <p:sp>
        <p:nvSpPr>
          <p:cNvPr id="4" name="Subtitle 2"/>
          <p:cNvSpPr>
            <a:spLocks noGrp="1"/>
          </p:cNvSpPr>
          <p:nvPr>
            <p:ph idx="1"/>
          </p:nvPr>
        </p:nvSpPr>
        <p:spPr>
          <a:xfrm flipH="1">
            <a:off x="11287688" y="5293216"/>
            <a:ext cx="45719" cy="115909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dirty="0" smtClean="0"/>
              <a:t>Dr Cathy Cullen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2925" y="279749"/>
            <a:ext cx="8169127" cy="196961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417861" y="2703571"/>
            <a:ext cx="65192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5400" dirty="0"/>
              <a:t>“Put on your own oxygen </a:t>
            </a:r>
            <a:r>
              <a:rPr lang="en-IE" sz="5400" dirty="0" smtClean="0"/>
              <a:t>mask </a:t>
            </a:r>
            <a:r>
              <a:rPr lang="en-IE" sz="5400" dirty="0"/>
              <a:t>first”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90952" y="5640946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err="1" smtClean="0"/>
              <a:t>Dr.</a:t>
            </a:r>
            <a:r>
              <a:rPr lang="en-IE" dirty="0" smtClean="0"/>
              <a:t> </a:t>
            </a:r>
            <a:r>
              <a:rPr lang="en-IE" smtClean="0"/>
              <a:t>Cathy Cullen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1760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-1281963"/>
            <a:ext cx="8911687" cy="1280890"/>
          </a:xfrm>
        </p:spPr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988544"/>
            <a:ext cx="8915400" cy="4880912"/>
          </a:xfrm>
        </p:spPr>
        <p:txBody>
          <a:bodyPr>
            <a:normAutofit/>
          </a:bodyPr>
          <a:lstStyle/>
          <a:p>
            <a:r>
              <a:rPr lang="en-IE" sz="3600" dirty="0" smtClean="0"/>
              <a:t>Cultivating Laughter, song and dance</a:t>
            </a:r>
          </a:p>
          <a:p>
            <a:r>
              <a:rPr lang="en-IE" sz="3600" dirty="0" smtClean="0">
                <a:solidFill>
                  <a:srgbClr val="FF0000"/>
                </a:solidFill>
              </a:rPr>
              <a:t>Letting go of being cool and in control</a:t>
            </a:r>
            <a:endParaRPr lang="en-IE" sz="36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1904" y="3660997"/>
            <a:ext cx="3792090" cy="284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53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-1178932"/>
            <a:ext cx="8911687" cy="1280890"/>
          </a:xfrm>
        </p:spPr>
        <p:txBody>
          <a:bodyPr>
            <a:normAutofit/>
          </a:bodyPr>
          <a:lstStyle/>
          <a:p>
            <a:endParaRPr lang="en-IE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4374" y="962786"/>
            <a:ext cx="9057626" cy="4932428"/>
          </a:xfrm>
        </p:spPr>
        <p:txBody>
          <a:bodyPr>
            <a:normAutofit/>
          </a:bodyPr>
          <a:lstStyle/>
          <a:p>
            <a:r>
              <a:rPr lang="en-IE" sz="3600" dirty="0" smtClean="0"/>
              <a:t>Cultivating a resilient spirit</a:t>
            </a:r>
          </a:p>
          <a:p>
            <a:r>
              <a:rPr lang="en-IE" sz="3600" dirty="0" smtClean="0">
                <a:solidFill>
                  <a:srgbClr val="FF0000"/>
                </a:solidFill>
              </a:rPr>
              <a:t>Letting go of “numbing”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6616" y="3067034"/>
            <a:ext cx="3517074" cy="331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03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-1178932"/>
            <a:ext cx="8911687" cy="1280890"/>
          </a:xfrm>
        </p:spPr>
        <p:txBody>
          <a:bodyPr>
            <a:normAutofit/>
          </a:bodyPr>
          <a:lstStyle/>
          <a:p>
            <a:endParaRPr lang="en-IE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4374" y="962786"/>
            <a:ext cx="9057626" cy="4932428"/>
          </a:xfrm>
        </p:spPr>
        <p:txBody>
          <a:bodyPr>
            <a:normAutofit/>
          </a:bodyPr>
          <a:lstStyle/>
          <a:p>
            <a:r>
              <a:rPr lang="en-IE" sz="3600" dirty="0" smtClean="0"/>
              <a:t>Cultivating intuition and trusting faith</a:t>
            </a:r>
          </a:p>
          <a:p>
            <a:r>
              <a:rPr lang="en-IE" sz="3600" dirty="0" smtClean="0">
                <a:solidFill>
                  <a:srgbClr val="FF0000"/>
                </a:solidFill>
              </a:rPr>
              <a:t>Letting go of need for certainty</a:t>
            </a:r>
          </a:p>
          <a:p>
            <a:endParaRPr lang="en-IE" sz="2400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5218" y="3301640"/>
            <a:ext cx="3680139" cy="2760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57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-1178932"/>
            <a:ext cx="8911687" cy="1280890"/>
          </a:xfrm>
        </p:spPr>
        <p:txBody>
          <a:bodyPr>
            <a:normAutofit/>
          </a:bodyPr>
          <a:lstStyle/>
          <a:p>
            <a:endParaRPr lang="en-IE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4374" y="962786"/>
            <a:ext cx="9057626" cy="4932428"/>
          </a:xfrm>
        </p:spPr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tx1"/>
                </a:solidFill>
              </a:rPr>
              <a:t>Cultivating </a:t>
            </a:r>
            <a:r>
              <a:rPr lang="en-IE" sz="3600" dirty="0">
                <a:solidFill>
                  <a:schemeClr val="tx1"/>
                </a:solidFill>
              </a:rPr>
              <a:t>creativity</a:t>
            </a:r>
          </a:p>
          <a:p>
            <a:r>
              <a:rPr lang="en-IE" sz="3600" dirty="0">
                <a:solidFill>
                  <a:srgbClr val="FF0000"/>
                </a:solidFill>
              </a:rPr>
              <a:t>Letting go of </a:t>
            </a:r>
            <a:r>
              <a:rPr lang="en-IE" sz="3600" dirty="0" smtClean="0">
                <a:solidFill>
                  <a:srgbClr val="FF0000"/>
                </a:solidFill>
              </a:rPr>
              <a:t>comparison</a:t>
            </a:r>
            <a:endParaRPr lang="en-IE" sz="36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1037" y="3181083"/>
            <a:ext cx="5116490" cy="2502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28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-1178932"/>
            <a:ext cx="8911687" cy="1280890"/>
          </a:xfrm>
        </p:spPr>
        <p:txBody>
          <a:bodyPr>
            <a:normAutofit/>
          </a:bodyPr>
          <a:lstStyle/>
          <a:p>
            <a:endParaRPr lang="en-IE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4374" y="962786"/>
            <a:ext cx="9057626" cy="4932428"/>
          </a:xfrm>
        </p:spPr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tx1"/>
                </a:solidFill>
              </a:rPr>
              <a:t>Cultivating </a:t>
            </a:r>
            <a:r>
              <a:rPr lang="en-IE" sz="3600" dirty="0">
                <a:solidFill>
                  <a:schemeClr val="tx1"/>
                </a:solidFill>
              </a:rPr>
              <a:t>play and rest</a:t>
            </a:r>
          </a:p>
          <a:p>
            <a:r>
              <a:rPr lang="en-IE" sz="3600" dirty="0">
                <a:solidFill>
                  <a:srgbClr val="FF0000"/>
                </a:solidFill>
              </a:rPr>
              <a:t>Letting go of exhaustion as a status symbol</a:t>
            </a:r>
          </a:p>
          <a:p>
            <a:endParaRPr lang="en-IE" sz="24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0541" y="3329097"/>
            <a:ext cx="3998152" cy="2994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25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Summary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800" dirty="0" smtClean="0"/>
              <a:t>Courage to be imperfect</a:t>
            </a:r>
          </a:p>
          <a:p>
            <a:r>
              <a:rPr lang="en-IE" sz="2800" dirty="0" smtClean="0"/>
              <a:t>Show Compassion to oneself</a:t>
            </a:r>
          </a:p>
          <a:p>
            <a:r>
              <a:rPr lang="en-IE" sz="2800" dirty="0" smtClean="0"/>
              <a:t>Connection because of your authenticity</a:t>
            </a:r>
          </a:p>
          <a:p>
            <a:r>
              <a:rPr lang="en-IE" sz="2800" dirty="0" smtClean="0"/>
              <a:t>Embrace vulnerability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294799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3695" y="0"/>
            <a:ext cx="9144000" cy="2387600"/>
          </a:xfrm>
        </p:spPr>
        <p:txBody>
          <a:bodyPr/>
          <a:lstStyle/>
          <a:p>
            <a:r>
              <a:rPr lang="en-IE" dirty="0" smtClean="0">
                <a:solidFill>
                  <a:srgbClr val="FF0000"/>
                </a:solidFill>
              </a:rPr>
              <a:t>Burnout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0163" y="2665927"/>
            <a:ext cx="9483144" cy="2501721"/>
          </a:xfrm>
        </p:spPr>
        <p:txBody>
          <a:bodyPr>
            <a:normAutofit/>
          </a:bodyPr>
          <a:lstStyle/>
          <a:p>
            <a:r>
              <a:rPr lang="en-IE" dirty="0" smtClean="0"/>
              <a:t>Lack of control</a:t>
            </a:r>
          </a:p>
          <a:p>
            <a:r>
              <a:rPr lang="en-IE" dirty="0" smtClean="0"/>
              <a:t>Value Conflict</a:t>
            </a:r>
          </a:p>
          <a:p>
            <a:r>
              <a:rPr lang="en-IE" dirty="0" smtClean="0"/>
              <a:t>Unfairness</a:t>
            </a:r>
          </a:p>
          <a:p>
            <a:r>
              <a:rPr lang="en-IE" dirty="0" smtClean="0"/>
              <a:t>Insufficient reward</a:t>
            </a:r>
          </a:p>
          <a:p>
            <a:r>
              <a:rPr lang="en-IE" dirty="0" smtClean="0"/>
              <a:t>Lack of community</a:t>
            </a:r>
          </a:p>
          <a:p>
            <a:r>
              <a:rPr lang="en-IE" dirty="0" smtClean="0"/>
              <a:t>Work overload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8170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975" y="1300765"/>
            <a:ext cx="10632583" cy="5061397"/>
          </a:xfrm>
        </p:spPr>
        <p:txBody>
          <a:bodyPr>
            <a:normAutofit/>
          </a:bodyPr>
          <a:lstStyle/>
          <a:p>
            <a:r>
              <a:rPr lang="en-IE" dirty="0" smtClean="0"/>
              <a:t>Authenticity									</a:t>
            </a:r>
            <a:r>
              <a:rPr lang="en-IE" dirty="0" smtClean="0">
                <a:solidFill>
                  <a:srgbClr val="FF0000"/>
                </a:solidFill>
              </a:rPr>
              <a:t>What people think</a:t>
            </a:r>
          </a:p>
          <a:p>
            <a:r>
              <a:rPr lang="en-IE" dirty="0" smtClean="0"/>
              <a:t>Play and Rest								</a:t>
            </a:r>
            <a:r>
              <a:rPr lang="en-IE" dirty="0" smtClean="0">
                <a:solidFill>
                  <a:srgbClr val="FF0000"/>
                </a:solidFill>
              </a:rPr>
              <a:t>Exhaustion/Productivity</a:t>
            </a:r>
          </a:p>
          <a:p>
            <a:r>
              <a:rPr lang="en-IE" dirty="0" smtClean="0"/>
              <a:t>Calm and Still								</a:t>
            </a:r>
            <a:r>
              <a:rPr lang="en-IE" dirty="0" smtClean="0">
                <a:solidFill>
                  <a:srgbClr val="FF0000"/>
                </a:solidFill>
              </a:rPr>
              <a:t>Anxiety as a lifestyle</a:t>
            </a:r>
          </a:p>
          <a:p>
            <a:r>
              <a:rPr lang="en-IE" dirty="0" smtClean="0"/>
              <a:t>Resilient Spirit								</a:t>
            </a:r>
            <a:r>
              <a:rPr lang="en-IE" dirty="0" smtClean="0">
                <a:solidFill>
                  <a:srgbClr val="FF0000"/>
                </a:solidFill>
              </a:rPr>
              <a:t>Numbing</a:t>
            </a:r>
          </a:p>
          <a:p>
            <a:r>
              <a:rPr lang="en-IE" dirty="0" smtClean="0"/>
              <a:t>Laughter, song and dance					</a:t>
            </a:r>
            <a:r>
              <a:rPr lang="en-IE" dirty="0" smtClean="0">
                <a:solidFill>
                  <a:srgbClr val="FF0000"/>
                </a:solidFill>
              </a:rPr>
              <a:t>Being cool and in control</a:t>
            </a:r>
          </a:p>
          <a:p>
            <a:r>
              <a:rPr lang="en-IE" dirty="0" smtClean="0"/>
              <a:t>Self compassion							</a:t>
            </a:r>
            <a:r>
              <a:rPr lang="en-IE" dirty="0" smtClean="0">
                <a:solidFill>
                  <a:srgbClr val="FF0000"/>
                </a:solidFill>
              </a:rPr>
              <a:t>Perfectionism</a:t>
            </a:r>
          </a:p>
          <a:p>
            <a:r>
              <a:rPr lang="en-IE" dirty="0" smtClean="0"/>
              <a:t>Intuition and trusting faith					</a:t>
            </a:r>
            <a:r>
              <a:rPr lang="en-IE" dirty="0" smtClean="0">
                <a:solidFill>
                  <a:srgbClr val="FF0000"/>
                </a:solidFill>
              </a:rPr>
              <a:t>Need for certainty</a:t>
            </a:r>
          </a:p>
          <a:p>
            <a:r>
              <a:rPr lang="en-IE" dirty="0" smtClean="0"/>
              <a:t>Gratitude and Joy		           				</a:t>
            </a:r>
            <a:r>
              <a:rPr lang="en-IE" dirty="0" smtClean="0">
                <a:solidFill>
                  <a:srgbClr val="FF0000"/>
                </a:solidFill>
              </a:rPr>
              <a:t>Scarcity</a:t>
            </a:r>
            <a:r>
              <a:rPr lang="en-IE" dirty="0" smtClean="0"/>
              <a:t>	</a:t>
            </a:r>
          </a:p>
          <a:p>
            <a:r>
              <a:rPr lang="en-IE" dirty="0" smtClean="0"/>
              <a:t>Meaningful work			</a:t>
            </a:r>
            <a:r>
              <a:rPr lang="en-IE" dirty="0"/>
              <a:t>	</a:t>
            </a:r>
            <a:r>
              <a:rPr lang="en-IE" dirty="0" smtClean="0"/>
              <a:t>			</a:t>
            </a:r>
            <a:r>
              <a:rPr lang="en-IE" dirty="0" smtClean="0">
                <a:solidFill>
                  <a:srgbClr val="FF0000"/>
                </a:solidFill>
              </a:rPr>
              <a:t>Supposed to/Self doubt</a:t>
            </a:r>
          </a:p>
          <a:p>
            <a:r>
              <a:rPr lang="en-IE" dirty="0" smtClean="0"/>
              <a:t>Creativity									</a:t>
            </a:r>
            <a:r>
              <a:rPr lang="en-IE" dirty="0" smtClean="0">
                <a:solidFill>
                  <a:srgbClr val="FF0000"/>
                </a:solidFill>
              </a:rPr>
              <a:t>Comparison</a:t>
            </a:r>
            <a:endParaRPr lang="en-I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22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0120" y="647164"/>
            <a:ext cx="8915399" cy="2262781"/>
          </a:xfrm>
        </p:spPr>
        <p:txBody>
          <a:bodyPr/>
          <a:lstStyle/>
          <a:p>
            <a:r>
              <a:rPr lang="en-IE" dirty="0" smtClean="0"/>
              <a:t>“Put on your own oxygen 				mask first”</a:t>
            </a:r>
            <a:endParaRPr lang="en-IE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480592" y="4662123"/>
            <a:ext cx="8915399" cy="1126283"/>
          </a:xfrm>
        </p:spPr>
        <p:txBody>
          <a:bodyPr>
            <a:normAutofit/>
          </a:bodyPr>
          <a:lstStyle/>
          <a:p>
            <a:r>
              <a:rPr lang="en-IE" sz="3600" dirty="0" smtClean="0"/>
              <a:t>Self care is a skill. It can be taught</a:t>
            </a:r>
            <a:endParaRPr lang="en-IE" sz="3600" dirty="0"/>
          </a:p>
        </p:txBody>
      </p:sp>
      <p:sp>
        <p:nvSpPr>
          <p:cNvPr id="3" name="AutoShape 2" descr="Image result for oxygen mask airplane"/>
          <p:cNvSpPr>
            <a:spLocks noChangeAspect="1" noChangeArrowheads="1"/>
          </p:cNvSpPr>
          <p:nvPr/>
        </p:nvSpPr>
        <p:spPr bwMode="auto">
          <a:xfrm>
            <a:off x="9273817" y="548360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1729" y="2645660"/>
            <a:ext cx="2924175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8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		Wholehearted Living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rmAutofit/>
          </a:bodyPr>
          <a:lstStyle/>
          <a:p>
            <a:r>
              <a:rPr lang="en-IE" sz="2400" dirty="0" smtClean="0"/>
              <a:t>Love and belonging is life’s purpose</a:t>
            </a:r>
          </a:p>
          <a:p>
            <a:r>
              <a:rPr lang="en-IE" sz="2400" dirty="0"/>
              <a:t>B</a:t>
            </a:r>
            <a:r>
              <a:rPr lang="en-IE" sz="2400" dirty="0" smtClean="0"/>
              <a:t>elieve you are worthy of it</a:t>
            </a:r>
            <a:endParaRPr lang="en-IE" sz="2400" dirty="0"/>
          </a:p>
          <a:p>
            <a:r>
              <a:rPr lang="en-IE" sz="2400" dirty="0" smtClean="0"/>
              <a:t>Know it is a choice</a:t>
            </a:r>
          </a:p>
          <a:p>
            <a:r>
              <a:rPr lang="en-IE" sz="2400" dirty="0" smtClean="0"/>
              <a:t>A life defined by courage, compassion and connection</a:t>
            </a:r>
          </a:p>
          <a:p>
            <a:r>
              <a:rPr lang="en-IE" sz="2400" dirty="0" smtClean="0"/>
              <a:t>Willing to be vulnerable</a:t>
            </a:r>
            <a:endParaRPr lang="en-IE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4026" y="4530411"/>
            <a:ext cx="2447925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094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920" y="2801434"/>
            <a:ext cx="8911687" cy="1280890"/>
          </a:xfrm>
        </p:spPr>
        <p:txBody>
          <a:bodyPr>
            <a:normAutofit/>
          </a:bodyPr>
          <a:lstStyle/>
          <a:p>
            <a:r>
              <a:rPr lang="en-IE" sz="4000" dirty="0"/>
              <a:t>Guideposts to wholehearted living</a:t>
            </a:r>
          </a:p>
        </p:txBody>
      </p:sp>
    </p:spTree>
    <p:extLst>
      <p:ext uri="{BB962C8B-B14F-4D97-AF65-F5344CB8AC3E}">
        <p14:creationId xmlns:p14="http://schemas.microsoft.com/office/powerpoint/2010/main" val="94336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540189"/>
            <a:ext cx="8915400" cy="3777622"/>
          </a:xfrm>
        </p:spPr>
        <p:txBody>
          <a:bodyPr>
            <a:normAutofit/>
          </a:bodyPr>
          <a:lstStyle/>
          <a:p>
            <a:r>
              <a:rPr lang="en-IE" sz="3600" dirty="0" smtClean="0"/>
              <a:t>Cultivating authenticity</a:t>
            </a:r>
          </a:p>
          <a:p>
            <a:r>
              <a:rPr lang="en-IE" sz="3600" dirty="0" smtClean="0">
                <a:solidFill>
                  <a:srgbClr val="FF0000"/>
                </a:solidFill>
              </a:rPr>
              <a:t>Letting go of “what people think”</a:t>
            </a:r>
          </a:p>
          <a:p>
            <a:endParaRPr lang="en-IE" sz="32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3411" y="3305638"/>
            <a:ext cx="1226177" cy="307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1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540189"/>
            <a:ext cx="8915400" cy="3777622"/>
          </a:xfrm>
        </p:spPr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tx1"/>
                </a:solidFill>
              </a:rPr>
              <a:t>Cultivating self compassion</a:t>
            </a:r>
          </a:p>
          <a:p>
            <a:r>
              <a:rPr lang="en-IE" sz="3600" dirty="0" smtClean="0">
                <a:solidFill>
                  <a:srgbClr val="FF0000"/>
                </a:solidFill>
              </a:rPr>
              <a:t>Letting go of perfectionism</a:t>
            </a:r>
          </a:p>
          <a:p>
            <a:endParaRPr lang="en-IE" sz="32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530" y="3429000"/>
            <a:ext cx="3238770" cy="2936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39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383" y="0"/>
            <a:ext cx="8403063" cy="45719"/>
          </a:xfrm>
        </p:spPr>
        <p:txBody>
          <a:bodyPr>
            <a:normAutofit fontScale="90000"/>
          </a:bodyPr>
          <a:lstStyle/>
          <a:p>
            <a:r>
              <a:rPr lang="en-IE" dirty="0" smtClean="0">
                <a:solidFill>
                  <a:schemeClr val="tx1"/>
                </a:solidFill>
              </a:rPr>
              <a:t/>
            </a:r>
            <a:br>
              <a:rPr lang="en-IE" dirty="0" smtClean="0">
                <a:solidFill>
                  <a:schemeClr val="tx1"/>
                </a:solidFill>
              </a:rPr>
            </a:br>
            <a:r>
              <a:rPr lang="en-IE" dirty="0">
                <a:solidFill>
                  <a:schemeClr val="tx1"/>
                </a:solidFill>
              </a:rPr>
              <a:t/>
            </a:r>
            <a:br>
              <a:rPr lang="en-IE" dirty="0">
                <a:solidFill>
                  <a:schemeClr val="tx1"/>
                </a:solidFill>
              </a:rPr>
            </a:br>
            <a:r>
              <a:rPr lang="en-IE" dirty="0">
                <a:solidFill>
                  <a:srgbClr val="FF0000"/>
                </a:solidFill>
              </a:rPr>
              <a:t/>
            </a:r>
            <a:br>
              <a:rPr lang="en-IE" dirty="0">
                <a:solidFill>
                  <a:srgbClr val="FF0000"/>
                </a:solidFill>
              </a:rPr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540189"/>
            <a:ext cx="8915400" cy="3777622"/>
          </a:xfrm>
        </p:spPr>
        <p:txBody>
          <a:bodyPr>
            <a:normAutofit/>
          </a:bodyPr>
          <a:lstStyle/>
          <a:p>
            <a:r>
              <a:rPr lang="en-IE" sz="3600" dirty="0" smtClean="0">
                <a:solidFill>
                  <a:prstClr val="black"/>
                </a:solidFill>
                <a:ea typeface="+mj-ea"/>
                <a:cs typeface="+mj-cs"/>
              </a:rPr>
              <a:t>Cultivating </a:t>
            </a:r>
            <a:r>
              <a:rPr lang="en-IE" sz="3600" dirty="0">
                <a:solidFill>
                  <a:prstClr val="black"/>
                </a:solidFill>
                <a:ea typeface="+mj-ea"/>
                <a:cs typeface="+mj-cs"/>
              </a:rPr>
              <a:t>gratitude and </a:t>
            </a:r>
            <a:r>
              <a:rPr lang="en-IE" sz="3600" dirty="0" smtClean="0">
                <a:solidFill>
                  <a:prstClr val="black"/>
                </a:solidFill>
                <a:ea typeface="+mj-ea"/>
                <a:cs typeface="+mj-cs"/>
              </a:rPr>
              <a:t>joy</a:t>
            </a:r>
          </a:p>
          <a:p>
            <a:r>
              <a:rPr lang="en-IE" sz="3600" dirty="0" smtClean="0">
                <a:solidFill>
                  <a:srgbClr val="FF0000"/>
                </a:solidFill>
                <a:ea typeface="+mj-ea"/>
                <a:cs typeface="+mj-cs"/>
              </a:rPr>
              <a:t>Letting </a:t>
            </a:r>
            <a:r>
              <a:rPr lang="en-IE" sz="3600" dirty="0">
                <a:solidFill>
                  <a:srgbClr val="FF0000"/>
                </a:solidFill>
                <a:ea typeface="+mj-ea"/>
                <a:cs typeface="+mj-cs"/>
              </a:rPr>
              <a:t>go of </a:t>
            </a:r>
            <a:r>
              <a:rPr lang="en-IE" sz="3600" dirty="0" smtClean="0">
                <a:solidFill>
                  <a:srgbClr val="FF0000"/>
                </a:solidFill>
                <a:ea typeface="+mj-ea"/>
                <a:cs typeface="+mj-cs"/>
              </a:rPr>
              <a:t>scarcity</a:t>
            </a:r>
            <a:endParaRPr lang="en-IE" sz="3600" dirty="0">
              <a:solidFill>
                <a:srgbClr val="FF0000"/>
              </a:solidFill>
            </a:endParaRPr>
          </a:p>
          <a:p>
            <a:endParaRPr lang="en-IE" sz="3200" dirty="0" smtClean="0">
              <a:solidFill>
                <a:srgbClr val="FF0000"/>
              </a:solidFill>
            </a:endParaRPr>
          </a:p>
          <a:p>
            <a:endParaRPr lang="en-IE" sz="3200" dirty="0">
              <a:solidFill>
                <a:srgbClr val="FF0000"/>
              </a:solidFill>
            </a:endParaRPr>
          </a:p>
          <a:p>
            <a:endParaRPr lang="en-IE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8868" y="2926724"/>
            <a:ext cx="3309064" cy="3649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79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383" y="0"/>
            <a:ext cx="8403063" cy="45719"/>
          </a:xfrm>
        </p:spPr>
        <p:txBody>
          <a:bodyPr>
            <a:normAutofit fontScale="90000"/>
          </a:bodyPr>
          <a:lstStyle/>
          <a:p>
            <a:r>
              <a:rPr lang="en-IE" dirty="0" smtClean="0">
                <a:solidFill>
                  <a:schemeClr val="tx1"/>
                </a:solidFill>
              </a:rPr>
              <a:t/>
            </a:r>
            <a:br>
              <a:rPr lang="en-IE" dirty="0" smtClean="0">
                <a:solidFill>
                  <a:schemeClr val="tx1"/>
                </a:solidFill>
              </a:rPr>
            </a:br>
            <a:r>
              <a:rPr lang="en-IE" dirty="0">
                <a:solidFill>
                  <a:schemeClr val="tx1"/>
                </a:solidFill>
              </a:rPr>
              <a:t/>
            </a:r>
            <a:br>
              <a:rPr lang="en-IE" dirty="0">
                <a:solidFill>
                  <a:schemeClr val="tx1"/>
                </a:solidFill>
              </a:rPr>
            </a:br>
            <a:r>
              <a:rPr lang="en-IE" dirty="0">
                <a:solidFill>
                  <a:srgbClr val="FF0000"/>
                </a:solidFill>
              </a:rPr>
              <a:t/>
            </a:r>
            <a:br>
              <a:rPr lang="en-IE" dirty="0">
                <a:solidFill>
                  <a:srgbClr val="FF0000"/>
                </a:solidFill>
              </a:rPr>
            </a:br>
            <a:endParaRPr lang="en-I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1442" y="3235817"/>
            <a:ext cx="3244671" cy="324467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540189"/>
            <a:ext cx="8915400" cy="3777622"/>
          </a:xfrm>
        </p:spPr>
        <p:txBody>
          <a:bodyPr>
            <a:normAutofit/>
          </a:bodyPr>
          <a:lstStyle/>
          <a:p>
            <a:r>
              <a:rPr lang="en-IE" sz="3600" dirty="0" smtClean="0"/>
              <a:t>Cultivating calm and still</a:t>
            </a:r>
          </a:p>
          <a:p>
            <a:r>
              <a:rPr lang="en-IE" sz="3600" dirty="0" smtClean="0">
                <a:solidFill>
                  <a:srgbClr val="FF0000"/>
                </a:solidFill>
              </a:rPr>
              <a:t>Letting </a:t>
            </a:r>
            <a:r>
              <a:rPr lang="en-IE" sz="3600" dirty="0">
                <a:solidFill>
                  <a:srgbClr val="FF0000"/>
                </a:solidFill>
              </a:rPr>
              <a:t>go of anxiety as a </a:t>
            </a:r>
            <a:r>
              <a:rPr lang="en-IE" sz="3600" dirty="0" smtClean="0">
                <a:solidFill>
                  <a:srgbClr val="FF0000"/>
                </a:solidFill>
              </a:rPr>
              <a:t>lifestyle</a:t>
            </a:r>
          </a:p>
          <a:p>
            <a:endParaRPr lang="en-IE" sz="3200" dirty="0">
              <a:solidFill>
                <a:srgbClr val="FF0000"/>
              </a:solidFill>
            </a:endParaRPr>
          </a:p>
          <a:p>
            <a:endParaRPr lang="en-IE" sz="3200" dirty="0"/>
          </a:p>
        </p:txBody>
      </p:sp>
    </p:spTree>
    <p:extLst>
      <p:ext uri="{BB962C8B-B14F-4D97-AF65-F5344CB8AC3E}">
        <p14:creationId xmlns:p14="http://schemas.microsoft.com/office/powerpoint/2010/main" val="310679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-1281963"/>
            <a:ext cx="8911687" cy="1280890"/>
          </a:xfrm>
        </p:spPr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988544"/>
            <a:ext cx="8915400" cy="4880912"/>
          </a:xfrm>
        </p:spPr>
        <p:txBody>
          <a:bodyPr>
            <a:normAutofit/>
          </a:bodyPr>
          <a:lstStyle/>
          <a:p>
            <a:r>
              <a:rPr lang="en-IE" sz="3600" dirty="0" smtClean="0"/>
              <a:t>Cultivating meaningful work</a:t>
            </a:r>
          </a:p>
          <a:p>
            <a:r>
              <a:rPr lang="en-IE" sz="3600" dirty="0" smtClean="0">
                <a:solidFill>
                  <a:srgbClr val="FF0000"/>
                </a:solidFill>
              </a:rPr>
              <a:t>Letting go of self doubt and supposed to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6347" y="3277964"/>
            <a:ext cx="3894319" cy="259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986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115</TotalTime>
  <Words>197</Words>
  <Application>Microsoft Office PowerPoint</Application>
  <PresentationFormat>Widescreen</PresentationFormat>
  <Paragraphs>64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Wisp</vt:lpstr>
      <vt:lpstr> </vt:lpstr>
      <vt:lpstr>“Put on your own oxygen     mask first”</vt:lpstr>
      <vt:lpstr>  Wholehearted Living</vt:lpstr>
      <vt:lpstr>Guideposts to wholehearted living</vt:lpstr>
      <vt:lpstr>PowerPoint Presentation</vt:lpstr>
      <vt:lpstr>PowerPoint Presentation</vt:lpstr>
      <vt:lpstr>   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  <vt:lpstr>Burnout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“Put on your own oxygen     mask first”</dc:title>
  <dc:creator>Cathy Cullen</dc:creator>
  <cp:lastModifiedBy>user</cp:lastModifiedBy>
  <cp:revision>15</cp:revision>
  <dcterms:created xsi:type="dcterms:W3CDTF">2017-08-22T10:13:29Z</dcterms:created>
  <dcterms:modified xsi:type="dcterms:W3CDTF">2017-09-26T13:37:23Z</dcterms:modified>
</cp:coreProperties>
</file>