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EF63D8D-8FFD-4753-8DE0-DD7A1CC4951D}" type="datetimeFigureOut">
              <a:rPr lang="en-IE" smtClean="0"/>
              <a:t>29/09/2017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E777A3-5BC3-499B-A23C-D5F1119CCF7A}"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740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63D8D-8FFD-4753-8DE0-DD7A1CC4951D}" type="datetimeFigureOut">
              <a:rPr lang="en-IE" smtClean="0"/>
              <a:t>29/09/2017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1644568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63D8D-8FFD-4753-8DE0-DD7A1CC4951D}" type="datetimeFigureOut">
              <a:rPr lang="en-IE" smtClean="0"/>
              <a:t>29/09/2017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156950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F63D8D-8FFD-4753-8DE0-DD7A1CC4951D}" type="datetimeFigureOut">
              <a:rPr lang="en-IE" smtClean="0"/>
              <a:t>29/09/2017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4253408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F63D8D-8FFD-4753-8DE0-DD7A1CC4951D}" type="datetimeFigureOut">
              <a:rPr lang="en-IE" smtClean="0"/>
              <a:t>29/09/2017</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AE777A3-5BC3-499B-A23C-D5F1119CCF7A}" type="slidenum">
              <a:rPr lang="en-IE" smtClean="0"/>
              <a:t>‹#›</a:t>
            </a:fld>
            <a:endParaRPr lang="en-I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629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F63D8D-8FFD-4753-8DE0-DD7A1CC4951D}" type="datetimeFigureOut">
              <a:rPr lang="en-IE" smtClean="0"/>
              <a:t>29/09/2017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275490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F63D8D-8FFD-4753-8DE0-DD7A1CC4951D}" type="datetimeFigureOut">
              <a:rPr lang="en-IE" smtClean="0"/>
              <a:t>29/09/2017</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1566904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F63D8D-8FFD-4753-8DE0-DD7A1CC4951D}" type="datetimeFigureOut">
              <a:rPr lang="en-IE" smtClean="0"/>
              <a:t>29/09/2017</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2137827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EF63D8D-8FFD-4753-8DE0-DD7A1CC4951D}" type="datetimeFigureOut">
              <a:rPr lang="en-IE" smtClean="0"/>
              <a:t>29/09/2017</a:t>
            </a:fld>
            <a:endParaRPr lang="en-I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IE"/>
          </a:p>
        </p:txBody>
      </p:sp>
      <p:sp>
        <p:nvSpPr>
          <p:cNvPr id="9" name="Slide Number Placeholder 8"/>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3126853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EF63D8D-8FFD-4753-8DE0-DD7A1CC4951D}" type="datetimeFigureOut">
              <a:rPr lang="en-IE" smtClean="0"/>
              <a:t>29/09/2017</a:t>
            </a:fld>
            <a:endParaRPr lang="en-I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I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AE777A3-5BC3-499B-A23C-D5F1119CCF7A}" type="slidenum">
              <a:rPr lang="en-IE" smtClean="0"/>
              <a:t>‹#›</a:t>
            </a:fld>
            <a:endParaRPr lang="en-IE"/>
          </a:p>
        </p:txBody>
      </p:sp>
    </p:spTree>
    <p:extLst>
      <p:ext uri="{BB962C8B-B14F-4D97-AF65-F5344CB8AC3E}">
        <p14:creationId xmlns:p14="http://schemas.microsoft.com/office/powerpoint/2010/main" val="283537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F63D8D-8FFD-4753-8DE0-DD7A1CC4951D}" type="datetimeFigureOut">
              <a:rPr lang="en-IE" smtClean="0"/>
              <a:t>29/09/2017</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AE777A3-5BC3-499B-A23C-D5F1119CCF7A}" type="slidenum">
              <a:rPr lang="en-IE" smtClean="0"/>
              <a:t>‹#›</a:t>
            </a:fld>
            <a:endParaRPr lang="en-IE"/>
          </a:p>
        </p:txBody>
      </p:sp>
    </p:spTree>
    <p:extLst>
      <p:ext uri="{BB962C8B-B14F-4D97-AF65-F5344CB8AC3E}">
        <p14:creationId xmlns:p14="http://schemas.microsoft.com/office/powerpoint/2010/main" val="322885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EF63D8D-8FFD-4753-8DE0-DD7A1CC4951D}" type="datetimeFigureOut">
              <a:rPr lang="en-IE" smtClean="0"/>
              <a:t>29/09/2017</a:t>
            </a:fld>
            <a:endParaRPr lang="en-I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I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AE777A3-5BC3-499B-A23C-D5F1119CCF7A}" type="slidenum">
              <a:rPr lang="en-IE" smtClean="0"/>
              <a:t>‹#›</a:t>
            </a:fld>
            <a:endParaRPr lang="en-I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9630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Expert by Experience: A service users perspective</a:t>
            </a:r>
            <a:endParaRPr lang="en-IE" dirty="0"/>
          </a:p>
        </p:txBody>
      </p:sp>
      <p:sp>
        <p:nvSpPr>
          <p:cNvPr id="3" name="Subtitle 2"/>
          <p:cNvSpPr>
            <a:spLocks noGrp="1"/>
          </p:cNvSpPr>
          <p:nvPr>
            <p:ph type="subTitle" idx="1"/>
          </p:nvPr>
        </p:nvSpPr>
        <p:spPr/>
        <p:txBody>
          <a:bodyPr/>
          <a:lstStyle/>
          <a:p>
            <a:r>
              <a:rPr lang="en-IE" dirty="0" smtClean="0"/>
              <a:t>Christine </a:t>
            </a:r>
            <a:r>
              <a:rPr lang="en-IE" dirty="0" err="1" smtClean="0"/>
              <a:t>o’donnell</a:t>
            </a:r>
            <a:endParaRPr lang="en-IE" dirty="0"/>
          </a:p>
        </p:txBody>
      </p:sp>
    </p:spTree>
    <p:extLst>
      <p:ext uri="{BB962C8B-B14F-4D97-AF65-F5344CB8AC3E}">
        <p14:creationId xmlns:p14="http://schemas.microsoft.com/office/powerpoint/2010/main" val="119811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Homelessness itself is a trauma</a:t>
            </a:r>
            <a:r>
              <a:rPr lang="en-IE" dirty="0"/>
              <a:t/>
            </a:r>
            <a:br>
              <a:rPr lang="en-IE" dirty="0"/>
            </a:br>
            <a:endParaRPr lang="en-IE" dirty="0"/>
          </a:p>
        </p:txBody>
      </p:sp>
      <p:sp>
        <p:nvSpPr>
          <p:cNvPr id="3" name="Content Placeholder 2"/>
          <p:cNvSpPr>
            <a:spLocks noGrp="1"/>
          </p:cNvSpPr>
          <p:nvPr>
            <p:ph idx="1"/>
          </p:nvPr>
        </p:nvSpPr>
        <p:spPr/>
        <p:txBody>
          <a:bodyPr>
            <a:normAutofit/>
          </a:bodyPr>
          <a:lstStyle/>
          <a:p>
            <a:endParaRPr lang="en-IE" dirty="0"/>
          </a:p>
          <a:p>
            <a:pPr lvl="0">
              <a:buFont typeface="Arial" panose="020B0604020202020204" pitchFamily="34" charset="0"/>
              <a:buChar char="•"/>
            </a:pPr>
            <a:r>
              <a:rPr lang="en-US" dirty="0"/>
              <a:t>Most of the time people are moving from one set of traumas right into another with the homeless hostels, in which a chaotic and unstable environment tends to be the norm</a:t>
            </a:r>
            <a:endParaRPr lang="en-IE" dirty="0"/>
          </a:p>
          <a:p>
            <a:pPr lvl="0">
              <a:buFont typeface="Arial" panose="020B0604020202020204" pitchFamily="34" charset="0"/>
              <a:buChar char="•"/>
            </a:pPr>
            <a:r>
              <a:rPr lang="en-US" dirty="0"/>
              <a:t>Pre-existing mental health issues are compounded by the mental health issues which often follow the trauma of </a:t>
            </a:r>
            <a:r>
              <a:rPr lang="en-US" dirty="0" err="1"/>
              <a:t>homelesssness</a:t>
            </a:r>
            <a:endParaRPr lang="en-IE" dirty="0"/>
          </a:p>
          <a:p>
            <a:pPr lvl="0">
              <a:buFont typeface="Arial" panose="020B0604020202020204" pitchFamily="34" charset="0"/>
              <a:buChar char="•"/>
            </a:pPr>
            <a:r>
              <a:rPr lang="en-US" dirty="0"/>
              <a:t>Anxiety, depression and PTSD are the most common mental health issues which tend to be engendered by this transition</a:t>
            </a:r>
            <a:endParaRPr lang="en-IE" dirty="0"/>
          </a:p>
          <a:p>
            <a:pPr lvl="0">
              <a:buFont typeface="Arial" panose="020B0604020202020204" pitchFamily="34" charset="0"/>
              <a:buChar char="•"/>
            </a:pPr>
            <a:r>
              <a:rPr lang="en-US" dirty="0"/>
              <a:t>People entering from one chaotic environment to the chaotic environment of homeless hostels are among the most vulnerable in this regard</a:t>
            </a:r>
            <a:endParaRPr lang="en-IE" dirty="0"/>
          </a:p>
          <a:p>
            <a:r>
              <a:rPr lang="en-US" dirty="0"/>
              <a:t> </a:t>
            </a:r>
            <a:endParaRPr lang="en-IE" dirty="0"/>
          </a:p>
          <a:p>
            <a:endParaRPr lang="en-IE" dirty="0"/>
          </a:p>
        </p:txBody>
      </p:sp>
    </p:spTree>
    <p:extLst>
      <p:ext uri="{BB962C8B-B14F-4D97-AF65-F5344CB8AC3E}">
        <p14:creationId xmlns:p14="http://schemas.microsoft.com/office/powerpoint/2010/main" val="145011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Anxiety and Depression</a:t>
            </a:r>
            <a:r>
              <a:rPr lang="en-IE" dirty="0"/>
              <a:t/>
            </a:r>
            <a:br>
              <a:rPr lang="en-IE" dirty="0"/>
            </a:br>
            <a:endParaRPr lang="en-IE"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dirty="0"/>
              <a:t>Anxiety and Depression are not taken on board to be considered by the Homeless Mental health Services. Considered 'softer' mental health issues, although I can personally pay tribute to just how debilitating and damaging theses mental health issues are</a:t>
            </a:r>
            <a:endParaRPr lang="en-IE" dirty="0"/>
          </a:p>
          <a:p>
            <a:pPr lvl="0">
              <a:buFont typeface="Arial" panose="020B0604020202020204" pitchFamily="34" charset="0"/>
              <a:buChar char="•"/>
            </a:pPr>
            <a:r>
              <a:rPr lang="en-US" dirty="0"/>
              <a:t>Also considered that these mental health disorders can be dealt with through a GP. While a good GP with an in-depth knowledge of how these disorders work can be very beneficial, and they should be kept in the loop as part of an integrated care team, this is simply not happening. I think a referral to a psychiatrist is crucial, as there is no 'one  size fits all' talk therapy to deal with the </a:t>
            </a:r>
            <a:r>
              <a:rPr lang="en-US" dirty="0" err="1"/>
              <a:t>idiosyncracies</a:t>
            </a:r>
            <a:r>
              <a:rPr lang="en-US" dirty="0"/>
              <a:t> of the individual and varying therapies are most effective when chosen in line with the mental health disorder themselves.</a:t>
            </a:r>
            <a:endParaRPr lang="en-IE" dirty="0"/>
          </a:p>
          <a:p>
            <a:endParaRPr lang="en-IE" dirty="0"/>
          </a:p>
        </p:txBody>
      </p:sp>
    </p:spTree>
    <p:extLst>
      <p:ext uri="{BB962C8B-B14F-4D97-AF65-F5344CB8AC3E}">
        <p14:creationId xmlns:p14="http://schemas.microsoft.com/office/powerpoint/2010/main" val="3678561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Dual Diagnosis</a:t>
            </a:r>
            <a:r>
              <a:rPr lang="en-IE" dirty="0"/>
              <a:t/>
            </a:r>
            <a:br>
              <a:rPr lang="en-IE" dirty="0"/>
            </a:br>
            <a:endParaRPr lang="en-IE" dirty="0"/>
          </a:p>
        </p:txBody>
      </p:sp>
      <p:sp>
        <p:nvSpPr>
          <p:cNvPr id="3" name="Content Placeholder 2"/>
          <p:cNvSpPr>
            <a:spLocks noGrp="1"/>
          </p:cNvSpPr>
          <p:nvPr>
            <p:ph idx="1"/>
          </p:nvPr>
        </p:nvSpPr>
        <p:spPr/>
        <p:txBody>
          <a:bodyPr>
            <a:normAutofit fontScale="85000" lnSpcReduction="20000"/>
          </a:bodyPr>
          <a:lstStyle/>
          <a:p>
            <a:pPr lvl="0">
              <a:buFont typeface="Arial" panose="020B0604020202020204" pitchFamily="34" charset="0"/>
              <a:buChar char="•"/>
            </a:pPr>
            <a:r>
              <a:rPr lang="en-US" dirty="0"/>
              <a:t>Dual Diagnosis incredibly </a:t>
            </a:r>
            <a:r>
              <a:rPr lang="en-US" dirty="0" smtClean="0"/>
              <a:t>prevalent </a:t>
            </a:r>
            <a:r>
              <a:rPr lang="en-US" dirty="0"/>
              <a:t>among homeless population</a:t>
            </a:r>
            <a:endParaRPr lang="en-IE" dirty="0"/>
          </a:p>
          <a:p>
            <a:pPr lvl="0">
              <a:buFont typeface="Arial" panose="020B0604020202020204" pitchFamily="34" charset="0"/>
              <a:buChar char="•"/>
            </a:pPr>
            <a:r>
              <a:rPr lang="en-US" dirty="0"/>
              <a:t>According to Dual Diagnosis Ireland, 50% of homeless individuals are </a:t>
            </a:r>
            <a:r>
              <a:rPr lang="en-US" dirty="0" err="1"/>
              <a:t>categorised</a:t>
            </a:r>
            <a:r>
              <a:rPr lang="en-US" dirty="0"/>
              <a:t> as Dual Diagnosis cases. In my own experience, this is much higher.</a:t>
            </a:r>
            <a:endParaRPr lang="en-IE" dirty="0"/>
          </a:p>
          <a:p>
            <a:pPr lvl="0">
              <a:buFont typeface="Arial" panose="020B0604020202020204" pitchFamily="34" charset="0"/>
              <a:buChar char="•"/>
            </a:pPr>
            <a:r>
              <a:rPr lang="en-US" dirty="0"/>
              <a:t>Training for people working with homeless individuals around Dual Diagnosis is pivotal, as integrated care teams need to be integrated into the services (this is very, very gradually happening in the HSE however there is no consistency across the board. It all depends on the psychiatrist, and many Dual Diagnosis patients are not availing of psychiatric support)</a:t>
            </a:r>
            <a:endParaRPr lang="en-IE" dirty="0"/>
          </a:p>
          <a:p>
            <a:pPr lvl="0">
              <a:buFont typeface="Arial" panose="020B0604020202020204" pitchFamily="34" charset="0"/>
              <a:buChar char="•"/>
            </a:pPr>
            <a:r>
              <a:rPr lang="en-US" dirty="0"/>
              <a:t>Therefore it is pivotal that professionals in the area receive training in Dual Diagnosis so they can approach such cases with </a:t>
            </a:r>
            <a:r>
              <a:rPr lang="en-US" dirty="0" err="1"/>
              <a:t>non-judgemental</a:t>
            </a:r>
            <a:r>
              <a:rPr lang="en-US" dirty="0"/>
              <a:t> support and advice about where to go to avail of psychiatric support.</a:t>
            </a:r>
            <a:endParaRPr lang="en-IE" dirty="0"/>
          </a:p>
          <a:p>
            <a:pPr lvl="0">
              <a:buFont typeface="Arial" panose="020B0604020202020204" pitchFamily="34" charset="0"/>
              <a:buChar char="•"/>
            </a:pPr>
            <a:r>
              <a:rPr lang="en-US" dirty="0"/>
              <a:t>I myself have witnessed many people living in the trauma of homeless hostels, desperate, reaching out for drugs and alcohol to alleviate the suffering. So in my view homelessness breeds Dual Diagnosis. It is important to get these people into psychiatric care with a good psychiatrist who has a knowledge that there is no 'one size fits all' therapy for individuals experiencing trauma and mental health difficulties alongside addiction. Integrated care teams are what is needed, and the HSE is dragging </a:t>
            </a:r>
            <a:r>
              <a:rPr lang="en-US" dirty="0" err="1"/>
              <a:t>it;s</a:t>
            </a:r>
            <a:r>
              <a:rPr lang="en-US" dirty="0"/>
              <a:t> heels in implementing such approaches. There is a large case of demand far outstripping supply. There is also a complete lack of consistency across the board with medical health professionals. </a:t>
            </a:r>
            <a:endParaRPr lang="en-IE" dirty="0"/>
          </a:p>
          <a:p>
            <a:endParaRPr lang="en-IE" dirty="0"/>
          </a:p>
        </p:txBody>
      </p:sp>
    </p:spTree>
    <p:extLst>
      <p:ext uri="{BB962C8B-B14F-4D97-AF65-F5344CB8AC3E}">
        <p14:creationId xmlns:p14="http://schemas.microsoft.com/office/powerpoint/2010/main" val="381164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Thank you</a:t>
            </a:r>
            <a:endParaRPr lang="en-IE" dirty="0"/>
          </a:p>
        </p:txBody>
      </p:sp>
    </p:spTree>
    <p:extLst>
      <p:ext uri="{BB962C8B-B14F-4D97-AF65-F5344CB8AC3E}">
        <p14:creationId xmlns:p14="http://schemas.microsoft.com/office/powerpoint/2010/main" val="10426095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TotalTime>
  <Words>511</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Retrospect</vt:lpstr>
      <vt:lpstr>Expert by Experience: A service users perspective</vt:lpstr>
      <vt:lpstr>Homelessness itself is a trauma </vt:lpstr>
      <vt:lpstr>Anxiety and Depression </vt:lpstr>
      <vt:lpstr>Dual Diagnosis </vt:lpstr>
      <vt:lpstr>Thank you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Expert by Experience: A service users perspective</dc:title>
  <dc:creator>user</dc:creator>
  <cp:lastModifiedBy>user</cp:lastModifiedBy>
  <cp:revision>1</cp:revision>
  <dcterms:created xsi:type="dcterms:W3CDTF">2017-09-29T10:45:58Z</dcterms:created>
  <dcterms:modified xsi:type="dcterms:W3CDTF">2017-09-29T10:49:15Z</dcterms:modified>
</cp:coreProperties>
</file>